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ng&amp;ehk=JW" ContentType="image/png"/>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media/image166.jpg" ContentType="image/jpeg"/>
  <Override PartName="/ppt/media/image167.jpg" ContentType="image/jpeg"/>
  <Override PartName="/ppt/media/image169.jpg" ContentType="image/jpeg"/>
  <Override PartName="/ppt/media/image171.jpg" ContentType="image/jpeg"/>
  <Override PartName="/ppt/media/image174.jpg" ContentType="image/jpeg"/>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media/image179.jpg" ContentType="image/jpeg"/>
  <Override PartName="/ppt/notesSlides/notesSlide107.xml" ContentType="application/vnd.openxmlformats-officedocument.presentationml.notesSlide+xml"/>
  <Override PartName="/ppt/media/image182.jpg" ContentType="image/jpeg"/>
  <Override PartName="/ppt/media/image183.jpg" ContentType="image/jpeg"/>
  <Override PartName="/ppt/media/image184.jpg" ContentType="image/jpeg"/>
  <Override PartName="/ppt/media/image185.jpg" ContentType="image/jpe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187.jpg" ContentType="image/jpeg"/>
  <Override PartName="/ppt/media/image188.jpg" ContentType="image/jpeg"/>
  <Override PartName="/ppt/media/image189.jpg" ContentType="image/jpeg"/>
  <Override PartName="/ppt/notesSlides/notesSlide110.xml" ContentType="application/vnd.openxmlformats-officedocument.presentationml.notesSlide+xml"/>
  <Override PartName="/ppt/media/image190.jpg" ContentType="image/jpeg"/>
  <Override PartName="/ppt/media/image191.jpg" ContentType="image/jpeg"/>
  <Override PartName="/ppt/notesSlides/notesSlide111.xml" ContentType="application/vnd.openxmlformats-officedocument.presentationml.notesSlide+xml"/>
  <Override PartName="/ppt/media/image192.jpg" ContentType="image/jpeg"/>
  <Override PartName="/ppt/notesSlides/notesSlide112.xml" ContentType="application/vnd.openxmlformats-officedocument.presentationml.notesSlide+xml"/>
  <Override PartName="/ppt/media/image193.jpg" ContentType="image/jpeg"/>
  <Override PartName="/ppt/media/image194.jpg" ContentType="image/jpeg"/>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media/image209.jpg" ContentType="image/jpeg"/>
  <Override PartName="/ppt/media/image210.jpg" ContentType="image/jpeg"/>
  <Override PartName="/ppt/notesSlides/notesSlide128.xml" ContentType="application/vnd.openxmlformats-officedocument.presentationml.notesSlide+xml"/>
  <Override PartName="/ppt/notesSlides/notesSlide129.xml" ContentType="application/vnd.openxmlformats-officedocument.presentationml.notesSlide+xml"/>
  <Override PartName="/ppt/media/image22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152"/>
  </p:notesMasterIdLst>
  <p:sldIdLst>
    <p:sldId id="256" r:id="rId2"/>
    <p:sldId id="391" r:id="rId3"/>
    <p:sldId id="392" r:id="rId4"/>
    <p:sldId id="390" r:id="rId5"/>
    <p:sldId id="394" r:id="rId6"/>
    <p:sldId id="395" r:id="rId7"/>
    <p:sldId id="396" r:id="rId8"/>
    <p:sldId id="398" r:id="rId9"/>
    <p:sldId id="399" r:id="rId10"/>
    <p:sldId id="401" r:id="rId11"/>
    <p:sldId id="403" r:id="rId12"/>
    <p:sldId id="405" r:id="rId13"/>
    <p:sldId id="406" r:id="rId14"/>
    <p:sldId id="408" r:id="rId15"/>
    <p:sldId id="388" r:id="rId16"/>
    <p:sldId id="469" r:id="rId17"/>
    <p:sldId id="448" r:id="rId18"/>
    <p:sldId id="447" r:id="rId19"/>
    <p:sldId id="409" r:id="rId20"/>
    <p:sldId id="410" r:id="rId21"/>
    <p:sldId id="412" r:id="rId22"/>
    <p:sldId id="413" r:id="rId23"/>
    <p:sldId id="368" r:id="rId24"/>
    <p:sldId id="516" r:id="rId25"/>
    <p:sldId id="385" r:id="rId26"/>
    <p:sldId id="386" r:id="rId27"/>
    <p:sldId id="387" r:id="rId28"/>
    <p:sldId id="497" r:id="rId29"/>
    <p:sldId id="262" r:id="rId30"/>
    <p:sldId id="263" r:id="rId31"/>
    <p:sldId id="498" r:id="rId32"/>
    <p:sldId id="265" r:id="rId33"/>
    <p:sldId id="277" r:id="rId34"/>
    <p:sldId id="325" r:id="rId35"/>
    <p:sldId id="279" r:id="rId36"/>
    <p:sldId id="499" r:id="rId37"/>
    <p:sldId id="500" r:id="rId38"/>
    <p:sldId id="282" r:id="rId39"/>
    <p:sldId id="285" r:id="rId40"/>
    <p:sldId id="286" r:id="rId41"/>
    <p:sldId id="288" r:id="rId42"/>
    <p:sldId id="482" r:id="rId43"/>
    <p:sldId id="501" r:id="rId44"/>
    <p:sldId id="289" r:id="rId45"/>
    <p:sldId id="290" r:id="rId46"/>
    <p:sldId id="423" r:id="rId47"/>
    <p:sldId id="284" r:id="rId48"/>
    <p:sldId id="502" r:id="rId49"/>
    <p:sldId id="503" r:id="rId50"/>
    <p:sldId id="370" r:id="rId51"/>
    <p:sldId id="291" r:id="rId52"/>
    <p:sldId id="293" r:id="rId53"/>
    <p:sldId id="294" r:id="rId54"/>
    <p:sldId id="292" r:id="rId55"/>
    <p:sldId id="298" r:id="rId56"/>
    <p:sldId id="504" r:id="rId57"/>
    <p:sldId id="505" r:id="rId58"/>
    <p:sldId id="295" r:id="rId59"/>
    <p:sldId id="506" r:id="rId60"/>
    <p:sldId id="507" r:id="rId61"/>
    <p:sldId id="300" r:id="rId62"/>
    <p:sldId id="508" r:id="rId63"/>
    <p:sldId id="302" r:id="rId64"/>
    <p:sldId id="296" r:id="rId65"/>
    <p:sldId id="304" r:id="rId66"/>
    <p:sldId id="305" r:id="rId67"/>
    <p:sldId id="509" r:id="rId68"/>
    <p:sldId id="303" r:id="rId69"/>
    <p:sldId id="306" r:id="rId70"/>
    <p:sldId id="473" r:id="rId71"/>
    <p:sldId id="517" r:id="rId72"/>
    <p:sldId id="326" r:id="rId73"/>
    <p:sldId id="307" r:id="rId74"/>
    <p:sldId id="308" r:id="rId75"/>
    <p:sldId id="510" r:id="rId76"/>
    <p:sldId id="511" r:id="rId77"/>
    <p:sldId id="309" r:id="rId78"/>
    <p:sldId id="512" r:id="rId79"/>
    <p:sldId id="311" r:id="rId80"/>
    <p:sldId id="513" r:id="rId81"/>
    <p:sldId id="313" r:id="rId82"/>
    <p:sldId id="514" r:id="rId83"/>
    <p:sldId id="365" r:id="rId84"/>
    <p:sldId id="314" r:id="rId85"/>
    <p:sldId id="315" r:id="rId86"/>
    <p:sldId id="316" r:id="rId87"/>
    <p:sldId id="317" r:id="rId88"/>
    <p:sldId id="318" r:id="rId89"/>
    <p:sldId id="319" r:id="rId90"/>
    <p:sldId id="320" r:id="rId91"/>
    <p:sldId id="321" r:id="rId92"/>
    <p:sldId id="322" r:id="rId93"/>
    <p:sldId id="323" r:id="rId94"/>
    <p:sldId id="324" r:id="rId95"/>
    <p:sldId id="515" r:id="rId96"/>
    <p:sldId id="327" r:id="rId97"/>
    <p:sldId id="428" r:id="rId98"/>
    <p:sldId id="432" r:id="rId99"/>
    <p:sldId id="310" r:id="rId100"/>
    <p:sldId id="431" r:id="rId101"/>
    <p:sldId id="312" r:id="rId102"/>
    <p:sldId id="437" r:id="rId103"/>
    <p:sldId id="438" r:id="rId104"/>
    <p:sldId id="439" r:id="rId105"/>
    <p:sldId id="436" r:id="rId106"/>
    <p:sldId id="299" r:id="rId107"/>
    <p:sldId id="301" r:id="rId108"/>
    <p:sldId id="335" r:id="rId109"/>
    <p:sldId id="336" r:id="rId110"/>
    <p:sldId id="337" r:id="rId111"/>
    <p:sldId id="338" r:id="rId112"/>
    <p:sldId id="339" r:id="rId113"/>
    <p:sldId id="340" r:id="rId114"/>
    <p:sldId id="341" r:id="rId115"/>
    <p:sldId id="342" r:id="rId116"/>
    <p:sldId id="344" r:id="rId117"/>
    <p:sldId id="345" r:id="rId118"/>
    <p:sldId id="461" r:id="rId119"/>
    <p:sldId id="470" r:id="rId120"/>
    <p:sldId id="462" r:id="rId121"/>
    <p:sldId id="463" r:id="rId122"/>
    <p:sldId id="464" r:id="rId123"/>
    <p:sldId id="443" r:id="rId124"/>
    <p:sldId id="444" r:id="rId125"/>
    <p:sldId id="445" r:id="rId126"/>
    <p:sldId id="446" r:id="rId127"/>
    <p:sldId id="467" r:id="rId128"/>
    <p:sldId id="468" r:id="rId129"/>
    <p:sldId id="450" r:id="rId130"/>
    <p:sldId id="433" r:id="rId131"/>
    <p:sldId id="351" r:id="rId132"/>
    <p:sldId id="352" r:id="rId133"/>
    <p:sldId id="353" r:id="rId134"/>
    <p:sldId id="354" r:id="rId135"/>
    <p:sldId id="355" r:id="rId136"/>
    <p:sldId id="356" r:id="rId137"/>
    <p:sldId id="357" r:id="rId138"/>
    <p:sldId id="358" r:id="rId139"/>
    <p:sldId id="360" r:id="rId140"/>
    <p:sldId id="362" r:id="rId141"/>
    <p:sldId id="472" r:id="rId142"/>
    <p:sldId id="434" r:id="rId143"/>
    <p:sldId id="453" r:id="rId144"/>
    <p:sldId id="460" r:id="rId145"/>
    <p:sldId id="454" r:id="rId146"/>
    <p:sldId id="455" r:id="rId147"/>
    <p:sldId id="456" r:id="rId148"/>
    <p:sldId id="382" r:id="rId149"/>
    <p:sldId id="458" r:id="rId150"/>
    <p:sldId id="457"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90" autoAdjust="0"/>
    <p:restoredTop sz="66322" autoAdjust="0"/>
  </p:normalViewPr>
  <p:slideViewPr>
    <p:cSldViewPr snapToGrid="0">
      <p:cViewPr varScale="1">
        <p:scale>
          <a:sx n="69" d="100"/>
          <a:sy n="69" d="100"/>
        </p:scale>
        <p:origin x="10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61592300962"/>
          <c:y val="8.0983887430737797E-2"/>
          <c:w val="0.83829396325459304"/>
          <c:h val="0.74350320793234204"/>
        </c:manualLayout>
      </c:layout>
      <c:barChart>
        <c:barDir val="col"/>
        <c:grouping val="clustered"/>
        <c:varyColors val="0"/>
        <c:ser>
          <c:idx val="0"/>
          <c:order val="0"/>
          <c:spPr>
            <a:solidFill>
              <a:srgbClr val="86A6FF"/>
            </a:solidFill>
            <a:ln>
              <a:noFill/>
            </a:ln>
            <a:effectLst/>
          </c:spPr>
          <c:invertIfNegative val="0"/>
          <c:trendline>
            <c:spPr>
              <a:ln w="19050" cap="rnd">
                <a:solidFill>
                  <a:srgbClr val="7030A0"/>
                </a:solidFill>
                <a:prstDash val="sysDot"/>
              </a:ln>
              <a:effectLst/>
            </c:spPr>
            <c:trendlineType val="linear"/>
            <c:dispRSqr val="0"/>
            <c:dispEq val="0"/>
          </c:trendline>
          <c:cat>
            <c:strRef>
              <c:f>Sheet1!$A$25:$A$30</c:f>
              <c:strCache>
                <c:ptCount val="6"/>
                <c:pt idx="0">
                  <c:v>1:1</c:v>
                </c:pt>
                <c:pt idx="1">
                  <c:v>2:1</c:v>
                </c:pt>
                <c:pt idx="2">
                  <c:v>3:1</c:v>
                </c:pt>
                <c:pt idx="3">
                  <c:v>4:1</c:v>
                </c:pt>
                <c:pt idx="4">
                  <c:v>5:1</c:v>
                </c:pt>
                <c:pt idx="5">
                  <c:v>6:1</c:v>
                </c:pt>
              </c:strCache>
            </c:strRef>
          </c:cat>
          <c:val>
            <c:numRef>
              <c:f>Sheet1!$B$25:$B$30</c:f>
              <c:numCache>
                <c:formatCode>General</c:formatCode>
                <c:ptCount val="6"/>
                <c:pt idx="0">
                  <c:v>4.17</c:v>
                </c:pt>
                <c:pt idx="1">
                  <c:v>4.2</c:v>
                </c:pt>
                <c:pt idx="2">
                  <c:v>4.22</c:v>
                </c:pt>
                <c:pt idx="3">
                  <c:v>4.37</c:v>
                </c:pt>
                <c:pt idx="4">
                  <c:v>4.43</c:v>
                </c:pt>
                <c:pt idx="5">
                  <c:v>4.49</c:v>
                </c:pt>
              </c:numCache>
            </c:numRef>
          </c:val>
          <c:extLst>
            <c:ext xmlns:c16="http://schemas.microsoft.com/office/drawing/2014/chart" uri="{C3380CC4-5D6E-409C-BE32-E72D297353CC}">
              <c16:uniqueId val="{00000000-0F95-9E47-A0AA-D6BFABC70603}"/>
            </c:ext>
          </c:extLst>
        </c:ser>
        <c:dLbls>
          <c:showLegendKey val="0"/>
          <c:showVal val="0"/>
          <c:showCatName val="0"/>
          <c:showSerName val="0"/>
          <c:showPercent val="0"/>
          <c:showBubbleSize val="0"/>
        </c:dLbls>
        <c:gapWidth val="100"/>
        <c:axId val="-2104801888"/>
        <c:axId val="-2104791664"/>
      </c:barChart>
      <c:catAx>
        <c:axId val="-210480188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baseline="0">
                    <a:latin typeface="Times New Roman" panose="02020603050405020304" pitchFamily="18" charset="0"/>
                    <a:cs typeface="Times New Roman" panose="02020603050405020304" pitchFamily="18" charset="0"/>
                  </a:rPr>
                  <a:t>Dominant Ratio in Training Data</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791664"/>
        <c:crosses val="autoZero"/>
        <c:auto val="1"/>
        <c:lblAlgn val="ctr"/>
        <c:lblOffset val="100"/>
        <c:noMultiLvlLbl val="0"/>
      </c:catAx>
      <c:valAx>
        <c:axId val="-2104791664"/>
        <c:scaling>
          <c:orientation val="minMax"/>
          <c:max val="4.5"/>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10480188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733814523185"/>
          <c:y val="0.18981481481481499"/>
          <c:w val="0.85037729658792705"/>
          <c:h val="0.60461431904345297"/>
        </c:manualLayout>
      </c:layout>
      <c:barChart>
        <c:barDir val="col"/>
        <c:grouping val="clustered"/>
        <c:varyColors val="0"/>
        <c:ser>
          <c:idx val="0"/>
          <c:order val="0"/>
          <c:spPr>
            <a:solidFill>
              <a:srgbClr val="92D05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A13B-0E42-8916-B3161795C284}"/>
                </c:ext>
              </c:extLst>
            </c:dLbl>
            <c:dLbl>
              <c:idx val="2"/>
              <c:delete val="1"/>
              <c:extLst>
                <c:ext xmlns:c15="http://schemas.microsoft.com/office/drawing/2012/chart" uri="{CE6537A1-D6FC-4f65-9D91-7224C49458BB}"/>
                <c:ext xmlns:c16="http://schemas.microsoft.com/office/drawing/2014/chart" uri="{C3380CC4-5D6E-409C-BE32-E72D297353CC}">
                  <c16:uniqueId val="{00000001-A13B-0E42-8916-B3161795C284}"/>
                </c:ext>
              </c:extLst>
            </c:dLbl>
            <c:dLbl>
              <c:idx val="3"/>
              <c:delete val="1"/>
              <c:extLst>
                <c:ext xmlns:c15="http://schemas.microsoft.com/office/drawing/2012/chart" uri="{CE6537A1-D6FC-4f65-9D91-7224C49458BB}"/>
                <c:ext xmlns:c16="http://schemas.microsoft.com/office/drawing/2014/chart" uri="{C3380CC4-5D6E-409C-BE32-E72D297353CC}">
                  <c16:uniqueId val="{00000002-A13B-0E42-8916-B3161795C284}"/>
                </c:ext>
              </c:extLst>
            </c:dLbl>
            <c:dLbl>
              <c:idx val="4"/>
              <c:delete val="1"/>
              <c:extLst>
                <c:ext xmlns:c15="http://schemas.microsoft.com/office/drawing/2012/chart" uri="{CE6537A1-D6FC-4f65-9D91-7224C49458BB}"/>
                <c:ext xmlns:c16="http://schemas.microsoft.com/office/drawing/2014/chart" uri="{C3380CC4-5D6E-409C-BE32-E72D297353CC}">
                  <c16:uniqueId val="{00000003-A13B-0E42-8916-B3161795C28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Sheet1!$D$2:$D$6</c:f>
              <c:strCache>
                <c:ptCount val="5"/>
                <c:pt idx="0">
                  <c:v>1:1</c:v>
                </c:pt>
                <c:pt idx="1">
                  <c:v>2:1</c:v>
                </c:pt>
                <c:pt idx="2">
                  <c:v>3:1</c:v>
                </c:pt>
                <c:pt idx="3">
                  <c:v>4:1</c:v>
                </c:pt>
                <c:pt idx="4">
                  <c:v>5:1</c:v>
                </c:pt>
              </c:strCache>
            </c:strRef>
          </c:cat>
          <c:val>
            <c:numRef>
              <c:f>Sheet1!$E$2:$E$6</c:f>
              <c:numCache>
                <c:formatCode>General</c:formatCode>
                <c:ptCount val="5"/>
                <c:pt idx="0">
                  <c:v>4.4400000000000004</c:v>
                </c:pt>
                <c:pt idx="1">
                  <c:v>4.6899999999999986</c:v>
                </c:pt>
                <c:pt idx="2">
                  <c:v>4.7699999999999987</c:v>
                </c:pt>
                <c:pt idx="3">
                  <c:v>4.8199999999999976</c:v>
                </c:pt>
                <c:pt idx="4">
                  <c:v>4.9000000000000004</c:v>
                </c:pt>
              </c:numCache>
            </c:numRef>
          </c:val>
          <c:extLst>
            <c:ext xmlns:c16="http://schemas.microsoft.com/office/drawing/2014/chart" uri="{C3380CC4-5D6E-409C-BE32-E72D297353CC}">
              <c16:uniqueId val="{00000000-69E2-7444-9697-118763FC67E2}"/>
            </c:ext>
          </c:extLst>
        </c:ser>
        <c:dLbls>
          <c:showLegendKey val="0"/>
          <c:showVal val="0"/>
          <c:showCatName val="0"/>
          <c:showSerName val="0"/>
          <c:showPercent val="0"/>
          <c:showBubbleSize val="0"/>
        </c:dLbls>
        <c:gapWidth val="100"/>
        <c:axId val="-2104525168"/>
        <c:axId val="-2104516320"/>
      </c:barChart>
      <c:catAx>
        <c:axId val="-210452516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Dominant Ratio in Training data</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516320"/>
        <c:crosses val="autoZero"/>
        <c:auto val="1"/>
        <c:lblAlgn val="ctr"/>
        <c:lblOffset val="100"/>
        <c:noMultiLvlLbl val="0"/>
      </c:catAx>
      <c:valAx>
        <c:axId val="-2104516320"/>
        <c:scaling>
          <c:orientation val="minMax"/>
          <c:min val="4"/>
        </c:scaling>
        <c:delete val="0"/>
        <c:axPos val="l"/>
        <c:title>
          <c:tx>
            <c:rich>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NI</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4525168"/>
        <c:crosses val="autoZero"/>
        <c:crossBetween val="between"/>
        <c:majorUnit val="0.2"/>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8"/>
          <c:y val="0.194444444444444"/>
          <c:w val="0.85029396325459305"/>
          <c:h val="0.59998468941382299"/>
        </c:manualLayout>
      </c:layout>
      <c:barChart>
        <c:barDir val="col"/>
        <c:grouping val="clustered"/>
        <c:varyColors val="0"/>
        <c:ser>
          <c:idx val="0"/>
          <c:order val="0"/>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3C7D-5544-AA49-87F078264628}"/>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295-C849-9150-985AEDC837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7</c:v>
                </c:pt>
                <c:pt idx="1">
                  <c:v>6</c:v>
                </c:pt>
                <c:pt idx="2">
                  <c:v>5</c:v>
                </c:pt>
                <c:pt idx="3">
                  <c:v>4</c:v>
                </c:pt>
                <c:pt idx="4">
                  <c:v>3</c:v>
                </c:pt>
              </c:numCache>
            </c:numRef>
          </c:cat>
          <c:val>
            <c:numRef>
              <c:f>Sheet1!$B$3:$B$7</c:f>
              <c:numCache>
                <c:formatCode>General</c:formatCode>
                <c:ptCount val="5"/>
                <c:pt idx="0">
                  <c:v>4.13</c:v>
                </c:pt>
                <c:pt idx="1">
                  <c:v>4.1499999999999986</c:v>
                </c:pt>
                <c:pt idx="2">
                  <c:v>4.25</c:v>
                </c:pt>
                <c:pt idx="3">
                  <c:v>4.25</c:v>
                </c:pt>
                <c:pt idx="4">
                  <c:v>4.34</c:v>
                </c:pt>
              </c:numCache>
            </c:numRef>
          </c:val>
          <c:extLst>
            <c:ext xmlns:c16="http://schemas.microsoft.com/office/drawing/2014/chart" uri="{C3380CC4-5D6E-409C-BE32-E72D297353CC}">
              <c16:uniqueId val="{00000002-3C7D-5544-AA49-87F078264628}"/>
            </c:ext>
          </c:extLst>
        </c:ser>
        <c:dLbls>
          <c:showLegendKey val="0"/>
          <c:showVal val="0"/>
          <c:showCatName val="0"/>
          <c:showSerName val="0"/>
          <c:showPercent val="0"/>
          <c:showBubbleSize val="0"/>
        </c:dLbls>
        <c:gapWidth val="100"/>
        <c:axId val="-2102307392"/>
        <c:axId val="-2102298288"/>
      </c:barChart>
      <c:catAx>
        <c:axId val="-210230739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Number of </a:t>
                </a:r>
                <a:r>
                  <a:rPr lang="en-US" altLang="zh-CN" b="1" baseline="0">
                    <a:latin typeface="Times New Roman" panose="02020603050405020304" pitchFamily="18" charset="0"/>
                    <a:cs typeface="Times New Roman" panose="02020603050405020304" pitchFamily="18" charset="0"/>
                  </a:rPr>
                  <a:t> Contexts in Training Data </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2298288"/>
        <c:crosses val="autoZero"/>
        <c:auto val="0"/>
        <c:lblAlgn val="ctr"/>
        <c:lblOffset val="100"/>
        <c:noMultiLvlLbl val="0"/>
      </c:catAx>
      <c:valAx>
        <c:axId val="-2102298288"/>
        <c:scaling>
          <c:orientation val="minMax"/>
          <c:max val="4.4000000000000004"/>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0230739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8A9AD-8DB3-4698-87E2-A49D685B58F2}"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F1E9B-90EF-450E-948E-BF5BACAA1857}" type="slidenum">
              <a:rPr lang="zh-CN" altLang="en-US" smtClean="0"/>
              <a:t>‹#›</a:t>
            </a:fld>
            <a:endParaRPr lang="zh-CN" altLang="en-US"/>
          </a:p>
        </p:txBody>
      </p:sp>
    </p:spTree>
    <p:extLst>
      <p:ext uri="{BB962C8B-B14F-4D97-AF65-F5344CB8AC3E}">
        <p14:creationId xmlns:p14="http://schemas.microsoft.com/office/powerpoint/2010/main" val="202641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is-IS" altLang="zh-CN" sz="1200" b="0" i="0" kern="1200" baseline="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a:t>
            </a:fld>
            <a:endParaRPr lang="zh-CN" altLang="en-US"/>
          </a:p>
        </p:txBody>
      </p:sp>
    </p:spTree>
    <p:extLst>
      <p:ext uri="{BB962C8B-B14F-4D97-AF65-F5344CB8AC3E}">
        <p14:creationId xmlns:p14="http://schemas.microsoft.com/office/powerpoint/2010/main" val="221394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11</a:t>
            </a:fld>
            <a:endParaRPr lang="zh-CN" altLang="en-US"/>
          </a:p>
        </p:txBody>
      </p:sp>
    </p:spTree>
    <p:extLst>
      <p:ext uri="{BB962C8B-B14F-4D97-AF65-F5344CB8AC3E}">
        <p14:creationId xmlns:p14="http://schemas.microsoft.com/office/powerpoint/2010/main" val="14951134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引入</a:t>
            </a:r>
            <a:r>
              <a:rPr lang="en-US" altLang="zh-CN" dirty="0"/>
              <a:t>sample reweighting</a:t>
            </a:r>
            <a:r>
              <a:rPr lang="zh-CN" altLang="en-US" dirty="0"/>
              <a:t>，来统领后面两个我们的工作</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108</a:t>
            </a:fld>
            <a:endParaRPr lang="zh-CN" altLang="en-US"/>
          </a:p>
        </p:txBody>
      </p:sp>
    </p:spTree>
    <p:extLst>
      <p:ext uri="{BB962C8B-B14F-4D97-AF65-F5344CB8AC3E}">
        <p14:creationId xmlns:p14="http://schemas.microsoft.com/office/powerpoint/2010/main" val="35464665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109</a:t>
            </a:fld>
            <a:endParaRPr lang="zh-CN" altLang="en-US"/>
          </a:p>
        </p:txBody>
      </p:sp>
    </p:spTree>
    <p:extLst>
      <p:ext uri="{BB962C8B-B14F-4D97-AF65-F5344CB8AC3E}">
        <p14:creationId xmlns:p14="http://schemas.microsoft.com/office/powerpoint/2010/main" val="2212931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110</a:t>
            </a:fld>
            <a:endParaRPr lang="zh-CN" altLang="en-US"/>
          </a:p>
        </p:txBody>
      </p:sp>
    </p:spTree>
    <p:extLst>
      <p:ext uri="{BB962C8B-B14F-4D97-AF65-F5344CB8AC3E}">
        <p14:creationId xmlns:p14="http://schemas.microsoft.com/office/powerpoint/2010/main" val="33688642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115</a:t>
            </a:fld>
            <a:endParaRPr lang="zh-CN" altLang="en-US"/>
          </a:p>
        </p:txBody>
      </p:sp>
    </p:spTree>
    <p:extLst>
      <p:ext uri="{BB962C8B-B14F-4D97-AF65-F5344CB8AC3E}">
        <p14:creationId xmlns:p14="http://schemas.microsoft.com/office/powerpoint/2010/main" val="4181019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和后面工作的关系</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117</a:t>
            </a:fld>
            <a:endParaRPr lang="zh-CN" altLang="en-US"/>
          </a:p>
        </p:txBody>
      </p:sp>
    </p:spTree>
    <p:extLst>
      <p:ext uri="{BB962C8B-B14F-4D97-AF65-F5344CB8AC3E}">
        <p14:creationId xmlns:p14="http://schemas.microsoft.com/office/powerpoint/2010/main" val="6182656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this work, we consider the stable learning problem that directly addresses this fundamental issue.</a:t>
            </a:r>
          </a:p>
          <a:p>
            <a:r>
              <a:rPr lang="en-US" altLang="zh-CN" sz="1200" b="0" i="0" u="none" strike="noStrike" kern="1200" baseline="0" dirty="0">
                <a:solidFill>
                  <a:schemeClr val="tx1"/>
                </a:solidFill>
                <a:latin typeface="+mn-lt"/>
                <a:ea typeface="+mn-ea"/>
                <a:cs typeface="+mn-cs"/>
              </a:rPr>
              <a:t>The goal of stable learning is to learn a predictive model that performs uniformly well on any data point x. </a:t>
            </a:r>
          </a:p>
          <a:p>
            <a:r>
              <a:rPr lang="en-US" altLang="zh-CN" sz="1200" b="0" i="0" u="none" strike="noStrike" kern="1200" baseline="0" dirty="0">
                <a:solidFill>
                  <a:schemeClr val="tx1"/>
                </a:solidFill>
                <a:latin typeface="+mn-lt"/>
                <a:ea typeface="+mn-ea"/>
                <a:cs typeface="+mn-cs"/>
              </a:rPr>
              <a:t>If this can be achieved, we can ensure good prediction performance even when </a:t>
            </a:r>
          </a:p>
          <a:p>
            <a:r>
              <a:rPr lang="en-US" altLang="zh-CN" sz="1200" b="0" i="0" u="none" strike="noStrike" kern="1200" baseline="0" dirty="0">
                <a:solidFill>
                  <a:schemeClr val="tx1"/>
                </a:solidFill>
                <a:latin typeface="+mn-lt"/>
                <a:ea typeface="+mn-ea"/>
                <a:cs typeface="+mn-cs"/>
              </a:rPr>
              <a:t>the unknown test distribution significantly differs from the training distribution.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118</a:t>
            </a:fld>
            <a:endParaRPr lang="zh-CN" altLang="en-US"/>
          </a:p>
        </p:txBody>
      </p:sp>
    </p:spTree>
    <p:extLst>
      <p:ext uri="{BB962C8B-B14F-4D97-AF65-F5344CB8AC3E}">
        <p14:creationId xmlns:p14="http://schemas.microsoft.com/office/powerpoint/2010/main" val="31663246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this work, we consider the stable learning problem that directly addresses this fundamental issue.</a:t>
            </a:r>
          </a:p>
          <a:p>
            <a:r>
              <a:rPr lang="en-US" altLang="zh-CN" sz="1200" b="0" i="0" u="none" strike="noStrike" kern="1200" baseline="0" dirty="0">
                <a:solidFill>
                  <a:schemeClr val="tx1"/>
                </a:solidFill>
                <a:latin typeface="+mn-lt"/>
                <a:ea typeface="+mn-ea"/>
                <a:cs typeface="+mn-cs"/>
              </a:rPr>
              <a:t>The goal of stable learning is to learn a predictive model that performs uniformly well on any data point x. </a:t>
            </a:r>
          </a:p>
          <a:p>
            <a:r>
              <a:rPr lang="en-US" altLang="zh-CN" sz="1200" b="0" i="0" u="none" strike="noStrike" kern="1200" baseline="0" dirty="0">
                <a:solidFill>
                  <a:schemeClr val="tx1"/>
                </a:solidFill>
                <a:latin typeface="+mn-lt"/>
                <a:ea typeface="+mn-ea"/>
                <a:cs typeface="+mn-cs"/>
              </a:rPr>
              <a:t>If this can be achieved, we can ensure good prediction performance even when </a:t>
            </a:r>
          </a:p>
          <a:p>
            <a:r>
              <a:rPr lang="en-US" altLang="zh-CN" sz="1200" b="0" i="0" u="none" strike="noStrike" kern="1200" baseline="0" dirty="0">
                <a:solidFill>
                  <a:schemeClr val="tx1"/>
                </a:solidFill>
                <a:latin typeface="+mn-lt"/>
                <a:ea typeface="+mn-ea"/>
                <a:cs typeface="+mn-cs"/>
              </a:rPr>
              <a:t>the unknown test distribution significantly differs from the training distribution.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119</a:t>
            </a:fld>
            <a:endParaRPr lang="zh-CN" altLang="en-US"/>
          </a:p>
        </p:txBody>
      </p:sp>
    </p:spTree>
    <p:extLst>
      <p:ext uri="{BB962C8B-B14F-4D97-AF65-F5344CB8AC3E}">
        <p14:creationId xmlns:p14="http://schemas.microsoft.com/office/powerpoint/2010/main" val="3183169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120</a:t>
            </a:fld>
            <a:endParaRPr lang="zh-CN" altLang="en-US"/>
          </a:p>
        </p:txBody>
      </p:sp>
    </p:spTree>
    <p:extLst>
      <p:ext uri="{BB962C8B-B14F-4D97-AF65-F5344CB8AC3E}">
        <p14:creationId xmlns:p14="http://schemas.microsoft.com/office/powerpoint/2010/main" val="29543746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\gamma</a:t>
            </a:r>
            <a:r>
              <a:rPr kumimoji="1" lang="zh-CN" altLang="en-US" dirty="0"/>
              <a:t> </a:t>
            </a:r>
            <a:r>
              <a:rPr kumimoji="1" lang="en-US" altLang="zh-CN" dirty="0"/>
              <a:t>is</a:t>
            </a:r>
            <a:r>
              <a:rPr kumimoji="1" lang="zh-CN" altLang="en-US" dirty="0"/>
              <a:t> </a:t>
            </a:r>
            <a:r>
              <a:rPr kumimoji="1" lang="en-US" altLang="zh-CN" dirty="0"/>
              <a:t>training</a:t>
            </a:r>
            <a:r>
              <a:rPr kumimoji="1" lang="zh-CN" altLang="en-US" dirty="0"/>
              <a:t> </a:t>
            </a:r>
            <a:r>
              <a:rPr kumimoji="1" lang="en-US" altLang="zh-CN" dirty="0"/>
              <a:t>or</a:t>
            </a:r>
            <a:r>
              <a:rPr kumimoji="1" lang="zh-CN" altLang="en-US" dirty="0"/>
              <a:t> </a:t>
            </a:r>
            <a:r>
              <a:rPr kumimoji="1" lang="en-US" altLang="zh-CN" dirty="0"/>
              <a:t>testing?</a:t>
            </a:r>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122</a:t>
            </a:fld>
            <a:endParaRPr lang="zh-CN" altLang="en-US"/>
          </a:p>
        </p:txBody>
      </p:sp>
    </p:spTree>
    <p:extLst>
      <p:ext uri="{BB962C8B-B14F-4D97-AF65-F5344CB8AC3E}">
        <p14:creationId xmlns:p14="http://schemas.microsoft.com/office/powerpoint/2010/main" val="19007540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a:t>
            </a:r>
            <a:r>
              <a:rPr lang="en-US" altLang="zh-CN" baseline="0" dirty="0"/>
              <a:t> work, we propose a sample reweighting scheme to solve the problem.</a:t>
            </a:r>
          </a:p>
          <a:p>
            <a:r>
              <a:rPr lang="en-US" altLang="zh-CN" baseline="0" dirty="0"/>
              <a:t>We revisit the ordinary least squares solution as a weighted form by which we can transform the original collinear distribution to a decorrelated one.</a:t>
            </a:r>
          </a:p>
          <a:p>
            <a:r>
              <a:rPr lang="en-US" altLang="zh-CN" baseline="0" dirty="0"/>
              <a:t>We can theoretically prove the existence of such weights w(x) which can make design matrix near orthogonal under the idealized situation, later we will give </a:t>
            </a:r>
          </a:p>
          <a:p>
            <a:r>
              <a:rPr lang="en-US" altLang="zh-CN" baseline="0" dirty="0"/>
              <a:t>a practical algorithm to reduce the collinearity in real situation.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123</a:t>
            </a:fld>
            <a:endParaRPr lang="zh-CN" altLang="en-US"/>
          </a:p>
        </p:txBody>
      </p:sp>
    </p:spTree>
    <p:extLst>
      <p:ext uri="{BB962C8B-B14F-4D97-AF65-F5344CB8AC3E}">
        <p14:creationId xmlns:p14="http://schemas.microsoft.com/office/powerpoint/2010/main" val="176591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12</a:t>
            </a:fld>
            <a:endParaRPr lang="zh-CN" altLang="en-US"/>
          </a:p>
        </p:txBody>
      </p:sp>
    </p:spTree>
    <p:extLst>
      <p:ext uri="{BB962C8B-B14F-4D97-AF65-F5344CB8AC3E}">
        <p14:creationId xmlns:p14="http://schemas.microsoft.com/office/powerpoint/2010/main" val="3799755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Specifically, we can use design matrix X to generate a column-decorrelated one with the same marginal distribution as X.</a:t>
            </a:r>
          </a:p>
          <a:p>
            <a:r>
              <a:rPr lang="en-US" altLang="zh-CN" sz="1200" b="0" i="0" u="none" strike="noStrike" kern="1200" baseline="0" dirty="0">
                <a:solidFill>
                  <a:schemeClr val="tx1"/>
                </a:solidFill>
                <a:latin typeface="+mn-lt"/>
                <a:ea typeface="+mn-ea"/>
                <a:cs typeface="+mn-cs"/>
              </a:rPr>
              <a:t>Then we learn the sample weight by density ratio estimation.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124</a:t>
            </a:fld>
            <a:endParaRPr lang="zh-CN" altLang="en-US"/>
          </a:p>
        </p:txBody>
      </p:sp>
    </p:spTree>
    <p:extLst>
      <p:ext uri="{BB962C8B-B14F-4D97-AF65-F5344CB8AC3E}">
        <p14:creationId xmlns:p14="http://schemas.microsoft.com/office/powerpoint/2010/main" val="26716553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125</a:t>
            </a:fld>
            <a:endParaRPr lang="zh-CN" altLang="en-US"/>
          </a:p>
        </p:txBody>
      </p:sp>
    </p:spTree>
    <p:extLst>
      <p:ext uri="{BB962C8B-B14F-4D97-AF65-F5344CB8AC3E}">
        <p14:creationId xmlns:p14="http://schemas.microsoft.com/office/powerpoint/2010/main" val="5615847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Disentangle </a:t>
            </a:r>
          </a:p>
          <a:p>
            <a:r>
              <a:rPr lang="en-US" altLang="zh-CN" dirty="0"/>
              <a:t>representation</a:t>
            </a:r>
            <a:r>
              <a:rPr lang="en-US" altLang="zh-CN" baseline="0" dirty="0"/>
              <a:t> learning + decorrelation</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126</a:t>
            </a:fld>
            <a:endParaRPr lang="zh-CN" altLang="en-US"/>
          </a:p>
        </p:txBody>
      </p:sp>
    </p:spTree>
    <p:extLst>
      <p:ext uri="{BB962C8B-B14F-4D97-AF65-F5344CB8AC3E}">
        <p14:creationId xmlns:p14="http://schemas.microsoft.com/office/powerpoint/2010/main" val="20927379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003558-E300-2F48-865D-7A0583AFD1A3}" type="slidenum">
              <a:rPr kumimoji="1" lang="zh-CN" altLang="en-US" smtClean="0"/>
              <a:t>128</a:t>
            </a:fld>
            <a:endParaRPr kumimoji="1" lang="zh-CN" altLang="en-US"/>
          </a:p>
        </p:txBody>
      </p:sp>
    </p:spTree>
    <p:extLst>
      <p:ext uri="{BB962C8B-B14F-4D97-AF65-F5344CB8AC3E}">
        <p14:creationId xmlns:p14="http://schemas.microsoft.com/office/powerpoint/2010/main" val="22991241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129</a:t>
            </a:fld>
            <a:endParaRPr lang="zh-CN" altLang="en-US"/>
          </a:p>
        </p:txBody>
      </p:sp>
    </p:spTree>
    <p:extLst>
      <p:ext uri="{BB962C8B-B14F-4D97-AF65-F5344CB8AC3E}">
        <p14:creationId xmlns:p14="http://schemas.microsoft.com/office/powerpoint/2010/main" val="13453172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measure the distribution shift between training and testing dataset, we propose a metric,</a:t>
            </a:r>
            <a:r>
              <a:rPr lang="en-US" altLang="zh-CN" baseline="0" dirty="0"/>
              <a:t> the Non-IID index, we called as NI for shortly.</a:t>
            </a:r>
          </a:p>
          <a:p>
            <a:r>
              <a:rPr lang="en-US" altLang="zh-CN" baseline="0" dirty="0"/>
              <a:t>The Non-</a:t>
            </a:r>
            <a:r>
              <a:rPr lang="en-US" altLang="zh-CN" baseline="0" dirty="0" err="1"/>
              <a:t>iid</a:t>
            </a:r>
            <a:r>
              <a:rPr lang="en-US" altLang="zh-CN" baseline="0" dirty="0"/>
              <a:t> index is defined as the degree of distribution shift between training data and testing data.</a:t>
            </a:r>
          </a:p>
          <a:p>
            <a:r>
              <a:rPr lang="en-US" altLang="zh-CN" baseline="0" dirty="0"/>
              <a:t>Where the Numerator (</a:t>
            </a:r>
            <a:r>
              <a:rPr lang="zh-CN" altLang="en-US" baseline="0" dirty="0"/>
              <a:t>分子</a:t>
            </a:r>
            <a:r>
              <a:rPr lang="en-US" altLang="zh-CN" baseline="0" dirty="0"/>
              <a:t>) part refers to the distribution shift on the extracted features between training and testing. Here, we only consider the first moment of those features.</a:t>
            </a:r>
          </a:p>
          <a:p>
            <a:r>
              <a:rPr lang="en-US" altLang="zh-CN" baseline="0" dirty="0"/>
              <a:t>The Denominator part is for normalization.</a:t>
            </a:r>
          </a:p>
          <a:p>
            <a:endParaRPr lang="en-US" altLang="zh-CN" baseline="0" dirty="0"/>
          </a:p>
          <a:p>
            <a:r>
              <a:rPr lang="en-US" altLang="zh-CN" baseline="0" dirty="0"/>
              <a:t>To demonstrate the existence of Non </a:t>
            </a:r>
            <a:r>
              <a:rPr lang="en-US" altLang="zh-CN" baseline="0" dirty="0" err="1"/>
              <a:t>iidness</a:t>
            </a:r>
            <a:r>
              <a:rPr lang="en-US" altLang="zh-CN" baseline="0" dirty="0"/>
              <a:t> and the effective of our proposed NI metric, we construct a sub dataset, which is consisted of 10 subclasses from </a:t>
            </a:r>
            <a:r>
              <a:rPr lang="en-US" altLang="zh-CN" baseline="0" dirty="0" err="1"/>
              <a:t>ImageNet</a:t>
            </a:r>
            <a:r>
              <a:rPr lang="en-US" altLang="zh-CN" baseline="0" dirty="0"/>
              <a:t>. </a:t>
            </a:r>
          </a:p>
          <a:p>
            <a:r>
              <a:rPr lang="en-US" altLang="zh-CN" baseline="0" dirty="0"/>
              <a:t>Specially, we construct a training and testing data for each class and employ a basic CNN algorithm for image classification. Here, we demonstrate the results in this figure, where the blue bar means the distribution shift between training and testing data, described by our NI metric, the orange line means the predictive error of the CNN algorithm in each class. </a:t>
            </a:r>
          </a:p>
          <a:p>
            <a:r>
              <a:rPr lang="en-US" altLang="zh-CN" baseline="0" dirty="0"/>
              <a:t>From the bar, we can obtain that, the distribution shift or the NI is ubiquitous in image classification problem. </a:t>
            </a:r>
          </a:p>
          <a:p>
            <a:r>
              <a:rPr lang="en-US" altLang="zh-CN" baseline="0" dirty="0"/>
              <a:t>Moreover, we can find that there is a strong correlation between our NI metric and the testing error, as increasing of the NI value between training and testing, the performance of a traditional predictive algorithm would become worse and worse.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132</a:t>
            </a:fld>
            <a:endParaRPr lang="zh-CN" altLang="en-US"/>
          </a:p>
        </p:txBody>
      </p:sp>
    </p:spTree>
    <p:extLst>
      <p:ext uri="{BB962C8B-B14F-4D97-AF65-F5344CB8AC3E}">
        <p14:creationId xmlns:p14="http://schemas.microsoft.com/office/powerpoint/2010/main" val="28393871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classical</a:t>
            </a:r>
            <a:r>
              <a:rPr lang="en-US" altLang="zh-CN" baseline="0" dirty="0"/>
              <a:t> image datasets for image classification, such as …, but they are not designed for Non-</a:t>
            </a:r>
            <a:r>
              <a:rPr lang="en-US" altLang="zh-CN" baseline="0" dirty="0" err="1"/>
              <a:t>iid</a:t>
            </a:r>
            <a:r>
              <a:rPr lang="en-US" altLang="zh-CN" baseline="0" dirty="0"/>
              <a:t> image classification.</a:t>
            </a:r>
          </a:p>
          <a:p>
            <a:r>
              <a:rPr lang="en-US" altLang="zh-CN" baseline="0" dirty="0"/>
              <a:t>But when we apply our NI value to describe the Non-</a:t>
            </a:r>
            <a:r>
              <a:rPr lang="en-US" altLang="zh-CN" baseline="0" dirty="0" err="1"/>
              <a:t>iid</a:t>
            </a:r>
            <a:r>
              <a:rPr lang="en-US" altLang="zh-CN" baseline="0" dirty="0"/>
              <a:t> index between training and testing data in each class on these dataset, we find that their NI value is not approximately to zero, which means the non-</a:t>
            </a:r>
            <a:r>
              <a:rPr lang="en-US" altLang="zh-CN" baseline="0" dirty="0" err="1"/>
              <a:t>iid</a:t>
            </a:r>
            <a:r>
              <a:rPr lang="en-US" altLang="zh-CN" baseline="0" dirty="0"/>
              <a:t> scenario is ubiquitous in these datasets.</a:t>
            </a:r>
          </a:p>
          <a:p>
            <a:endParaRPr lang="en-US" altLang="zh-CN" baseline="0" dirty="0"/>
          </a:p>
          <a:p>
            <a:r>
              <a:rPr lang="en-US" altLang="zh-CN" baseline="0" dirty="0"/>
              <a:t>However, the NI value on these datasets are very small, for example, the average NI on </a:t>
            </a:r>
            <a:r>
              <a:rPr lang="en-US" altLang="zh-CN" baseline="0" dirty="0" err="1"/>
              <a:t>ImageNet</a:t>
            </a:r>
            <a:r>
              <a:rPr lang="en-US" altLang="zh-CN" baseline="0" dirty="0"/>
              <a:t> is about 2.7. </a:t>
            </a:r>
          </a:p>
          <a:p>
            <a:r>
              <a:rPr lang="en-US" altLang="zh-CN" baseline="0" dirty="0"/>
              <a:t>Furthermore, the NI value of those datasets are not controllable.</a:t>
            </a:r>
          </a:p>
          <a:p>
            <a:endParaRPr lang="en-US" altLang="zh-CN" baseline="0" dirty="0"/>
          </a:p>
          <a:p>
            <a:r>
              <a:rPr lang="en-US" altLang="zh-CN" baseline="0" dirty="0"/>
              <a:t>Therefore,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133</a:t>
            </a:fld>
            <a:endParaRPr lang="zh-CN" altLang="en-US"/>
          </a:p>
        </p:txBody>
      </p:sp>
    </p:spTree>
    <p:extLst>
      <p:ext uri="{BB962C8B-B14F-4D97-AF65-F5344CB8AC3E}">
        <p14:creationId xmlns:p14="http://schemas.microsoft.com/office/powerpoint/2010/main" val="7685190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we mutually construct a Non-</a:t>
            </a:r>
            <a:r>
              <a:rPr lang="en-US" altLang="zh-CN" dirty="0" err="1"/>
              <a:t>iid</a:t>
            </a:r>
            <a:r>
              <a:rPr lang="en-US" altLang="zh-CN" baseline="0" dirty="0"/>
              <a:t> image dataset, we called as NICO, targeting on the non-</a:t>
            </a:r>
            <a:r>
              <a:rPr lang="en-US" altLang="zh-CN" baseline="0" dirty="0" err="1"/>
              <a:t>iid</a:t>
            </a:r>
            <a:r>
              <a:rPr lang="en-US" altLang="zh-CN" baseline="0" dirty="0"/>
              <a:t> image classification.</a:t>
            </a:r>
          </a:p>
          <a:p>
            <a:r>
              <a:rPr lang="en-US" altLang="zh-CN" baseline="0" dirty="0"/>
              <a:t>where we utilize the object label and contextual label for data construction. </a:t>
            </a:r>
          </a:p>
          <a:p>
            <a:r>
              <a:rPr lang="en-US" altLang="zh-CN" baseline="0" dirty="0"/>
              <a:t>Specifically, for each class, we firstly select a object as the class label, for example, the dog, then we select different contextual labels to generate non-</a:t>
            </a:r>
            <a:r>
              <a:rPr lang="en-US" altLang="zh-CN" baseline="0" dirty="0" err="1"/>
              <a:t>iid</a:t>
            </a:r>
            <a:r>
              <a:rPr lang="en-US" altLang="zh-CN" baseline="0" dirty="0"/>
              <a:t> scenario, for example, the grass and water.</a:t>
            </a:r>
          </a:p>
          <a:p>
            <a:r>
              <a:rPr lang="en-US" altLang="zh-CN" baseline="0" dirty="0"/>
              <a:t>The contextual labels naturally generate the non-</a:t>
            </a:r>
            <a:r>
              <a:rPr lang="en-US" altLang="zh-CN" baseline="0" dirty="0" err="1"/>
              <a:t>iid</a:t>
            </a:r>
            <a:r>
              <a:rPr lang="en-US" altLang="zh-CN" baseline="0" dirty="0"/>
              <a:t> scenario, you know, if training data is from the dog on the grass, but the testing data is from the dog in the water, it’s a classical non-</a:t>
            </a:r>
            <a:r>
              <a:rPr lang="en-US" altLang="zh-CN" baseline="0" dirty="0" err="1"/>
              <a:t>iid</a:t>
            </a:r>
            <a:r>
              <a:rPr lang="en-US" altLang="zh-CN" baseline="0" dirty="0"/>
              <a:t> setting.</a:t>
            </a:r>
          </a:p>
          <a:p>
            <a:endParaRPr lang="en-US" altLang="zh-CN" baseline="0" dirty="0"/>
          </a:p>
          <a:p>
            <a:r>
              <a:rPr lang="en-US" altLang="zh-CN" baseline="0" dirty="0"/>
              <a:t>Here, we demonstrate the structure of our NICO dataset, </a:t>
            </a:r>
          </a:p>
          <a:p>
            <a:r>
              <a:rPr lang="en-US" altLang="zh-CN" baseline="0" dirty="0"/>
              <a:t>To make sure the diversity and meaningful of our dataset, for each class, we selected the top 10 co-occurred context label.</a:t>
            </a:r>
          </a:p>
          <a:p>
            <a:r>
              <a:rPr lang="en-US" altLang="zh-CN" baseline="0" dirty="0"/>
              <a:t>And there exist overlap on the contexts among different classes.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134</a:t>
            </a:fld>
            <a:endParaRPr lang="zh-CN" altLang="en-US"/>
          </a:p>
        </p:txBody>
      </p:sp>
    </p:spTree>
    <p:extLst>
      <p:ext uri="{BB962C8B-B14F-4D97-AF65-F5344CB8AC3E}">
        <p14:creationId xmlns:p14="http://schemas.microsoft.com/office/powerpoint/2010/main" val="22524824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demonstrate the statistic of our NICO dataset.</a:t>
            </a:r>
            <a:r>
              <a:rPr lang="en-US" altLang="zh-CN" baseline="0" dirty="0"/>
              <a:t> For each class, we have about thousands images, which are sufficient for some basic neural networks, for example CNN.</a:t>
            </a:r>
          </a:p>
          <a:p>
            <a:r>
              <a:rPr lang="en-US" altLang="zh-CN" baseline="0" dirty="0"/>
              <a:t>We also demonstrate the samples with contexts in our NICO datasets.</a:t>
            </a:r>
          </a:p>
          <a:p>
            <a:r>
              <a:rPr lang="en-US" altLang="zh-CN" baseline="0" dirty="0"/>
              <a:t>For example, for the class of dog, we have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135</a:t>
            </a:fld>
            <a:endParaRPr lang="zh-CN" altLang="en-US"/>
          </a:p>
        </p:txBody>
      </p:sp>
    </p:spTree>
    <p:extLst>
      <p:ext uri="{BB962C8B-B14F-4D97-AF65-F5344CB8AC3E}">
        <p14:creationId xmlns:p14="http://schemas.microsoft.com/office/powerpoint/2010/main" val="31798646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NI value on our NICO dataset for non-</a:t>
            </a:r>
            <a:r>
              <a:rPr lang="en-US" altLang="zh-CN" baseline="0" dirty="0" err="1"/>
              <a:t>iid</a:t>
            </a:r>
            <a:r>
              <a:rPr lang="en-US" altLang="zh-CN" baseline="0" dirty="0"/>
              <a:t> image classification.</a:t>
            </a:r>
          </a:p>
          <a:p>
            <a:r>
              <a:rPr lang="en-US" altLang="zh-CN" baseline="0" dirty="0"/>
              <a:t>By controlling the number of contexts and the number of sample in each context, we propose three ways to control the NI value,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136</a:t>
            </a:fld>
            <a:endParaRPr lang="zh-CN" altLang="en-US"/>
          </a:p>
        </p:txBody>
      </p:sp>
    </p:spTree>
    <p:extLst>
      <p:ext uri="{BB962C8B-B14F-4D97-AF65-F5344CB8AC3E}">
        <p14:creationId xmlns:p14="http://schemas.microsoft.com/office/powerpoint/2010/main" val="262687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a:t>
            </a:fld>
            <a:endParaRPr lang="zh-CN" altLang="en-US"/>
          </a:p>
        </p:txBody>
      </p:sp>
    </p:spTree>
    <p:extLst>
      <p:ext uri="{BB962C8B-B14F-4D97-AF65-F5344CB8AC3E}">
        <p14:creationId xmlns:p14="http://schemas.microsoft.com/office/powerpoint/2010/main" val="23061995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introduce the minimum bias</a:t>
            </a:r>
            <a:r>
              <a:rPr lang="en-US" altLang="zh-CN" baseline="0" dirty="0"/>
              <a:t> method</a:t>
            </a:r>
            <a:r>
              <a:rPr lang="en-US" altLang="zh-CN" dirty="0"/>
              <a:t>.</a:t>
            </a:r>
          </a:p>
          <a:p>
            <a:r>
              <a:rPr lang="en-US" altLang="zh-CN" dirty="0"/>
              <a:t>In this setting, we </a:t>
            </a:r>
            <a:r>
              <a:rPr lang="en-US" altLang="zh-CN" baseline="0" dirty="0"/>
              <a:t>randomly sample  8000 samples for training and 2000 sample for testing in each superclass, and calculate their average NI value as follows. Since the training and testing are randomly sampled, they should be a nearly </a:t>
            </a:r>
            <a:r>
              <a:rPr lang="en-US" altLang="zh-CN" baseline="0" dirty="0" err="1"/>
              <a:t>iid</a:t>
            </a:r>
            <a:r>
              <a:rPr lang="en-US" altLang="zh-CN" baseline="0" dirty="0"/>
              <a:t> scenario, and their NI value should be zero, but we find that, the average NI for animal class is 3.85, and 3.2 for vehicle superclass. This is because of the rich contextual information. You know, in our dataset, each image has a class label and a contextual label.</a:t>
            </a:r>
          </a:p>
          <a:p>
            <a:endParaRPr lang="en-US" altLang="zh-CN" baseline="0" dirty="0"/>
          </a:p>
          <a:p>
            <a:r>
              <a:rPr lang="en-US" altLang="zh-CN" baseline="0" dirty="0"/>
              <a:t>By comparing with the </a:t>
            </a:r>
            <a:r>
              <a:rPr lang="en-US" altLang="zh-CN" baseline="0" dirty="0" err="1"/>
              <a:t>ImageNet</a:t>
            </a:r>
            <a:r>
              <a:rPr lang="en-US" altLang="zh-CN" baseline="0" dirty="0"/>
              <a:t> dataset, our NICO dataset is more biased, or with higher average NI value. Based on our training data, we learn a basic </a:t>
            </a:r>
            <a:r>
              <a:rPr lang="en-US" altLang="zh-CN" baseline="0" dirty="0" err="1"/>
              <a:t>ConvNet</a:t>
            </a:r>
            <a:r>
              <a:rPr lang="en-US" altLang="zh-CN" baseline="0" dirty="0"/>
              <a:t> model for prediction, we find that the accuracy on testing data is not so good, only 49.6 percent for animal super class and 63 percent for vehicle superclass.</a:t>
            </a:r>
          </a:p>
          <a:p>
            <a:endParaRPr lang="en-US" altLang="zh-CN" baseline="0" dirty="0"/>
          </a:p>
          <a:p>
            <a:r>
              <a:rPr lang="en-US" altLang="zh-CN" baseline="0" dirty="0"/>
              <a:t>Overall, our NICO dataset is more biased or Non-</a:t>
            </a:r>
            <a:r>
              <a:rPr lang="en-US" altLang="zh-CN" baseline="0" dirty="0" err="1"/>
              <a:t>iidness</a:t>
            </a:r>
            <a:r>
              <a:rPr lang="en-US" altLang="zh-CN" baseline="0" dirty="0"/>
              <a:t>, is more challenging for image classification.</a:t>
            </a:r>
          </a:p>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137</a:t>
            </a:fld>
            <a:endParaRPr lang="zh-CN" altLang="en-US"/>
          </a:p>
        </p:txBody>
      </p:sp>
    </p:spTree>
    <p:extLst>
      <p:ext uri="{BB962C8B-B14F-4D97-AF65-F5344CB8AC3E}">
        <p14:creationId xmlns:p14="http://schemas.microsoft.com/office/powerpoint/2010/main" val="32835123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the NI value by proportional bias.</a:t>
            </a:r>
          </a:p>
          <a:p>
            <a:r>
              <a:rPr lang="en-US" altLang="zh-CN" baseline="0" dirty="0"/>
              <a:t>In this setting, for each class, we use all contexts for both training and testing, but the percentage or the number of each context is different in the training and testing dataset.</a:t>
            </a:r>
          </a:p>
          <a:p>
            <a:r>
              <a:rPr lang="en-US" altLang="zh-CN" baseline="0" dirty="0"/>
              <a:t>In both training and testing dataset, we pick one context as dominate context and other contexts</a:t>
            </a:r>
            <a:r>
              <a:rPr lang="zh-CN" altLang="en-US" baseline="0" dirty="0"/>
              <a:t> </a:t>
            </a:r>
            <a:r>
              <a:rPr lang="en-US" altLang="zh-CN" baseline="0" dirty="0"/>
              <a:t>as</a:t>
            </a:r>
            <a:r>
              <a:rPr lang="zh-CN" altLang="en-US" baseline="0" dirty="0"/>
              <a:t> </a:t>
            </a:r>
            <a:r>
              <a:rPr lang="en-US" altLang="zh-CN" baseline="0" dirty="0"/>
              <a:t>minor</a:t>
            </a:r>
            <a:r>
              <a:rPr lang="zh-CN" altLang="en-US" baseline="0" dirty="0"/>
              <a:t> </a:t>
            </a:r>
            <a:r>
              <a:rPr lang="en-US" altLang="zh-CN" baseline="0" dirty="0"/>
              <a:t>context,</a:t>
            </a:r>
            <a:r>
              <a:rPr lang="zh-CN" altLang="en-US" baseline="0" dirty="0"/>
              <a:t> </a:t>
            </a:r>
            <a:r>
              <a:rPr lang="en-US" altLang="zh-CN" baseline="0" dirty="0"/>
              <a:t>and</a:t>
            </a:r>
            <a:r>
              <a:rPr lang="zh-CN" altLang="en-US" baseline="0" dirty="0"/>
              <a:t> </a:t>
            </a:r>
            <a:r>
              <a:rPr lang="en-US" altLang="zh-CN" baseline="0" dirty="0"/>
              <a:t>they have the same percentage. </a:t>
            </a:r>
          </a:p>
          <a:p>
            <a:r>
              <a:rPr lang="en-US" altLang="zh-CN" baseline="0" dirty="0"/>
              <a:t>For example, in the dog class, we choose the context at home as the dominate context, if its percentage in our data is 55%, then the percentage of each other context is 5 percent.</a:t>
            </a:r>
          </a:p>
          <a:p>
            <a:r>
              <a:rPr lang="en-US" altLang="zh-CN" baseline="0" dirty="0"/>
              <a:t>Here, we define the dominate ration of a dataset as the percentage of dominate context over the percentage of the minor context. In this example, its dominate ratio is 55 over 5 equals 11.</a:t>
            </a:r>
          </a:p>
          <a:p>
            <a:endParaRPr lang="en-US" altLang="zh-CN" baseline="0" dirty="0"/>
          </a:p>
          <a:p>
            <a:r>
              <a:rPr lang="en-US" altLang="zh-CN" baseline="0" dirty="0"/>
              <a:t>In this way, we can generate the Non-</a:t>
            </a:r>
            <a:r>
              <a:rPr lang="en-US" altLang="zh-CN" baseline="0" dirty="0" err="1"/>
              <a:t>iid</a:t>
            </a:r>
            <a:r>
              <a:rPr lang="en-US" altLang="zh-CN" baseline="0" dirty="0"/>
              <a:t> scenario by changing dominate ration in training and testing data. And we demonstrate the NI value if we set the dominate ratio on testing data as 1, but varying different dominate ration on training data. </a:t>
            </a:r>
          </a:p>
          <a:p>
            <a:r>
              <a:rPr lang="en-US" altLang="zh-CN" baseline="0" dirty="0"/>
              <a:t>From the result we find that, as increasing of the dominate ratio on training data, the NI value become bigger and bigger. Hence, we can control the NI value in our dataset by changing the dominate ratio on training and testing</a:t>
            </a:r>
            <a:r>
              <a:rPr lang="zh-CN" altLang="en-US" baseline="0" dirty="0"/>
              <a:t> </a:t>
            </a:r>
            <a:r>
              <a:rPr lang="en-US" altLang="zh-CN" baseline="0" dirty="0"/>
              <a:t>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138</a:t>
            </a:fld>
            <a:endParaRPr lang="zh-CN" altLang="en-US"/>
          </a:p>
        </p:txBody>
      </p:sp>
    </p:spTree>
    <p:extLst>
      <p:ext uri="{BB962C8B-B14F-4D97-AF65-F5344CB8AC3E}">
        <p14:creationId xmlns:p14="http://schemas.microsoft.com/office/powerpoint/2010/main" val="7935478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way</a:t>
            </a:r>
            <a:r>
              <a:rPr lang="en-US" altLang="zh-CN" baseline="0" dirty="0"/>
              <a:t> to control NI value in our NICO dataset is by compositional bias.</a:t>
            </a:r>
          </a:p>
          <a:p>
            <a:r>
              <a:rPr lang="en-US" altLang="zh-CN" baseline="0" dirty="0"/>
              <a:t>The composition bias is induced by the observed contexts are different between training and texting, including two settings, one is moderate setting, where the observed contexts between training and testing has overlap. Specifically, in testing data, we observed all 10 contexts for each class, but only observed a part of contexts</a:t>
            </a:r>
            <a:r>
              <a:rPr lang="zh-CN" altLang="en-US" baseline="0" dirty="0"/>
              <a:t> </a:t>
            </a:r>
            <a:r>
              <a:rPr lang="en-US" altLang="zh-CN" baseline="0" dirty="0"/>
              <a:t>in</a:t>
            </a:r>
            <a:r>
              <a:rPr lang="zh-CN" altLang="en-US" baseline="0" dirty="0"/>
              <a:t> </a:t>
            </a:r>
            <a:r>
              <a:rPr lang="en-US" altLang="zh-CN" baseline="0" dirty="0"/>
              <a:t>training. By changing the context we observed in the training, we can control the NI value between training and testing.</a:t>
            </a:r>
            <a:r>
              <a:rPr lang="zh-CN" altLang="en-US" baseline="0" dirty="0"/>
              <a:t> </a:t>
            </a:r>
            <a:r>
              <a:rPr lang="en-US" altLang="zh-CN" baseline="0" dirty="0"/>
              <a:t>And from our experimental results, we find that as decreasing of the number of observed contexts in training data, the NI value become bigger and bigger.</a:t>
            </a:r>
          </a:p>
          <a:p>
            <a:endParaRPr lang="en-US" altLang="zh-CN" baseline="0" dirty="0"/>
          </a:p>
          <a:p>
            <a:r>
              <a:rPr lang="en-US" altLang="zh-CN" baseline="0" dirty="0"/>
              <a:t>The another setting is Radical setting, where the observed context between training and testing has no overlap. Specifically, we let the observed context in training is the first five context, and last five contexts are observed in testing. Moreover, we involved the p</a:t>
            </a:r>
            <a:r>
              <a:rPr lang="en-US" altLang="zh-CN" dirty="0"/>
              <a:t>roportional bias on training data in</a:t>
            </a:r>
            <a:r>
              <a:rPr lang="en-US" altLang="zh-CN" baseline="0" dirty="0"/>
              <a:t> this setting. </a:t>
            </a:r>
            <a:r>
              <a:rPr lang="en-US" altLang="zh-CN" dirty="0"/>
              <a:t>From the results,</a:t>
            </a:r>
            <a:r>
              <a:rPr lang="en-US" altLang="zh-CN" baseline="0" dirty="0"/>
              <a:t> we find that the NI value in this setting is increased as the increasing of the dominate ration in training data.</a:t>
            </a:r>
          </a:p>
          <a:p>
            <a:endParaRPr lang="en-US" altLang="zh-CN" baseline="0" dirty="0"/>
          </a:p>
          <a:p>
            <a:r>
              <a:rPr lang="en-US" altLang="zh-CN" baseline="0" dirty="0"/>
              <a:t>Between these two settings, we find that the lowest NI value in the radical setting is bigger that the largest one in the moderate setting.</a:t>
            </a:r>
          </a:p>
          <a:p>
            <a:endParaRPr lang="en-US" altLang="zh-CN" baseline="0" dirty="0"/>
          </a:p>
          <a:p>
            <a:r>
              <a:rPr lang="en-US" altLang="zh-CN" baseline="0" dirty="0"/>
              <a:t>Therefore,</a:t>
            </a:r>
            <a:r>
              <a:rPr lang="zh-CN" altLang="en-US" baseline="0" dirty="0"/>
              <a:t> </a:t>
            </a:r>
            <a:r>
              <a:rPr lang="en-US" altLang="zh-CN" baseline="0" dirty="0"/>
              <a:t>with</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we</a:t>
            </a:r>
            <a:r>
              <a:rPr lang="zh-CN" altLang="en-US" baseline="0" dirty="0"/>
              <a:t> </a:t>
            </a:r>
            <a:r>
              <a:rPr lang="en-US" altLang="zh-CN" baseline="0" dirty="0"/>
              <a:t>could</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large</a:t>
            </a:r>
            <a:r>
              <a:rPr lang="zh-CN" altLang="en-US" baseline="0" dirty="0"/>
              <a:t> </a:t>
            </a:r>
            <a:r>
              <a:rPr lang="en-US" altLang="zh-CN" baseline="0" dirty="0"/>
              <a:t>NI</a:t>
            </a:r>
            <a:r>
              <a:rPr lang="zh-CN" altLang="en-US" baseline="0" dirty="0"/>
              <a:t> </a:t>
            </a:r>
            <a:r>
              <a:rPr lang="en-US" altLang="zh-CN" baseline="0" dirty="0"/>
              <a:t>by</a:t>
            </a:r>
            <a:r>
              <a:rPr lang="zh-CN" altLang="en-US" baseline="0" dirty="0"/>
              <a:t> </a:t>
            </a:r>
            <a:r>
              <a:rPr lang="en-US" altLang="zh-CN" baseline="0" dirty="0"/>
              <a:t>combing</a:t>
            </a:r>
            <a:r>
              <a:rPr lang="zh-CN" altLang="en-US" baseline="0" dirty="0"/>
              <a:t> </a:t>
            </a:r>
            <a:r>
              <a:rPr lang="en-US" altLang="zh-CN" baseline="0" dirty="0"/>
              <a:t>the</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proportional</a:t>
            </a:r>
            <a:r>
              <a:rPr lang="zh-CN" altLang="en-US" baseline="0" dirty="0"/>
              <a:t> </a:t>
            </a:r>
            <a:r>
              <a:rPr lang="en-US" altLang="zh-CN" baseline="0" dirty="0"/>
              <a:t>bias</a:t>
            </a:r>
            <a:r>
              <a:rPr lang="zh-CN" altLang="en-US" baseline="0" dirty="0"/>
              <a:t> </a:t>
            </a:r>
            <a:r>
              <a:rPr lang="en-US" altLang="zh-CN" baseline="0" dirty="0"/>
              <a:t>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139</a:t>
            </a:fld>
            <a:endParaRPr lang="zh-CN" altLang="en-US"/>
          </a:p>
        </p:txBody>
      </p:sp>
    </p:spTree>
    <p:extLst>
      <p:ext uri="{BB962C8B-B14F-4D97-AF65-F5344CB8AC3E}">
        <p14:creationId xmlns:p14="http://schemas.microsoft.com/office/powerpoint/2010/main" val="18120244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of</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ness</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datasets.</a:t>
            </a:r>
          </a:p>
          <a:p>
            <a:r>
              <a:rPr lang="en-US" altLang="zh-CN" baseline="0" dirty="0"/>
              <a:t>To</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we</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including…</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demonstrate</a:t>
            </a:r>
            <a:r>
              <a:rPr lang="zh-CN" altLang="en-US" baseline="0" dirty="0"/>
              <a:t> </a:t>
            </a:r>
            <a:r>
              <a:rPr lang="en-US" altLang="zh-CN" baseline="0" dirty="0"/>
              <a:t>the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their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figure.</a:t>
            </a:r>
          </a:p>
          <a:p>
            <a:endParaRPr lang="en-US" altLang="zh-CN" baseline="0" dirty="0"/>
          </a:p>
          <a:p>
            <a:r>
              <a:rPr lang="en-US" altLang="zh-CN" baseline="0" dirty="0"/>
              <a:t>From this figure we find that the NI value in ImageNet is too small and cannot be controlled,</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designed</a:t>
            </a:r>
            <a:r>
              <a:rPr lang="zh-CN" altLang="en-US" baseline="0" dirty="0"/>
              <a:t> </a:t>
            </a:r>
            <a:r>
              <a:rPr lang="en-US" altLang="zh-CN" baseline="0" dirty="0"/>
              <a:t>for</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image</a:t>
            </a:r>
            <a:r>
              <a:rPr lang="zh-CN" altLang="en-US" baseline="0" dirty="0"/>
              <a:t> </a:t>
            </a:r>
            <a:r>
              <a:rPr lang="en-US" altLang="zh-CN" baseline="0" dirty="0"/>
              <a:t>classification. Based</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can</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and</a:t>
            </a:r>
            <a:r>
              <a:rPr lang="zh-CN" altLang="en-US" baseline="0" dirty="0"/>
              <a:t> </a:t>
            </a:r>
            <a:r>
              <a:rPr lang="en-US" altLang="zh-CN" baseline="0" dirty="0"/>
              <a:t>generate</a:t>
            </a:r>
            <a:r>
              <a:rPr lang="zh-CN" altLang="en-US" baseline="0" dirty="0"/>
              <a:t> </a:t>
            </a:r>
            <a:r>
              <a:rPr lang="en-US" altLang="zh-CN" baseline="0" dirty="0"/>
              <a:t>larger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change</a:t>
            </a:r>
            <a:r>
              <a:rPr lang="zh-CN" altLang="en-US" baseline="0" dirty="0"/>
              <a:t> </a:t>
            </a:r>
            <a:r>
              <a:rPr lang="en-US" altLang="zh-CN" baseline="0" dirty="0"/>
              <a:t>the</a:t>
            </a:r>
            <a:r>
              <a:rPr lang="zh-CN" altLang="en-US" baseline="0" dirty="0"/>
              <a:t> </a:t>
            </a:r>
            <a:r>
              <a:rPr lang="en-US" altLang="zh-CN" baseline="0" dirty="0"/>
              <a:t>controllable</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increase</a:t>
            </a:r>
            <a:r>
              <a:rPr lang="zh-CN" altLang="en-US" baseline="0" dirty="0"/>
              <a:t> </a:t>
            </a:r>
            <a:r>
              <a:rPr lang="en-US" altLang="zh-CN" baseline="0" dirty="0"/>
              <a:t>from</a:t>
            </a:r>
            <a:r>
              <a:rPr lang="zh-CN" altLang="en-US" baseline="0" dirty="0"/>
              <a:t> </a:t>
            </a:r>
            <a:r>
              <a:rPr lang="en-US" altLang="zh-CN" baseline="0" dirty="0"/>
              <a:t>small</a:t>
            </a:r>
            <a:r>
              <a:rPr lang="zh-CN" altLang="en-US" baseline="0" dirty="0"/>
              <a:t> </a:t>
            </a:r>
            <a:r>
              <a:rPr lang="en-US" altLang="zh-CN" baseline="0" dirty="0"/>
              <a:t>to</a:t>
            </a:r>
            <a:r>
              <a:rPr lang="zh-CN" altLang="en-US" baseline="0" dirty="0"/>
              <a:t> </a:t>
            </a:r>
            <a:r>
              <a:rPr lang="en-US" altLang="zh-CN" baseline="0" dirty="0"/>
              <a:t>large.</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140</a:t>
            </a:fld>
            <a:endParaRPr lang="zh-CN" altLang="en-US"/>
          </a:p>
        </p:txBody>
      </p:sp>
    </p:spTree>
    <p:extLst>
      <p:ext uri="{BB962C8B-B14F-4D97-AF65-F5344CB8AC3E}">
        <p14:creationId xmlns:p14="http://schemas.microsoft.com/office/powerpoint/2010/main" val="15280388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of</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ness</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datasets.</a:t>
            </a:r>
          </a:p>
          <a:p>
            <a:r>
              <a:rPr lang="en-US" altLang="zh-CN" baseline="0" dirty="0"/>
              <a:t>To</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we</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including…</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demonstrate</a:t>
            </a:r>
            <a:r>
              <a:rPr lang="zh-CN" altLang="en-US" baseline="0" dirty="0"/>
              <a:t> </a:t>
            </a:r>
            <a:r>
              <a:rPr lang="en-US" altLang="zh-CN" baseline="0" dirty="0"/>
              <a:t>the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their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figure.</a:t>
            </a:r>
          </a:p>
          <a:p>
            <a:endParaRPr lang="en-US" altLang="zh-CN" baseline="0" dirty="0"/>
          </a:p>
          <a:p>
            <a:r>
              <a:rPr lang="en-US" altLang="zh-CN" baseline="0" dirty="0"/>
              <a:t>From this figure we find that the NI value in ImageNet is too small and cannot be controlled,</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designed</a:t>
            </a:r>
            <a:r>
              <a:rPr lang="zh-CN" altLang="en-US" baseline="0" dirty="0"/>
              <a:t> </a:t>
            </a:r>
            <a:r>
              <a:rPr lang="en-US" altLang="zh-CN" baseline="0" dirty="0"/>
              <a:t>for</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image</a:t>
            </a:r>
            <a:r>
              <a:rPr lang="zh-CN" altLang="en-US" baseline="0" dirty="0"/>
              <a:t> </a:t>
            </a:r>
            <a:r>
              <a:rPr lang="en-US" altLang="zh-CN" baseline="0" dirty="0"/>
              <a:t>classification. Based</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can</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and</a:t>
            </a:r>
            <a:r>
              <a:rPr lang="zh-CN" altLang="en-US" baseline="0" dirty="0"/>
              <a:t> </a:t>
            </a:r>
            <a:r>
              <a:rPr lang="en-US" altLang="zh-CN" baseline="0" dirty="0"/>
              <a:t>generate</a:t>
            </a:r>
            <a:r>
              <a:rPr lang="zh-CN" altLang="en-US" baseline="0" dirty="0"/>
              <a:t> </a:t>
            </a:r>
            <a:r>
              <a:rPr lang="en-US" altLang="zh-CN" baseline="0" dirty="0"/>
              <a:t>larger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change</a:t>
            </a:r>
            <a:r>
              <a:rPr lang="zh-CN" altLang="en-US" baseline="0" dirty="0"/>
              <a:t> </a:t>
            </a:r>
            <a:r>
              <a:rPr lang="en-US" altLang="zh-CN" baseline="0" dirty="0"/>
              <a:t>the</a:t>
            </a:r>
            <a:r>
              <a:rPr lang="zh-CN" altLang="en-US" baseline="0" dirty="0"/>
              <a:t> </a:t>
            </a:r>
            <a:r>
              <a:rPr lang="en-US" altLang="zh-CN" baseline="0" dirty="0"/>
              <a:t>controllable</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increase</a:t>
            </a:r>
            <a:r>
              <a:rPr lang="zh-CN" altLang="en-US" baseline="0" dirty="0"/>
              <a:t> </a:t>
            </a:r>
            <a:r>
              <a:rPr lang="en-US" altLang="zh-CN" baseline="0" dirty="0"/>
              <a:t>from</a:t>
            </a:r>
            <a:r>
              <a:rPr lang="zh-CN" altLang="en-US" baseline="0" dirty="0"/>
              <a:t> </a:t>
            </a:r>
            <a:r>
              <a:rPr lang="en-US" altLang="zh-CN" baseline="0" dirty="0"/>
              <a:t>small</a:t>
            </a:r>
            <a:r>
              <a:rPr lang="zh-CN" altLang="en-US" baseline="0" dirty="0"/>
              <a:t> </a:t>
            </a:r>
            <a:r>
              <a:rPr lang="en-US" altLang="zh-CN" baseline="0" dirty="0"/>
              <a:t>to</a:t>
            </a:r>
            <a:r>
              <a:rPr lang="zh-CN" altLang="en-US" baseline="0" dirty="0"/>
              <a:t> </a:t>
            </a:r>
            <a:r>
              <a:rPr lang="en-US" altLang="zh-CN" baseline="0" dirty="0"/>
              <a:t>large.</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141</a:t>
            </a:fld>
            <a:endParaRPr lang="zh-CN" altLang="en-US"/>
          </a:p>
        </p:txBody>
      </p:sp>
    </p:spTree>
    <p:extLst>
      <p:ext uri="{BB962C8B-B14F-4D97-AF65-F5344CB8AC3E}">
        <p14:creationId xmlns:p14="http://schemas.microsoft.com/office/powerpoint/2010/main" val="828554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143</a:t>
            </a:fld>
            <a:endParaRPr lang="zh-CN" altLang="en-US"/>
          </a:p>
        </p:txBody>
      </p:sp>
    </p:spTree>
    <p:extLst>
      <p:ext uri="{BB962C8B-B14F-4D97-AF65-F5344CB8AC3E}">
        <p14:creationId xmlns:p14="http://schemas.microsoft.com/office/powerpoint/2010/main" val="874089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144</a:t>
            </a:fld>
            <a:endParaRPr lang="zh-CN" altLang="en-US"/>
          </a:p>
        </p:txBody>
      </p:sp>
    </p:spTree>
    <p:extLst>
      <p:ext uri="{BB962C8B-B14F-4D97-AF65-F5344CB8AC3E}">
        <p14:creationId xmlns:p14="http://schemas.microsoft.com/office/powerpoint/2010/main" val="21505976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148</a:t>
            </a:fld>
            <a:endParaRPr lang="zh-CN" altLang="en-US"/>
          </a:p>
        </p:txBody>
      </p:sp>
    </p:spTree>
    <p:extLst>
      <p:ext uri="{BB962C8B-B14F-4D97-AF65-F5344CB8AC3E}">
        <p14:creationId xmlns:p14="http://schemas.microsoft.com/office/powerpoint/2010/main" val="15016683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A40FC-551C-40A9-9BFC-143089139DEF}" type="slidenum">
              <a:rPr lang="en-US" smtClean="0"/>
              <a:t>149</a:t>
            </a:fld>
            <a:endParaRPr lang="en-US"/>
          </a:p>
        </p:txBody>
      </p:sp>
    </p:spTree>
    <p:extLst>
      <p:ext uri="{BB962C8B-B14F-4D97-AF65-F5344CB8AC3E}">
        <p14:creationId xmlns:p14="http://schemas.microsoft.com/office/powerpoint/2010/main" val="12763741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150</a:t>
            </a:fld>
            <a:endParaRPr lang="zh-CN" altLang="en-US"/>
          </a:p>
        </p:txBody>
      </p:sp>
    </p:spTree>
    <p:extLst>
      <p:ext uri="{BB962C8B-B14F-4D97-AF65-F5344CB8AC3E}">
        <p14:creationId xmlns:p14="http://schemas.microsoft.com/office/powerpoint/2010/main" val="124919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a:t>
            </a:fld>
            <a:endParaRPr lang="zh-CN" altLang="en-US"/>
          </a:p>
        </p:txBody>
      </p:sp>
    </p:spTree>
    <p:extLst>
      <p:ext uri="{BB962C8B-B14F-4D97-AF65-F5344CB8AC3E}">
        <p14:creationId xmlns:p14="http://schemas.microsoft.com/office/powerpoint/2010/main" val="3689747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15</a:t>
            </a:fld>
            <a:endParaRPr lang="zh-CN" altLang="en-US"/>
          </a:p>
        </p:txBody>
      </p:sp>
    </p:spTree>
    <p:extLst>
      <p:ext uri="{BB962C8B-B14F-4D97-AF65-F5344CB8AC3E}">
        <p14:creationId xmlns:p14="http://schemas.microsoft.com/office/powerpoint/2010/main" val="208067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16</a:t>
            </a:fld>
            <a:endParaRPr lang="zh-CN" altLang="en-US"/>
          </a:p>
        </p:txBody>
      </p:sp>
    </p:spTree>
    <p:extLst>
      <p:ext uri="{BB962C8B-B14F-4D97-AF65-F5344CB8AC3E}">
        <p14:creationId xmlns:p14="http://schemas.microsoft.com/office/powerpoint/2010/main" val="173129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17</a:t>
            </a:fld>
            <a:endParaRPr lang="zh-CN" altLang="en-US"/>
          </a:p>
        </p:txBody>
      </p:sp>
    </p:spTree>
    <p:extLst>
      <p:ext uri="{BB962C8B-B14F-4D97-AF65-F5344CB8AC3E}">
        <p14:creationId xmlns:p14="http://schemas.microsoft.com/office/powerpoint/2010/main" val="1039124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18</a:t>
            </a:fld>
            <a:endParaRPr lang="zh-CN" altLang="en-US"/>
          </a:p>
        </p:txBody>
      </p:sp>
    </p:spTree>
    <p:extLst>
      <p:ext uri="{BB962C8B-B14F-4D97-AF65-F5344CB8AC3E}">
        <p14:creationId xmlns:p14="http://schemas.microsoft.com/office/powerpoint/2010/main" val="339730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 concepts</a:t>
            </a:r>
          </a:p>
          <a:p>
            <a:r>
              <a:rPr lang="en-US" altLang="zh-CN" dirty="0"/>
              <a:t>placebo</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19</a:t>
            </a:fld>
            <a:endParaRPr lang="zh-CN" altLang="en-US"/>
          </a:p>
        </p:txBody>
      </p:sp>
    </p:spTree>
    <p:extLst>
      <p:ext uri="{BB962C8B-B14F-4D97-AF65-F5344CB8AC3E}">
        <p14:creationId xmlns:p14="http://schemas.microsoft.com/office/powerpoint/2010/main" val="178155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never step into the same river twice.</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20</a:t>
            </a:fld>
            <a:endParaRPr lang="zh-CN" altLang="en-US"/>
          </a:p>
        </p:txBody>
      </p:sp>
    </p:spTree>
    <p:extLst>
      <p:ext uri="{BB962C8B-B14F-4D97-AF65-F5344CB8AC3E}">
        <p14:creationId xmlns:p14="http://schemas.microsoft.com/office/powerpoint/2010/main" val="33549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a:t>
            </a:fld>
            <a:endParaRPr lang="zh-CN" altLang="en-US"/>
          </a:p>
        </p:txBody>
      </p:sp>
    </p:spTree>
    <p:extLst>
      <p:ext uri="{BB962C8B-B14F-4D97-AF65-F5344CB8AC3E}">
        <p14:creationId xmlns:p14="http://schemas.microsoft.com/office/powerpoint/2010/main" val="1815929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Example</a:t>
            </a:r>
            <a:r>
              <a:rPr lang="en-US" altLang="zh-CN" baseline="0" dirty="0"/>
              <a:t> and concept for confounding</a:t>
            </a:r>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22</a:t>
            </a:fld>
            <a:endParaRPr lang="zh-CN" altLang="en-US"/>
          </a:p>
        </p:txBody>
      </p:sp>
    </p:spTree>
    <p:extLst>
      <p:ext uri="{BB962C8B-B14F-4D97-AF65-F5344CB8AC3E}">
        <p14:creationId xmlns:p14="http://schemas.microsoft.com/office/powerpoint/2010/main" val="181965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23</a:t>
            </a:fld>
            <a:endParaRPr lang="zh-CN" altLang="en-US"/>
          </a:p>
        </p:txBody>
      </p:sp>
    </p:spTree>
    <p:extLst>
      <p:ext uri="{BB962C8B-B14F-4D97-AF65-F5344CB8AC3E}">
        <p14:creationId xmlns:p14="http://schemas.microsoft.com/office/powerpoint/2010/main" val="958698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24</a:t>
            </a:fld>
            <a:endParaRPr lang="zh-CN" altLang="en-US"/>
          </a:p>
        </p:txBody>
      </p:sp>
    </p:spTree>
    <p:extLst>
      <p:ext uri="{BB962C8B-B14F-4D97-AF65-F5344CB8AC3E}">
        <p14:creationId xmlns:p14="http://schemas.microsoft.com/office/powerpoint/2010/main" val="390907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introduced before, under potential outcome framework,</a:t>
            </a:r>
            <a:r>
              <a:rPr lang="en-US" altLang="zh-CN" baseline="0" dirty="0"/>
              <a:t> the average causal effect or average treatment effect can be defined as the mean difference between the potential outcome of units under treated and control status, where the Y(1) and Y(0) represent the potential outcome of units with treatment status as treated T=1 and control T=1, respectively.</a:t>
            </a:r>
          </a:p>
          <a:p>
            <a:r>
              <a:rPr lang="en-US" altLang="zh-CN" baseline="0" dirty="0"/>
              <a:t>For example, we want to estimate the causal effect of a particular medication, where treated status means taking that medication, control status means not taking any medications, then the ATE represents the causal effect of that medication.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25</a:t>
            </a:fld>
            <a:endParaRPr lang="zh-CN" altLang="en-US"/>
          </a:p>
        </p:txBody>
      </p:sp>
    </p:spTree>
    <p:extLst>
      <p:ext uri="{BB962C8B-B14F-4D97-AF65-F5344CB8AC3E}">
        <p14:creationId xmlns:p14="http://schemas.microsoft.com/office/powerpoint/2010/main" val="1463642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of</a:t>
            </a:r>
            <a:r>
              <a:rPr lang="zh-CN" altLang="en-US" dirty="0"/>
              <a:t> </a:t>
            </a:r>
            <a:r>
              <a:rPr lang="en-US" altLang="zh-CN" dirty="0"/>
              <a:t>ATE,</a:t>
            </a:r>
            <a:r>
              <a:rPr lang="zh-CN" altLang="en-US" dirty="0"/>
              <a:t> </a:t>
            </a:r>
            <a:r>
              <a:rPr lang="en-US" altLang="zh-CN" dirty="0"/>
              <a:t>we</a:t>
            </a:r>
            <a:r>
              <a:rPr lang="zh-CN" altLang="en-US" dirty="0"/>
              <a:t> </a:t>
            </a:r>
            <a:r>
              <a:rPr lang="en-US" altLang="zh-CN" dirty="0"/>
              <a:t>know</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counterfactual</a:t>
            </a:r>
            <a:r>
              <a:rPr lang="zh-CN" altLang="en-US" dirty="0"/>
              <a:t> </a:t>
            </a:r>
            <a:r>
              <a:rPr lang="en-US" altLang="zh-CN" dirty="0"/>
              <a:t>problem. That</a:t>
            </a:r>
            <a:r>
              <a:rPr lang="en-US" altLang="zh-CN" baseline="0" dirty="0"/>
              <a:t> is, for each unit, we can only observe one of two potential outcomes, treated or control, not both.</a:t>
            </a:r>
          </a:p>
          <a:p>
            <a:endParaRPr lang="en-US" altLang="zh-CN" baseline="0" dirty="0"/>
          </a:p>
          <a:p>
            <a:r>
              <a:rPr lang="en-US" altLang="zh-CN" baseline="0" dirty="0"/>
              <a:t>So there is a question, under the counterfactual problem, ca we estimate …</a:t>
            </a:r>
          </a:p>
          <a:p>
            <a:r>
              <a:rPr lang="en-US" altLang="zh-CN" baseline="0" dirty="0"/>
              <a:t>It depends on your data. If your data are from randomized experiments, the answer is YES. </a:t>
            </a:r>
          </a:p>
          <a:p>
            <a:r>
              <a:rPr lang="en-US" altLang="zh-CN" baseline="0" dirty="0"/>
              <a:t>Do you still remember the two key points for estimating causal effect: one is changing T, this condition is satisfied since we have two different value of T; the other is keeping everything else constant, that is the confounder should be the same between group T=1 and Groups T=0, this condition can be guaranteed by randomized experiments. Hence, we can directly comparing .. If our data are from randomized experiments. </a:t>
            </a:r>
          </a:p>
          <a:p>
            <a:endParaRPr lang="en-US" altLang="zh-CN" baseline="0" dirty="0"/>
          </a:p>
          <a:p>
            <a:r>
              <a:rPr lang="en-US" altLang="zh-CN" baseline="0" dirty="0"/>
              <a:t>But we cannot if our data are observational data or historical data. 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26</a:t>
            </a:fld>
            <a:endParaRPr lang="zh-CN" altLang="en-US"/>
          </a:p>
        </p:txBody>
      </p:sp>
    </p:spTree>
    <p:extLst>
      <p:ext uri="{BB962C8B-B14F-4D97-AF65-F5344CB8AC3E}">
        <p14:creationId xmlns:p14="http://schemas.microsoft.com/office/powerpoint/2010/main" val="3810176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balance</a:t>
            </a:r>
            <a:r>
              <a:rPr lang="en-US" altLang="zh-CN" baseline="0" dirty="0"/>
              <a:t> confounders’ distribution, there are three main kind of methods, including matching methods, propensity score based methods, and directly confounder balancing approaches.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27</a:t>
            </a:fld>
            <a:endParaRPr lang="zh-CN" altLang="en-US"/>
          </a:p>
        </p:txBody>
      </p:sp>
    </p:spTree>
    <p:extLst>
      <p:ext uri="{BB962C8B-B14F-4D97-AF65-F5344CB8AC3E}">
        <p14:creationId xmlns:p14="http://schemas.microsoft.com/office/powerpoint/2010/main" val="393688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a:t>
            </a:r>
            <a:r>
              <a:rPr lang="en-US" altLang="zh-CN" baseline="0" dirty="0"/>
              <a:t> introducing the details of each method, we firstly introduce the assumptions for causal inference in observational studies.</a:t>
            </a:r>
          </a:p>
          <a:p>
            <a:r>
              <a:rPr lang="en-US" altLang="zh-CN" baseline="0" dirty="0"/>
              <a:t>The first assumption is … For example, the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particular</a:t>
            </a:r>
            <a:r>
              <a:rPr lang="zh-CN" altLang="en-US" baseline="0" dirty="0"/>
              <a:t> </a:t>
            </a:r>
            <a:r>
              <a:rPr lang="en-US" altLang="zh-CN" baseline="0" dirty="0"/>
              <a:t>medication</a:t>
            </a:r>
            <a:r>
              <a:rPr lang="zh-CN" altLang="en-US" baseline="0" dirty="0"/>
              <a:t> </a:t>
            </a:r>
            <a:r>
              <a:rPr lang="en-US" altLang="zh-CN" baseline="0" dirty="0"/>
              <a:t>on</a:t>
            </a:r>
            <a:r>
              <a:rPr lang="zh-CN" altLang="en-US" baseline="0" dirty="0"/>
              <a:t> </a:t>
            </a:r>
            <a:r>
              <a:rPr lang="en-US" altLang="zh-CN" baseline="0" dirty="0"/>
              <a:t>me</a:t>
            </a:r>
            <a:r>
              <a:rPr lang="zh-CN" altLang="en-US" baseline="0" dirty="0"/>
              <a:t> </a:t>
            </a:r>
            <a:r>
              <a:rPr lang="en-US" altLang="zh-CN" baseline="0" dirty="0"/>
              <a:t>is</a:t>
            </a:r>
            <a:r>
              <a:rPr lang="zh-CN" altLang="en-US" baseline="0" dirty="0"/>
              <a:t> </a:t>
            </a:r>
            <a:r>
              <a:rPr lang="en-US" altLang="zh-CN" baseline="0" dirty="0"/>
              <a:t>independent</a:t>
            </a:r>
            <a:r>
              <a:rPr lang="zh-CN" altLang="en-US" baseline="0" dirty="0"/>
              <a:t> </a:t>
            </a:r>
            <a:r>
              <a:rPr lang="en-US" altLang="zh-CN" baseline="0" dirty="0"/>
              <a:t>with</a:t>
            </a:r>
            <a:r>
              <a:rPr lang="zh-CN" altLang="en-US" baseline="0" dirty="0"/>
              <a:t> </a:t>
            </a:r>
            <a:r>
              <a:rPr lang="en-US" altLang="zh-CN" baseline="0" dirty="0"/>
              <a:t>whether</a:t>
            </a:r>
            <a:r>
              <a:rPr lang="zh-CN" altLang="en-US" baseline="0" dirty="0"/>
              <a:t> </a:t>
            </a:r>
            <a:r>
              <a:rPr lang="en-US" altLang="zh-CN" baseline="0" dirty="0" err="1"/>
              <a:t>peng</a:t>
            </a:r>
            <a:r>
              <a:rPr lang="zh-CN" altLang="en-US" baseline="0" dirty="0"/>
              <a:t> </a:t>
            </a:r>
            <a:r>
              <a:rPr lang="en-US" altLang="zh-CN" baseline="0" dirty="0"/>
              <a:t>take</a:t>
            </a:r>
            <a:r>
              <a:rPr lang="zh-CN" altLang="en-US" baseline="0" dirty="0"/>
              <a:t> </a:t>
            </a:r>
            <a:r>
              <a:rPr lang="en-US" altLang="zh-CN" baseline="0" dirty="0"/>
              <a:t>a</a:t>
            </a:r>
            <a:r>
              <a:rPr lang="zh-CN" altLang="en-US" baseline="0" dirty="0"/>
              <a:t> </a:t>
            </a:r>
            <a:r>
              <a:rPr lang="en-US" altLang="zh-CN" baseline="0" dirty="0"/>
              <a:t>medication</a:t>
            </a:r>
            <a:r>
              <a:rPr lang="zh-CN" altLang="en-US" baseline="0" dirty="0"/>
              <a:t> </a:t>
            </a:r>
            <a:r>
              <a:rPr lang="en-US" altLang="zh-CN" baseline="0" dirty="0"/>
              <a:t>or</a:t>
            </a:r>
            <a:r>
              <a:rPr lang="zh-CN" altLang="en-US" baseline="0" dirty="0"/>
              <a:t> </a:t>
            </a:r>
            <a:r>
              <a:rPr lang="en-US" altLang="zh-CN" baseline="0" dirty="0"/>
              <a:t>not.</a:t>
            </a:r>
          </a:p>
          <a:p>
            <a:endParaRPr lang="en-US" altLang="zh-CN" baseline="0" dirty="0"/>
          </a:p>
          <a:p>
            <a:r>
              <a:rPr lang="en-US" altLang="zh-CN" dirty="0"/>
              <a:t>The</a:t>
            </a:r>
            <a:r>
              <a:rPr lang="en-US" altLang="zh-CN" baseline="0" dirty="0"/>
              <a:t> second assumption is </a:t>
            </a:r>
            <a:r>
              <a:rPr lang="en-US" altLang="zh-CN" baseline="0" dirty="0" err="1"/>
              <a:t>Unconfounderness</a:t>
            </a:r>
            <a:r>
              <a:rPr lang="en-US" altLang="zh-CN" baseline="0" dirty="0"/>
              <a:t>, we also called as </a:t>
            </a:r>
            <a:r>
              <a:rPr lang="en-US" altLang="zh-CN" baseline="0" dirty="0" err="1"/>
              <a:t>ignorability</a:t>
            </a:r>
            <a:r>
              <a:rPr lang="en-US" altLang="zh-CN" baseline="0" dirty="0"/>
              <a:t>. That is … This assumption demonstrate that all confounders are observed, there are no unmeasured confounders.</a:t>
            </a:r>
          </a:p>
          <a:p>
            <a:endParaRPr lang="en-US" altLang="zh-CN" baseline="0" dirty="0"/>
          </a:p>
          <a:p>
            <a:r>
              <a:rPr lang="en-US" altLang="zh-CN" baseline="0" dirty="0"/>
              <a:t>The third assumption is overlap, that is … </a:t>
            </a:r>
          </a:p>
          <a:p>
            <a:endParaRPr lang="en-US" altLang="zh-CN" baseline="0" dirty="0"/>
          </a:p>
          <a:p>
            <a:r>
              <a:rPr lang="en-US" altLang="zh-CN" baseline="0" dirty="0"/>
              <a:t>With</a:t>
            </a:r>
            <a:r>
              <a:rPr lang="zh-CN" altLang="en-US" baseline="0" dirty="0"/>
              <a:t> </a:t>
            </a:r>
            <a:r>
              <a:rPr lang="en-US" altLang="zh-CN" baseline="0" dirty="0"/>
              <a:t>these</a:t>
            </a:r>
            <a:r>
              <a:rPr lang="zh-CN" altLang="en-US" baseline="0" dirty="0"/>
              <a:t> </a:t>
            </a:r>
            <a:r>
              <a:rPr lang="en-US" altLang="zh-CN" baseline="0" dirty="0"/>
              <a:t>three</a:t>
            </a:r>
            <a:r>
              <a:rPr lang="zh-CN" altLang="en-US" baseline="0" dirty="0"/>
              <a:t> </a:t>
            </a:r>
            <a:r>
              <a:rPr lang="en-US" altLang="zh-CN" baseline="0" dirty="0"/>
              <a:t>assumptions,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precisely</a:t>
            </a:r>
            <a:r>
              <a:rPr lang="zh-CN" altLang="en-US" baseline="0" dirty="0"/>
              <a:t> </a:t>
            </a:r>
            <a:r>
              <a:rPr lang="en-US" altLang="zh-CN" baseline="0" dirty="0"/>
              <a:t>estimate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from</a:t>
            </a:r>
            <a:r>
              <a:rPr lang="zh-CN" altLang="en-US" baseline="0" dirty="0"/>
              <a:t> </a:t>
            </a:r>
            <a:r>
              <a:rPr lang="en-US" altLang="zh-CN" baseline="0" dirty="0"/>
              <a:t>observational</a:t>
            </a:r>
            <a:r>
              <a:rPr lang="zh-CN" altLang="en-US" baseline="0" dirty="0"/>
              <a:t> </a:t>
            </a:r>
            <a:r>
              <a:rPr lang="en-US" altLang="zh-CN" baseline="0" dirty="0"/>
              <a:t>data</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balance</a:t>
            </a:r>
            <a:r>
              <a:rPr lang="zh-CN" altLang="en-US" baseline="0" dirty="0"/>
              <a:t> </a:t>
            </a:r>
            <a:r>
              <a:rPr lang="en-US" altLang="zh-CN" baseline="0" dirty="0"/>
              <a:t>all</a:t>
            </a:r>
            <a:r>
              <a:rPr lang="zh-CN" altLang="en-US" baseline="0" dirty="0"/>
              <a:t> </a:t>
            </a:r>
            <a:r>
              <a:rPr lang="en-US" altLang="zh-CN" baseline="0" dirty="0"/>
              <a:t>confounders.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28</a:t>
            </a:fld>
            <a:endParaRPr lang="zh-CN" altLang="en-US"/>
          </a:p>
        </p:txBody>
      </p:sp>
    </p:spTree>
    <p:extLst>
      <p:ext uri="{BB962C8B-B14F-4D97-AF65-F5344CB8AC3E}">
        <p14:creationId xmlns:p14="http://schemas.microsoft.com/office/powerpoint/2010/main" val="1197978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Under above assumptions,</a:t>
            </a:r>
            <a:r>
              <a:rPr lang="en-US" altLang="zh-CN" baseline="0" dirty="0"/>
              <a:t> we will first introduce the matching method for causal inference next.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29</a:t>
            </a:fld>
            <a:endParaRPr lang="zh-CN" altLang="en-US"/>
          </a:p>
        </p:txBody>
      </p:sp>
    </p:spTree>
    <p:extLst>
      <p:ext uri="{BB962C8B-B14F-4D97-AF65-F5344CB8AC3E}">
        <p14:creationId xmlns:p14="http://schemas.microsoft.com/office/powerpoint/2010/main" val="272981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observational data, we have units from both treated and control, but their confounders</a:t>
            </a:r>
            <a:r>
              <a:rPr lang="en-US" altLang="zh-CN" baseline="0" dirty="0"/>
              <a:t>’ distribution might be different.</a:t>
            </a:r>
            <a:r>
              <a:rPr lang="zh-CN" altLang="en-US" baseline="0" dirty="0"/>
              <a:t> </a:t>
            </a:r>
            <a:r>
              <a:rPr lang="en-US" altLang="zh-CN" baseline="0" dirty="0"/>
              <a:t>Therefore,</a:t>
            </a:r>
            <a:r>
              <a:rPr lang="zh-CN" altLang="en-US" baseline="0" dirty="0"/>
              <a:t> </a:t>
            </a:r>
            <a:r>
              <a:rPr lang="en-US" altLang="zh-CN" baseline="0" dirty="0"/>
              <a:t>we cannot estimate the causal effect by directly comparing their average outcome.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30</a:t>
            </a:fld>
            <a:endParaRPr lang="zh-CN" altLang="en-US"/>
          </a:p>
        </p:txBody>
      </p:sp>
    </p:spTree>
    <p:extLst>
      <p:ext uri="{BB962C8B-B14F-4D97-AF65-F5344CB8AC3E}">
        <p14:creationId xmlns:p14="http://schemas.microsoft.com/office/powerpoint/2010/main" val="157777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balance the confounders’ distribution between treated and control groups, matching method propose to match unit </a:t>
            </a:r>
            <a:r>
              <a:rPr lang="en-US" altLang="zh-CN" baseline="0" dirty="0" err="1"/>
              <a:t>i</a:t>
            </a:r>
            <a:r>
              <a:rPr lang="en-US" altLang="zh-CN" baseline="0" dirty="0"/>
              <a:t> with unit j if they have similar features but different treatment status.</a:t>
            </a:r>
            <a:endParaRPr lang="zh-CN" altLang="en-US" dirty="0"/>
          </a:p>
          <a:p>
            <a:endParaRPr lang="en-US" altLang="zh-CN" dirty="0"/>
          </a:p>
          <a:p>
            <a:r>
              <a:rPr lang="en-US" altLang="zh-CN" dirty="0"/>
              <a:t>In the carton example, we use the shape and color to demonstrate the patients’ features</a:t>
            </a:r>
          </a:p>
          <a:p>
            <a:endParaRPr lang="en-US" altLang="zh-CN" dirty="0"/>
          </a:p>
          <a:p>
            <a:r>
              <a:rPr lang="en-US" altLang="zh-CN" dirty="0"/>
              <a:t>Then,</a:t>
            </a:r>
            <a:r>
              <a:rPr lang="en-US" altLang="zh-CN" baseline="0" dirty="0"/>
              <a:t> f</a:t>
            </a:r>
            <a:r>
              <a:rPr lang="en-US" altLang="zh-CN" dirty="0"/>
              <a:t>or each patient without taking</a:t>
            </a:r>
            <a:r>
              <a:rPr lang="en-US" altLang="zh-CN" baseline="0" dirty="0"/>
              <a:t> medication, we find a patient that taking the medication but has similar</a:t>
            </a:r>
            <a:r>
              <a:rPr lang="zh-CN" altLang="en-US" baseline="0" dirty="0"/>
              <a:t> </a:t>
            </a:r>
            <a:r>
              <a:rPr lang="en-US" altLang="zh-CN" baseline="0" dirty="0"/>
              <a:t>feature to match.</a:t>
            </a:r>
          </a:p>
          <a:p>
            <a:r>
              <a:rPr lang="en-US" altLang="zh-CN" baseline="0" dirty="0"/>
              <a:t>Similarly, for each patient with taking the medication, we find a patient that not taking medication but has similar</a:t>
            </a:r>
            <a:r>
              <a:rPr lang="zh-CN" altLang="en-US" baseline="0" dirty="0"/>
              <a:t> </a:t>
            </a:r>
            <a:r>
              <a:rPr lang="en-US" altLang="zh-CN" baseline="0" dirty="0"/>
              <a:t>feature to match.</a:t>
            </a:r>
          </a:p>
          <a:p>
            <a:endParaRPr lang="en-US" altLang="zh-CN" baseline="0" dirty="0"/>
          </a:p>
          <a:p>
            <a:r>
              <a:rPr lang="en-US" altLang="zh-CN" baseline="0" dirty="0"/>
              <a:t>As for those patients that have no suitable patient to match, we just discard their 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31</a:t>
            </a:fld>
            <a:endParaRPr lang="zh-CN" altLang="en-US"/>
          </a:p>
        </p:txBody>
      </p:sp>
    </p:spTree>
    <p:extLst>
      <p:ext uri="{BB962C8B-B14F-4D97-AF65-F5344CB8AC3E}">
        <p14:creationId xmlns:p14="http://schemas.microsoft.com/office/powerpoint/2010/main" val="203025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4</a:t>
            </a:fld>
            <a:endParaRPr lang="zh-CN" altLang="en-US"/>
          </a:p>
        </p:txBody>
      </p:sp>
    </p:spTree>
    <p:extLst>
      <p:ext uri="{BB962C8B-B14F-4D97-AF65-F5344CB8AC3E}">
        <p14:creationId xmlns:p14="http://schemas.microsoft.com/office/powerpoint/2010/main" val="86926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above matching process, a </a:t>
            </a:r>
            <a:r>
              <a:rPr lang="en-US" altLang="zh-CN" baseline="0" dirty="0"/>
              <a:t>distance measurement is needed to describe the similarity between units, if their distance is less than epsilon, then we think they are similar and can be matched, otherwise, not.</a:t>
            </a:r>
            <a:endParaRPr lang="en-US" altLang="zh-CN" dirty="0"/>
          </a:p>
          <a:p>
            <a:r>
              <a:rPr lang="en-US" altLang="zh-CN" dirty="0"/>
              <a:t>Then, we</a:t>
            </a:r>
            <a:r>
              <a:rPr lang="en-US" altLang="zh-CN" baseline="0" dirty="0"/>
              <a:t> can identify …</a:t>
            </a:r>
          </a:p>
          <a:p>
            <a:r>
              <a:rPr lang="en-US" altLang="zh-CN" baseline="0" dirty="0"/>
              <a:t>A small threshold epsilon can provide that the everything else between treated and control groups are approximate constant. Hence, we can estimate the average causal effect by comparing their outcome in the paired dataset.</a:t>
            </a:r>
          </a:p>
          <a:p>
            <a:endParaRPr lang="en-US" altLang="zh-CN" baseline="0" dirty="0"/>
          </a:p>
          <a:p>
            <a:r>
              <a:rPr lang="en-US" altLang="zh-CN" baseline="0" dirty="0"/>
              <a:t>Need to note that</a:t>
            </a:r>
          </a:p>
          <a:p>
            <a:r>
              <a:rPr lang="en-US" altLang="zh-CN" baseline="0" dirty="0"/>
              <a:t>In the distance measurement, the threshold \epsilon will affect the bias and variance of estimated causal effect. Smaller \epsilon help to balance confounder better, reducing the bias of causal effect estimation, but will decrease the number of treated and control pairs, leading to high variance of causal effect</a:t>
            </a:r>
            <a:r>
              <a:rPr lang="zh-CN" altLang="en-US" baseline="0" dirty="0"/>
              <a:t> </a:t>
            </a:r>
            <a:r>
              <a:rPr lang="en-US" altLang="zh-CN" baseline="0" dirty="0"/>
              <a:t>estimation.</a:t>
            </a:r>
          </a:p>
          <a:p>
            <a:r>
              <a:rPr lang="en-US" altLang="zh-CN" baseline="0" dirty="0"/>
              <a:t>So we need to carefully set epsilon when using matching 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32</a:t>
            </a:fld>
            <a:endParaRPr lang="zh-CN" altLang="en-US"/>
          </a:p>
        </p:txBody>
      </p:sp>
    </p:spTree>
    <p:extLst>
      <p:ext uri="{BB962C8B-B14F-4D97-AF65-F5344CB8AC3E}">
        <p14:creationId xmlns:p14="http://schemas.microsoft.com/office/powerpoint/2010/main" val="3359960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set the distance </a:t>
            </a:r>
            <a:r>
              <a:rPr lang="en-US" altLang="zh-CN" baseline="0" dirty="0"/>
              <a:t>measurement as follows. That is only two units with exactly the same features can be matched. This is exactly matching method.</a:t>
            </a:r>
          </a:p>
          <a:p>
            <a:endParaRPr lang="en-US" altLang="zh-CN" baseline="0" dirty="0"/>
          </a:p>
          <a:p>
            <a:r>
              <a:rPr lang="en-US" altLang="zh-CN" baseline="0" dirty="0"/>
              <a:t>Matching methods are easily implemented in real applications, but they are limited to low-dimensional settings. Since in high dimensional settings, we can hardly to find exact matches.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33</a:t>
            </a:fld>
            <a:endParaRPr lang="zh-CN" altLang="en-US"/>
          </a:p>
        </p:txBody>
      </p:sp>
    </p:spTree>
    <p:extLst>
      <p:ext uri="{BB962C8B-B14F-4D97-AF65-F5344CB8AC3E}">
        <p14:creationId xmlns:p14="http://schemas.microsoft.com/office/powerpoint/2010/main" val="3751766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the high dimensional</a:t>
            </a:r>
            <a:r>
              <a:rPr lang="en-US" altLang="zh-CN" baseline="0" dirty="0"/>
              <a:t> challenges, we will introduce propensity score based methods,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34</a:t>
            </a:fld>
            <a:endParaRPr lang="zh-CN" altLang="en-US"/>
          </a:p>
        </p:txBody>
      </p:sp>
    </p:spTree>
    <p:extLst>
      <p:ext uri="{BB962C8B-B14F-4D97-AF65-F5344CB8AC3E}">
        <p14:creationId xmlns:p14="http://schemas.microsoft.com/office/powerpoint/2010/main" val="396428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the propensity score is defined as the propensity or probability of a unit to be treated. For example, the probability of taking the medication for a patient.</a:t>
            </a:r>
          </a:p>
          <a:p>
            <a:r>
              <a:rPr lang="en-US" altLang="zh-CN" baseline="0" dirty="0"/>
              <a:t>Then, Rubin … That is given propensity score, the treatment will become independently with confounder. With this result, one can easily prove that given the propensity score, the </a:t>
            </a:r>
            <a:r>
              <a:rPr lang="en-US" altLang="zh-CN" baseline="0" dirty="0" err="1"/>
              <a:t>unconfounderness</a:t>
            </a:r>
            <a:r>
              <a:rPr lang="en-US" altLang="zh-CN" baseline="0" dirty="0"/>
              <a:t> assumption is satisfied.</a:t>
            </a:r>
          </a:p>
          <a:p>
            <a:endParaRPr lang="en-US" altLang="zh-CN" baseline="0" dirty="0"/>
          </a:p>
          <a:p>
            <a:r>
              <a:rPr lang="en-US" altLang="zh-CN" baseline="0" dirty="0"/>
              <a:t>In real applications, however, we can hardly know the true</a:t>
            </a:r>
            <a:r>
              <a:rPr lang="zh-CN" altLang="en-US" baseline="0" dirty="0"/>
              <a:t> </a:t>
            </a:r>
            <a:r>
              <a:rPr lang="en-US" altLang="zh-CN" baseline="0" dirty="0"/>
              <a:t>propensity score, so need to estimate it.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35</a:t>
            </a:fld>
            <a:endParaRPr lang="zh-CN" altLang="en-US"/>
          </a:p>
        </p:txBody>
      </p:sp>
    </p:spTree>
    <p:extLst>
      <p:ext uri="{BB962C8B-B14F-4D97-AF65-F5344CB8AC3E}">
        <p14:creationId xmlns:p14="http://schemas.microsoft.com/office/powerpoint/2010/main" val="2367064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Estimating</a:t>
            </a:r>
            <a:r>
              <a:rPr lang="en-US" altLang="zh-CN" baseline="0" dirty="0"/>
              <a:t> propensity score can be regarded as a supervised learning problem, you know, a classic binary classification problem, estimating the label of treatment T based on the observed variables X.</a:t>
            </a:r>
          </a:p>
          <a:p>
            <a:r>
              <a:rPr lang="en-US" altLang="zh-CN" dirty="0"/>
              <a:t>Logistical regression is the conventional method to estimate propensity score, other</a:t>
            </a:r>
            <a:r>
              <a:rPr lang="en-US" altLang="zh-CN" baseline="0" dirty="0"/>
              <a:t> machine learning methods can also be applied to estimate propensity score.</a:t>
            </a:r>
          </a:p>
          <a:p>
            <a:r>
              <a:rPr lang="en-US" altLang="zh-CN" baseline="0" dirty="0"/>
              <a:t>Based on propensity score, we can define a distance measurement to match treated and control units pair. This is Propensity score matching method.</a:t>
            </a:r>
          </a:p>
          <a:p>
            <a:endParaRPr lang="en-US" altLang="zh-CN" baseline="0" dirty="0"/>
          </a:p>
          <a:p>
            <a:r>
              <a:rPr lang="en-US" altLang="zh-CN" baseline="0" dirty="0"/>
              <a:t>In previous matching method, the main challenge is from high dimensional variables when matching. In PSM, high dimensional challenge is transferred form matching step to propensity score estimation step. And propensity score estimation is a supervised learning methods, many regularizer can be applied to address the high dimensional problem, for example LASSO.</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36</a:t>
            </a:fld>
            <a:endParaRPr lang="zh-CN" altLang="en-US"/>
          </a:p>
        </p:txBody>
      </p:sp>
    </p:spTree>
    <p:extLst>
      <p:ext uri="{BB962C8B-B14F-4D97-AF65-F5344CB8AC3E}">
        <p14:creationId xmlns:p14="http://schemas.microsoft.com/office/powerpoint/2010/main" val="554469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37</a:t>
            </a:fld>
            <a:endParaRPr lang="zh-CN" altLang="en-US"/>
          </a:p>
        </p:txBody>
      </p:sp>
    </p:spTree>
    <p:extLst>
      <p:ext uri="{BB962C8B-B14F-4D97-AF65-F5344CB8AC3E}">
        <p14:creationId xmlns:p14="http://schemas.microsoft.com/office/powerpoint/2010/main" val="855182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 a</a:t>
            </a:r>
            <a:r>
              <a:rPr lang="en-US" altLang="zh-CN" baseline="0" dirty="0"/>
              <a:t> widely used propensity score based method, the Inverse of Propensity Weighting method.</a:t>
            </a:r>
          </a:p>
          <a:p>
            <a:r>
              <a:rPr lang="en-US" altLang="zh-CN" baseline="0" dirty="0"/>
              <a:t>IPW was proposed to reweight samples by their inverse of propensity score for confounder balancing.</a:t>
            </a:r>
          </a:p>
          <a:p>
            <a:r>
              <a:rPr lang="en-US" altLang="zh-CN" baseline="0" dirty="0"/>
              <a:t>We will give a toy example to explain why weighting is helpful.</a:t>
            </a:r>
          </a:p>
          <a:p>
            <a:r>
              <a:rPr lang="en-US" altLang="zh-CN" baseline="0" dirty="0"/>
              <a:t>In our example, we have three kinds of units, U1, U2 and U3, and different units with different propensity score to be treated. For example, the Unit U1, its propensity score is 0.7, if we observed 10 units 1 in our data, there would be 7 treated U1 and 3 control U1 ideally. Similarity, for unit U2, there would be 30 treated and 20 control, and for U3, 8 treated and 32 control.</a:t>
            </a:r>
          </a:p>
          <a:p>
            <a:r>
              <a:rPr lang="en-US" altLang="zh-CN" baseline="0" dirty="0"/>
              <a:t>Finally, we will found that the distribution of confounders X will be different between the treated group and control groups, where we observed 7 U1, 30 U2, and 8 U3 in treated group, while we observed 3 U1, 20 U2 and 32 U3 in control group. And this distribution bias is induced by the propensity score.</a:t>
            </a:r>
          </a:p>
          <a:p>
            <a:endParaRPr lang="en-US" altLang="zh-CN" baseline="0" dirty="0"/>
          </a:p>
          <a:p>
            <a:r>
              <a:rPr lang="en-US" altLang="zh-CN" baseline="0" dirty="0"/>
              <a:t>If we know the exactly propensity score of each unit, we can reweight them by the inverse of propensity score, specifically, for a treated unit T=1, we reweight it by the inverse of propensity score, for a control unit, we reweight it by the inverse of 1 minus propensity score. For example, for the treated U1, we weight them by 1 over 0.7, we can obtain 10 treated U1, and for the control U1, we reweight them by 1 over 0.3, we also can get 10 control U1, similarity for U2 and U3. Finally, we would find that the number of each kind of Units are the same between treated and control groups after reweighting.</a:t>
            </a:r>
          </a:p>
          <a:p>
            <a:endParaRPr lang="en-US" altLang="zh-CN" baseline="0" dirty="0"/>
          </a:p>
          <a:p>
            <a:r>
              <a:rPr lang="en-US" altLang="zh-CN" baseline="0" dirty="0"/>
              <a:t>That is by sample reweighting with the inverse of propensity score, we can make the confounders between treated and control groups become the same.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38</a:t>
            </a:fld>
            <a:endParaRPr lang="zh-CN" altLang="en-US"/>
          </a:p>
        </p:txBody>
      </p:sp>
    </p:spTree>
    <p:extLst>
      <p:ext uri="{BB962C8B-B14F-4D97-AF65-F5344CB8AC3E}">
        <p14:creationId xmlns:p14="http://schemas.microsoft.com/office/powerpoint/2010/main" val="1763106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a:t>
            </a:r>
            <a:r>
              <a:rPr lang="en-US" altLang="zh-CN" baseline="0" dirty="0"/>
              <a:t> can estimate the average treatment effect by inverse of propensity weighting as follows. After sample reweighting, the average treatment effect can be estimated by using the weighted mean value of outcome on treated groups to minus that one on control group, where the e hat represents the estimated propensity score, since we can hardly know the exactly propensity score in many real applications.</a:t>
            </a:r>
          </a:p>
          <a:p>
            <a:endParaRPr lang="en-US" altLang="zh-CN" baseline="0" dirty="0"/>
          </a:p>
          <a:p>
            <a:r>
              <a:rPr lang="en-US" altLang="zh-CN" baseline="0" dirty="0"/>
              <a:t>The interpretation of IPW estimation is that, the inverse of propensity weighting creates …</a:t>
            </a:r>
          </a:p>
          <a:p>
            <a:endParaRPr lang="en-US" altLang="zh-CN" baseline="0" dirty="0"/>
          </a:p>
          <a:p>
            <a:r>
              <a:rPr lang="en-US" altLang="zh-CN" baseline="0" dirty="0"/>
              <a:t>In previous toy example we demonstrate why inverse propensity score works, next we will prove that with theoretical analysis. Let’s firstly consider the treated component. </a:t>
            </a:r>
            <a:endParaRPr lang="en-US" altLang="zh-CN" dirty="0"/>
          </a:p>
          <a:p>
            <a:endParaRPr lang="en-US" altLang="zh-CN" dirty="0"/>
          </a:p>
          <a:p>
            <a:r>
              <a:rPr lang="en-US" altLang="zh-CN" dirty="0"/>
              <a:t>\begin{</a:t>
            </a:r>
            <a:r>
              <a:rPr lang="en-US" altLang="zh-CN" dirty="0" err="1"/>
              <a:t>eqnarray</a:t>
            </a:r>
            <a:r>
              <a:rPr lang="en-US" altLang="zh-CN" dirty="0"/>
              <a:t>}ATE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a:t>
            </a:r>
            <a:r>
              <a:rPr lang="en-US" altLang="zh-CN" dirty="0" err="1"/>
              <a:t>T_iY_i</a:t>
            </a:r>
            <a:r>
              <a:rPr lang="en-US" altLang="zh-CN" dirty="0"/>
              <a:t>}{\hat{e}(</a:t>
            </a:r>
            <a:r>
              <a:rPr lang="en-US" altLang="zh-CN" dirty="0" err="1"/>
              <a:t>X_i</a:t>
            </a:r>
            <a:r>
              <a:rPr lang="en-US" altLang="zh-CN" dirty="0"/>
              <a:t>)}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{(1-T_i)</a:t>
            </a:r>
            <a:r>
              <a:rPr lang="en-US" altLang="zh-CN" dirty="0" err="1"/>
              <a:t>Y_i</a:t>
            </a:r>
            <a:r>
              <a:rPr lang="en-US" altLang="zh-CN" dirty="0"/>
              <a:t>}{1-\hat{e}(</a:t>
            </a:r>
            <a:r>
              <a:rPr lang="en-US" altLang="zh-CN" dirty="0" err="1"/>
              <a:t>X_i</a:t>
            </a:r>
            <a:r>
              <a:rPr lang="en-US" altLang="zh-CN" dirty="0"/>
              <a:t>)}\end{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39</a:t>
            </a:fld>
            <a:endParaRPr lang="zh-CN" altLang="en-US"/>
          </a:p>
        </p:txBody>
      </p:sp>
    </p:spTree>
    <p:extLst>
      <p:ext uri="{BB962C8B-B14F-4D97-AF65-F5344CB8AC3E}">
        <p14:creationId xmlns:p14="http://schemas.microsoft.com/office/powerpoint/2010/main" val="2277235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By</a:t>
            </a:r>
            <a:r>
              <a:rPr lang="en-US" altLang="zh-CN" baseline="0" dirty="0"/>
              <a:t> assuming that the estimated propensity score e hat is exactly the true propensity score, then we have following results: </a:t>
            </a:r>
            <a:endParaRPr lang="en-US" altLang="zh-CN" dirty="0"/>
          </a:p>
          <a:p>
            <a:pPr marL="0" indent="0">
              <a:buNone/>
            </a:pPr>
            <a:r>
              <a:rPr lang="en-US" altLang="zh-CN" dirty="0"/>
              <a:t>First,</a:t>
            </a:r>
            <a:r>
              <a:rPr lang="en-US" altLang="zh-CN" baseline="0" dirty="0"/>
              <a:t> from the equation of Y, we have that the expectation of TY over e(X) equals to the expectation of TY1 over e(X)</a:t>
            </a:r>
          </a:p>
          <a:p>
            <a:pPr marL="0" indent="0">
              <a:buNone/>
            </a:pPr>
            <a:r>
              <a:rPr lang="en-US" altLang="zh-CN" baseline="0" dirty="0"/>
              <a:t>Then, with the </a:t>
            </a:r>
            <a:r>
              <a:rPr lang="en-US" altLang="zh-CN" baseline="0" dirty="0" err="1"/>
              <a:t>unconfounderness</a:t>
            </a:r>
            <a:r>
              <a:rPr lang="en-US" altLang="zh-CN" baseline="0" dirty="0"/>
              <a:t> assumption, that given X, T is independent with Y1 and Y0, we have that the expectation of T given Y1 and X equals to the expectation of T given X.</a:t>
            </a:r>
          </a:p>
          <a:p>
            <a:pPr marL="0" indent="0">
              <a:buNone/>
            </a:pPr>
            <a:r>
              <a:rPr lang="en-US" altLang="zh-CN" baseline="0" dirty="0"/>
              <a:t>Finally, by the definition of propensity score e(X), we know the expectation of T given X is the propensity score.</a:t>
            </a:r>
          </a:p>
          <a:p>
            <a:pPr marL="0" indent="0">
              <a:buNone/>
            </a:pPr>
            <a:r>
              <a:rPr lang="en-US" altLang="zh-CN" baseline="0" dirty="0"/>
              <a:t>Hence, we can prove that the expectation of TY over e(X) is exactly the expectation of potential outcome Y1.</a:t>
            </a:r>
          </a:p>
          <a:p>
            <a:pPr marL="0" indent="0">
              <a:buNone/>
            </a:pPr>
            <a:endParaRPr lang="en-US" altLang="zh-CN" baseline="0" dirty="0"/>
          </a:p>
          <a:p>
            <a:pPr marL="0" indent="0">
              <a:buNone/>
            </a:pPr>
            <a:r>
              <a:rPr lang="en-US" altLang="zh-CN" baseline="0" dirty="0"/>
              <a:t>Similarity, we can also prove that the expectation of (1-T)Y over (1-e(X)) equals to the expectation of potential outcome Y0.</a:t>
            </a:r>
          </a:p>
          <a:p>
            <a:pPr marL="0" indent="0">
              <a:buNone/>
            </a:pPr>
            <a:endParaRPr lang="en-US" altLang="zh-CN" dirty="0"/>
          </a:p>
          <a:p>
            <a:pPr marL="0" indent="0">
              <a:buNone/>
            </a:pPr>
            <a:r>
              <a:rPr lang="en-US" altLang="zh-CN" dirty="0"/>
              <a:t>Recall that the average treatment</a:t>
            </a:r>
            <a:r>
              <a:rPr lang="en-US" altLang="zh-CN" baseline="0" dirty="0"/>
              <a:t> effect is defined as the expectation of difference between potential outcome Y1 and Y0, we know that </a:t>
            </a:r>
            <a:endParaRPr lang="en-US" altLang="zh-CN" dirty="0"/>
          </a:p>
          <a:p>
            <a:pPr marL="0" indent="0">
              <a:buNone/>
            </a:pPr>
            <a:endParaRPr lang="en-US" altLang="zh-CN" dirty="0"/>
          </a:p>
          <a:p>
            <a:pPr marL="0" indent="0">
              <a:buNone/>
            </a:pPr>
            <a:endParaRPr lang="en-US" altLang="zh-CN" dirty="0"/>
          </a:p>
          <a:p>
            <a:pPr marL="228600" indent="-228600">
              <a:buAutoNum type="arabicParenBoth"/>
            </a:pPr>
            <a:r>
              <a:rPr lang="en-US" altLang="zh-CN" dirty="0"/>
              <a:t>TY = T{T*Y_1+(1-T)*Y_0} = T^2 * Y_1 + T(1-T)Y_0  (T is binary)</a:t>
            </a:r>
          </a:p>
          <a:p>
            <a:pPr marL="228600" indent="-228600">
              <a:buAutoNum type="arabicParenBoth"/>
            </a:pPr>
            <a:r>
              <a:rPr lang="en-US" altLang="zh-CN" dirty="0" err="1"/>
              <a:t>Ignorability</a:t>
            </a:r>
            <a:r>
              <a:rPr lang="en-US" altLang="zh-CN" dirty="0"/>
              <a:t>:</a:t>
            </a:r>
            <a:r>
              <a:rPr lang="en-US" altLang="zh-CN" baseline="0" dirty="0"/>
              <a:t> (Y_1, Y_0) _||_ T | X</a:t>
            </a:r>
          </a:p>
          <a:p>
            <a:pPr marL="228600" indent="-228600">
              <a:buAutoNum type="arabicParenBoth"/>
            </a:pPr>
            <a:r>
              <a:rPr lang="en-US" altLang="zh-CN" baseline="0" dirty="0"/>
              <a:t>e(X) = E(T|X)</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 E\left\{\</a:t>
            </a:r>
            <a:r>
              <a:rPr lang="en-US" altLang="zh-CN" dirty="0" err="1"/>
              <a:t>frac</a:t>
            </a:r>
            <a:r>
              <a:rPr lang="en-US" altLang="zh-CN" dirty="0"/>
              <a:t>{T Y}{e({X})}\right\} &amp;=&amp; E\left\{\</a:t>
            </a:r>
            <a:r>
              <a:rPr lang="en-US" altLang="zh-CN" dirty="0" err="1"/>
              <a:t>frac</a:t>
            </a:r>
            <a:r>
              <a:rPr lang="en-US" altLang="zh-CN" dirty="0"/>
              <a:t>{T Y_{1}}{e({X})}\right\}=E\left[E\left\{\</a:t>
            </a:r>
            <a:r>
              <a:rPr lang="en-US" altLang="zh-CN" dirty="0" err="1"/>
              <a:t>frac</a:t>
            </a:r>
            <a:r>
              <a:rPr lang="en-US" altLang="zh-CN" dirty="0"/>
              <a:t>{T Y_{1}}{e({X})} | Y_{1}, {X}\right\}\right] \\&amp;=&amp;E\left\{\frac{Y_{1}}{e({X})} E(T | Y_{1}, {X})\right\}=E\left\{\</a:t>
            </a:r>
            <a:r>
              <a:rPr lang="en-US" altLang="zh-CN" dirty="0" err="1"/>
              <a:t>frac</a:t>
            </a:r>
            <a:r>
              <a:rPr lang="en-US" altLang="zh-CN" dirty="0"/>
              <a:t>{Y_{1}}{e({X})} E(T | {X})\right\} \\&amp;=&amp;E\left\{\frac{Y_{1}}{e({X})} e({X})\right\}=E\left(Y_{1}\right)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40</a:t>
            </a:fld>
            <a:endParaRPr lang="zh-CN" altLang="en-US"/>
          </a:p>
        </p:txBody>
      </p:sp>
    </p:spTree>
    <p:extLst>
      <p:ext uri="{BB962C8B-B14F-4D97-AF65-F5344CB8AC3E}">
        <p14:creationId xmlns:p14="http://schemas.microsoft.com/office/powerpoint/2010/main" val="259949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the estimated propensity score the exactly the true propensity score,</a:t>
            </a:r>
            <a:r>
              <a:rPr lang="en-US" altLang="zh-CN" baseline="0" dirty="0"/>
              <a:t> then the IPW estimator is unbiased for treatment effect estimation.</a:t>
            </a:r>
          </a:p>
          <a:p>
            <a:r>
              <a:rPr lang="en-US" altLang="zh-CN" dirty="0"/>
              <a:t>The IPW estimator is</a:t>
            </a:r>
            <a:r>
              <a:rPr lang="en-US" altLang="zh-CN" baseline="0" dirty="0"/>
              <a:t> widely</a:t>
            </a:r>
            <a:r>
              <a:rPr lang="zh-CN" altLang="en-US" baseline="0" dirty="0"/>
              <a:t> </a:t>
            </a:r>
            <a:r>
              <a:rPr lang="en-US" altLang="zh-CN" baseline="0" dirty="0"/>
              <a:t>used and achieved good performance in many real applications.</a:t>
            </a:r>
          </a:p>
          <a:p>
            <a:endParaRPr lang="en-US" altLang="zh-CN" baseline="0" dirty="0"/>
          </a:p>
          <a:p>
            <a:r>
              <a:rPr lang="en-US" altLang="zh-CN" baseline="0" dirty="0"/>
              <a:t>But is there any disadvantage or drawback for IPW estimator?</a:t>
            </a:r>
          </a:p>
          <a:p>
            <a:r>
              <a:rPr lang="en-US" altLang="zh-CN" baseline="0" dirty="0"/>
              <a:t>One is that IPW need the estimated propensity score is exactly the true propensity score, so it requires the propensity score model is correct.</a:t>
            </a:r>
          </a:p>
          <a:p>
            <a:r>
              <a:rPr lang="en-US" altLang="zh-CN" baseline="0" dirty="0"/>
              <a:t>Second is that when estimated propensity score</a:t>
            </a:r>
            <a:r>
              <a:rPr lang="zh-CN" altLang="en-US" baseline="0" dirty="0"/>
              <a:t> </a:t>
            </a:r>
            <a:r>
              <a:rPr lang="en-US" altLang="zh-CN" baseline="0" dirty="0"/>
              <a:t>is close to 0 and 1, the weight would be huge, leading to high variance of treatment effect estimation.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41</a:t>
            </a:fld>
            <a:endParaRPr lang="zh-CN" altLang="en-US"/>
          </a:p>
        </p:txBody>
      </p:sp>
    </p:spTree>
    <p:extLst>
      <p:ext uri="{BB962C8B-B14F-4D97-AF65-F5344CB8AC3E}">
        <p14:creationId xmlns:p14="http://schemas.microsoft.com/office/powerpoint/2010/main" val="50928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5</a:t>
            </a:fld>
            <a:endParaRPr lang="zh-CN" altLang="en-US"/>
          </a:p>
        </p:txBody>
      </p:sp>
    </p:spTree>
    <p:extLst>
      <p:ext uri="{BB962C8B-B14F-4D97-AF65-F5344CB8AC3E}">
        <p14:creationId xmlns:p14="http://schemas.microsoft.com/office/powerpoint/2010/main" val="385411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42</a:t>
            </a:fld>
            <a:endParaRPr lang="zh-CN" altLang="en-US"/>
          </a:p>
        </p:txBody>
      </p:sp>
    </p:spTree>
    <p:extLst>
      <p:ext uri="{BB962C8B-B14F-4D97-AF65-F5344CB8AC3E}">
        <p14:creationId xmlns:p14="http://schemas.microsoft.com/office/powerpoint/2010/main" val="876694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en-US" altLang="zh-CN" baseline="0" dirty="0"/>
              <a:t> we will introduce another method based on propensity score,</a:t>
            </a:r>
            <a:r>
              <a:rPr lang="zh-CN" altLang="en-US" baseline="0" dirty="0"/>
              <a:t> </a:t>
            </a:r>
            <a:r>
              <a:rPr lang="en-US" altLang="zh-CN" baseline="0" dirty="0"/>
              <a:t>doubly</a:t>
            </a:r>
            <a:r>
              <a:rPr lang="zh-CN" altLang="en-US" baseline="0" dirty="0"/>
              <a:t> </a:t>
            </a:r>
            <a:r>
              <a:rPr lang="en-US" altLang="zh-CN" baseline="0" dirty="0"/>
              <a:t>robust</a:t>
            </a:r>
            <a:r>
              <a:rPr lang="zh-CN" altLang="en-US" baseline="0" dirty="0"/>
              <a:t> </a:t>
            </a:r>
            <a:r>
              <a:rPr lang="en-US" altLang="zh-CN" baseline="0" dirty="0"/>
              <a:t>method</a:t>
            </a:r>
          </a:p>
          <a:p>
            <a:r>
              <a:rPr lang="en-US" altLang="zh-CN" baseline="0" dirty="0"/>
              <a:t>From the definition of ATE, we know that one can estimate ATE if he knows the potential outcome Y1 and Y0 for each units.</a:t>
            </a:r>
          </a:p>
          <a:p>
            <a:r>
              <a:rPr lang="en-US" altLang="zh-CN" baseline="0" dirty="0"/>
              <a:t>But in observational data, we know only one potential outcome of each unit. A simple way to address this problem is to predict the unobserved potential outcome.</a:t>
            </a:r>
          </a:p>
          <a:p>
            <a:r>
              <a:rPr lang="en-US" altLang="zh-CN" baseline="0" dirty="0"/>
              <a:t>In simple outcome regression, we learn regression model for treated group and control group, respectively.</a:t>
            </a:r>
          </a:p>
          <a:p>
            <a:r>
              <a:rPr lang="en-US" altLang="zh-CN" baseline="0" dirty="0"/>
              <a:t>The simple outcome regression method is unbiased if the regression models are correct.</a:t>
            </a:r>
          </a:p>
          <a:p>
            <a:endParaRPr lang="en-US" altLang="zh-CN" baseline="0" dirty="0"/>
          </a:p>
          <a:p>
            <a:r>
              <a:rPr lang="en-US" altLang="zh-CN" baseline="0" dirty="0"/>
              <a:t>Recap that IPW method we introduced before also need the correct model specification to guarantee the unbiasedness.</a:t>
            </a:r>
          </a:p>
          <a:p>
            <a:endParaRPr lang="en-US" altLang="zh-CN" baseline="0" dirty="0"/>
          </a:p>
          <a:p>
            <a:r>
              <a:rPr lang="en-US" altLang="zh-CN" baseline="0" dirty="0"/>
              <a:t>Then, the doubly robust method was proposed by combining both outcome regression and IPW method in a fortuitous way.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43</a:t>
            </a:fld>
            <a:endParaRPr lang="zh-CN" altLang="en-US"/>
          </a:p>
        </p:txBody>
      </p:sp>
    </p:spTree>
    <p:extLst>
      <p:ext uri="{BB962C8B-B14F-4D97-AF65-F5344CB8AC3E}">
        <p14:creationId xmlns:p14="http://schemas.microsoft.com/office/powerpoint/2010/main" val="591180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combining</a:t>
            </a:r>
            <a:r>
              <a:rPr lang="en-US" altLang="zh-CN" baseline="0" dirty="0"/>
              <a:t> regression and IPW method, the doubly robust estimator can be represented as following, where e hat is estimated propensity score, and m1 m0 are outcome regression models.</a:t>
            </a:r>
          </a:p>
          <a:p>
            <a:r>
              <a:rPr lang="en-US" altLang="zh-CN" baseline="0" dirty="0"/>
              <a:t>Either propensity score model or outcome regression model is correct, the doubly robust estimator is unbiased to estimate average causal effect.</a:t>
            </a:r>
            <a:endParaRPr lang="en-US" altLang="zh-CN" dirty="0"/>
          </a:p>
          <a:p>
            <a:r>
              <a:rPr lang="en-US" altLang="zh-CN" dirty="0"/>
              <a:t>This</a:t>
            </a:r>
            <a:r>
              <a:rPr lang="en-US" altLang="zh-CN" baseline="0" dirty="0"/>
              <a:t> property is referred to as double robustness.</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44</a:t>
            </a:fld>
            <a:endParaRPr lang="zh-CN" altLang="en-US"/>
          </a:p>
        </p:txBody>
      </p:sp>
    </p:spTree>
    <p:extLst>
      <p:ext uri="{BB962C8B-B14F-4D97-AF65-F5344CB8AC3E}">
        <p14:creationId xmlns:p14="http://schemas.microsoft.com/office/powerpoint/2010/main" val="378265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a:t>
            </a:r>
            <a:r>
              <a:rPr lang="en-US" altLang="zh-CN" baseline="0" dirty="0"/>
              <a:t> give the proof of unbiasedness of doubly robust method. We</a:t>
            </a:r>
            <a:r>
              <a:rPr lang="zh-CN" altLang="en-US" baseline="0" dirty="0"/>
              <a:t> </a:t>
            </a:r>
            <a:r>
              <a:rPr lang="en-US" altLang="zh-CN" baseline="0" dirty="0"/>
              <a:t>firstly proved the treated part equals to the expectation of Y1, since the term in the red rectangle would equal 0 if either e hat equals to true propensity score, or the m1 equals to Y1.</a:t>
            </a:r>
          </a:p>
          <a:p>
            <a:r>
              <a:rPr lang="en-US" altLang="zh-CN" baseline="0" dirty="0"/>
              <a:t>Similarity, we can prove the control part in doubly robust estimator equals the expectation of Y0.</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45</a:t>
            </a:fld>
            <a:endParaRPr lang="zh-CN" altLang="en-US"/>
          </a:p>
        </p:txBody>
      </p:sp>
    </p:spTree>
    <p:extLst>
      <p:ext uri="{BB962C8B-B14F-4D97-AF65-F5344CB8AC3E}">
        <p14:creationId xmlns:p14="http://schemas.microsoft.com/office/powerpoint/2010/main" val="3934028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if both models are incorrect, doubly robust method would be very biased.</a:t>
            </a:r>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46</a:t>
            </a:fld>
            <a:endParaRPr lang="zh-CN" altLang="en-US"/>
          </a:p>
        </p:txBody>
      </p:sp>
    </p:spTree>
    <p:extLst>
      <p:ext uri="{BB962C8B-B14F-4D97-AF65-F5344CB8AC3E}">
        <p14:creationId xmlns:p14="http://schemas.microsoft.com/office/powerpoint/2010/main" val="4200805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47</a:t>
            </a:fld>
            <a:endParaRPr lang="zh-CN" altLang="en-US"/>
          </a:p>
        </p:txBody>
      </p:sp>
    </p:spTree>
    <p:extLst>
      <p:ext uri="{BB962C8B-B14F-4D97-AF65-F5344CB8AC3E}">
        <p14:creationId xmlns:p14="http://schemas.microsoft.com/office/powerpoint/2010/main" val="2103269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48</a:t>
            </a:fld>
            <a:endParaRPr lang="zh-CN" altLang="en-US"/>
          </a:p>
        </p:txBody>
      </p:sp>
    </p:spTree>
    <p:extLst>
      <p:ext uri="{BB962C8B-B14F-4D97-AF65-F5344CB8AC3E}">
        <p14:creationId xmlns:p14="http://schemas.microsoft.com/office/powerpoint/2010/main" val="276381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49</a:t>
            </a:fld>
            <a:endParaRPr lang="zh-CN" altLang="en-US"/>
          </a:p>
        </p:txBody>
      </p:sp>
    </p:spTree>
    <p:extLst>
      <p:ext uri="{BB962C8B-B14F-4D97-AF65-F5344CB8AC3E}">
        <p14:creationId xmlns:p14="http://schemas.microsoft.com/office/powerpoint/2010/main" val="1982241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traditional IPW estimator, all observed variables are regarded as confounder X, and estimate the propensity score with U. With the estimated propensity score, IPW estimate reweights sample and their outcome by the inverse of propensity score, and finally estimate the average causal effect by the expectation of the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50</a:t>
            </a:fld>
            <a:endParaRPr lang="zh-CN" altLang="en-US"/>
          </a:p>
        </p:txBody>
      </p:sp>
    </p:spTree>
    <p:extLst>
      <p:ext uri="{BB962C8B-B14F-4D97-AF65-F5344CB8AC3E}">
        <p14:creationId xmlns:p14="http://schemas.microsoft.com/office/powerpoint/2010/main" val="3376068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Comparing with previous causal framework, we propose a new causal framework. </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our causal framework,</a:t>
            </a:r>
            <a:r>
              <a:rPr kumimoji="1" lang="en-US" altLang="zh-CN" baseline="0" dirty="0"/>
              <a:t> we assume all the observed variables U can be </a:t>
            </a:r>
            <a:r>
              <a:rPr lang="en-US" altLang="zh-CN" dirty="0"/>
              <a:t>decomposed into three sets: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Confounders X, </a:t>
            </a:r>
            <a:r>
              <a:rPr lang="en-US" altLang="zh-CN" sz="1200" kern="1200" dirty="0">
                <a:solidFill>
                  <a:schemeClr val="tx1"/>
                </a:solidFill>
                <a:effectLst/>
                <a:latin typeface="+mn-lt"/>
                <a:ea typeface="+mn-ea"/>
                <a:cs typeface="+mn-cs"/>
              </a:rPr>
              <a:t>which are associated with the treatment T and may be causally related to the outcome Y.</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 Adjustment Variables Z, </a:t>
            </a:r>
            <a:r>
              <a:rPr lang="en-US" altLang="zh-CN" sz="1200" kern="1200" dirty="0">
                <a:solidFill>
                  <a:schemeClr val="tx1"/>
                </a:solidFill>
                <a:effectLst/>
                <a:latin typeface="+mn-lt"/>
                <a:ea typeface="+mn-ea"/>
                <a:cs typeface="+mn-cs"/>
              </a:rPr>
              <a:t>which are causally related to outcome Y , but independent with treatment 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and (3) Irrelevant variables I,</a:t>
            </a:r>
            <a:r>
              <a:rPr lang="en-US" altLang="zh-CN" baseline="0" dirty="0"/>
              <a:t> </a:t>
            </a:r>
            <a:r>
              <a:rPr lang="en-US" altLang="zh-CN" sz="1200" kern="1200" dirty="0">
                <a:solidFill>
                  <a:schemeClr val="tx1"/>
                </a:solidFill>
                <a:effectLst/>
                <a:latin typeface="+mn-lt"/>
                <a:ea typeface="+mn-ea"/>
                <a:cs typeface="+mn-cs"/>
              </a:rPr>
              <a:t>which are independent with both treatment and outcome</a:t>
            </a:r>
            <a:r>
              <a:rPr lang="en-US" altLang="zh-CN" sz="1200" kern="1200" baseline="0" dirty="0">
                <a:solidFill>
                  <a:schemeClr val="tx1"/>
                </a:solidFill>
                <a:effectLst/>
                <a:latin typeface="+mn-lt"/>
                <a:ea typeface="+mn-ea"/>
                <a:cs typeface="+mn-cs"/>
              </a:rPr>
              <a:t> and omitted in our causal framework.</a:t>
            </a:r>
          </a:p>
          <a:p>
            <a:endParaRPr lang="en-US" altLang="zh-CN" baseline="0" dirty="0"/>
          </a:p>
          <a:p>
            <a:r>
              <a:rPr lang="en-US" altLang="zh-CN" baseline="0" dirty="0"/>
              <a:t>With the separated confounder X, we can precisely estimate the propensity score, and with the separated adjustment variables Z, we can regressing Y on them to reduce the variance of Y.</a:t>
            </a:r>
          </a:p>
          <a:p>
            <a:r>
              <a:rPr lang="en-US" altLang="zh-CN" baseline="0" dirty="0"/>
              <a:t>Finally, based on our adjusted outcome, we can estimate the average treatment effect by the expectation of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51</a:t>
            </a:fld>
            <a:endParaRPr lang="zh-CN" altLang="en-US"/>
          </a:p>
        </p:txBody>
      </p:sp>
    </p:spTree>
    <p:extLst>
      <p:ext uri="{BB962C8B-B14F-4D97-AF65-F5344CB8AC3E}">
        <p14:creationId xmlns:p14="http://schemas.microsoft.com/office/powerpoint/2010/main" val="161029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6</a:t>
            </a:fld>
            <a:endParaRPr lang="zh-CN" altLang="en-US"/>
          </a:p>
        </p:txBody>
      </p:sp>
    </p:spTree>
    <p:extLst>
      <p:ext uri="{BB962C8B-B14F-4D97-AF65-F5344CB8AC3E}">
        <p14:creationId xmlns:p14="http://schemas.microsoft.com/office/powerpoint/2010/main" val="1588636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a:t>
            </a:r>
            <a:r>
              <a:rPr lang="en-US" altLang="zh-CN" sz="1200" kern="1200" baseline="0" dirty="0">
                <a:solidFill>
                  <a:schemeClr val="tx1"/>
                </a:solidFill>
                <a:effectLst/>
                <a:latin typeface="+mn-lt"/>
                <a:ea typeface="+mn-ea"/>
                <a:cs typeface="+mn-cs"/>
              </a:rPr>
              <a:t> on our causal framework, we proposed an data driven variables decomposition algorithm to jointly optimize confounders separation and ATE estimation.</a:t>
            </a:r>
            <a:endParaRPr lang="zh-CN" altLang="zh-CN" sz="1200" kern="1200" dirty="0">
              <a:solidFill>
                <a:schemeClr val="tx1"/>
              </a:solidFill>
              <a:effectLst/>
              <a:latin typeface="+mn-lt"/>
              <a:ea typeface="+mn-ea"/>
              <a:cs typeface="+mn-cs"/>
            </a:endParaRPr>
          </a:p>
          <a:p>
            <a:endParaRPr lang="en-US" altLang="zh-CN" dirty="0"/>
          </a:p>
          <a:p>
            <a:r>
              <a:rPr lang="en-US" altLang="zh-CN" dirty="0"/>
              <a:t>skip</a:t>
            </a:r>
          </a:p>
          <a:p>
            <a:endParaRPr lang="en-US" altLang="zh-CN" dirty="0"/>
          </a:p>
          <a:p>
            <a:r>
              <a:rPr lang="en-US" altLang="zh-CN" dirty="0"/>
              <a:t>With our adjusted estimator, we can</a:t>
            </a:r>
            <a:r>
              <a:rPr lang="en-US" altLang="zh-CN" baseline="0" dirty="0"/>
              <a:t> estimate the ATE by the expectation of adjusted outcome Y plus.</a:t>
            </a:r>
          </a:p>
          <a:p>
            <a:r>
              <a:rPr lang="en-US" altLang="zh-CN" baseline="0" dirty="0"/>
              <a:t>If we assume the treatment effect is heterogeneous and represented by function h(U), we can obtain the estimated ATE by regression out adjusted outcome Y plus against the variables U and minimizing following objective function.</a:t>
            </a:r>
          </a:p>
          <a:p>
            <a:r>
              <a:rPr lang="en-US" altLang="zh-CN" baseline="0" dirty="0"/>
              <a:t>Then, we can estimate the ATE by the expectation of function h(U).</a:t>
            </a:r>
          </a:p>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52</a:t>
            </a:fld>
            <a:endParaRPr lang="zh-CN" altLang="en-US"/>
          </a:p>
        </p:txBody>
      </p:sp>
    </p:spTree>
    <p:extLst>
      <p:ext uri="{BB962C8B-B14F-4D97-AF65-F5344CB8AC3E}">
        <p14:creationId xmlns:p14="http://schemas.microsoft.com/office/powerpoint/2010/main" val="1271876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en-US" altLang="zh-CN" baseline="0" dirty="0"/>
              <a:t> is the details of our algorithm, where we adopt logistic regression to evaluate the propensity score with coefficient vector \beta, and adopt a linear regression to adjust outcome with coefficient vector \alpha.</a:t>
            </a:r>
            <a:endParaRPr lang="en-US" altLang="zh-CN" dirty="0"/>
          </a:p>
          <a:p>
            <a:r>
              <a:rPr lang="en-US" altLang="zh-CN" dirty="0"/>
              <a:t>Then,</a:t>
            </a:r>
            <a:r>
              <a:rPr lang="en-US" altLang="zh-CN" baseline="0" dirty="0"/>
              <a:t> w</a:t>
            </a:r>
            <a:r>
              <a:rPr lang="en-US" altLang="zh-CN" dirty="0"/>
              <a:t>e employ an </a:t>
            </a:r>
            <a:r>
              <a:rPr lang="en-US" altLang="zh-CN" sz="1800" baseline="0" dirty="0"/>
              <a:t>orthogonal</a:t>
            </a:r>
            <a:r>
              <a:rPr lang="en-US" altLang="zh-CN" dirty="0"/>
              <a:t> </a:t>
            </a:r>
            <a:r>
              <a:rPr lang="en-US" altLang="zh-CN" dirty="0" err="1"/>
              <a:t>regularizer</a:t>
            </a:r>
            <a:r>
              <a:rPr lang="en-US" altLang="zh-CN" dirty="0"/>
              <a:t> on \alpha and \beta for ensuring the separation of confounders and adjustment variables.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Finally, with the optimized parameters, we can separate the adjustment variables by parameter \alpha, separate the confounders by parameter \beta, and estimate the ATE by parameter \gamma.</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53</a:t>
            </a:fld>
            <a:endParaRPr lang="zh-CN" altLang="en-US"/>
          </a:p>
        </p:txBody>
      </p:sp>
    </p:spTree>
    <p:extLst>
      <p:ext uri="{BB962C8B-B14F-4D97-AF65-F5344CB8AC3E}">
        <p14:creationId xmlns:p14="http://schemas.microsoft.com/office/powerpoint/2010/main" val="3399483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Theoretically,</a:t>
            </a:r>
            <a:r>
              <a:rPr lang="en-US" altLang="zh-CN" baseline="0" dirty="0"/>
              <a:t> we did both bias and variance analysis for our DVD estimator, we proved that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54</a:t>
            </a:fld>
            <a:endParaRPr lang="zh-CN" altLang="en-US"/>
          </a:p>
        </p:txBody>
      </p:sp>
    </p:spTree>
    <p:extLst>
      <p:ext uri="{BB962C8B-B14F-4D97-AF65-F5344CB8AC3E}">
        <p14:creationId xmlns:p14="http://schemas.microsoft.com/office/powerpoint/2010/main" val="3238691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our experiments, we compared our algorithm with following baselines, including …, where Non-separation estimator is a weak version of our algorithm, which has no variables separation.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55</a:t>
            </a:fld>
            <a:endParaRPr lang="zh-CN" altLang="en-US"/>
          </a:p>
        </p:txBody>
      </p:sp>
    </p:spTree>
    <p:extLst>
      <p:ext uri="{BB962C8B-B14F-4D97-AF65-F5344CB8AC3E}">
        <p14:creationId xmlns:p14="http://schemas.microsoft.com/office/powerpoint/2010/main" val="630843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56</a:t>
            </a:fld>
            <a:endParaRPr lang="zh-CN" altLang="en-US"/>
          </a:p>
        </p:txBody>
      </p:sp>
    </p:spTree>
    <p:extLst>
      <p:ext uri="{BB962C8B-B14F-4D97-AF65-F5344CB8AC3E}">
        <p14:creationId xmlns:p14="http://schemas.microsoft.com/office/powerpoint/2010/main" val="2300032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57</a:t>
            </a:fld>
            <a:endParaRPr lang="zh-CN" altLang="en-US"/>
          </a:p>
        </p:txBody>
      </p:sp>
    </p:spTree>
    <p:extLst>
      <p:ext uri="{BB962C8B-B14F-4D97-AF65-F5344CB8AC3E}">
        <p14:creationId xmlns:p14="http://schemas.microsoft.com/office/powerpoint/2010/main" val="2393809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58</a:t>
            </a:fld>
            <a:endParaRPr lang="zh-CN" altLang="en-US"/>
          </a:p>
        </p:txBody>
      </p:sp>
    </p:spTree>
    <p:extLst>
      <p:ext uri="{BB962C8B-B14F-4D97-AF65-F5344CB8AC3E}">
        <p14:creationId xmlns:p14="http://schemas.microsoft.com/office/powerpoint/2010/main" val="2735509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59</a:t>
            </a:fld>
            <a:endParaRPr lang="zh-CN" altLang="en-US"/>
          </a:p>
        </p:txBody>
      </p:sp>
    </p:spTree>
    <p:extLst>
      <p:ext uri="{BB962C8B-B14F-4D97-AF65-F5344CB8AC3E}">
        <p14:creationId xmlns:p14="http://schemas.microsoft.com/office/powerpoint/2010/main" val="811462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results of variables decomposition on synthetic data,</a:t>
            </a:r>
            <a:r>
              <a:rPr lang="en-US" altLang="zh-CN" baseline="0" dirty="0"/>
              <a:t> where the TPR means true positive rate and TNR means true negative rate. The closer to 1 of TPR and TNR, the better.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results demonstrate that </a:t>
            </a:r>
            <a:r>
              <a:rPr lang="en-US" altLang="zh-CN" sz="1200" baseline="0" dirty="0"/>
              <a:t>o</a:t>
            </a:r>
            <a:r>
              <a:rPr lang="en-US" altLang="zh-CN" sz="1200" dirty="0"/>
              <a:t>ur D</a:t>
            </a:r>
            <a:r>
              <a:rPr lang="en-US" altLang="zh-CN" sz="1200" baseline="30000" dirty="0"/>
              <a:t>2</a:t>
            </a:r>
            <a:r>
              <a:rPr lang="en-US" altLang="zh-CN" sz="1200" dirty="0"/>
              <a:t>VD algorithm can </a:t>
            </a:r>
            <a:r>
              <a:rPr lang="en-US" altLang="zh-CN" sz="1200" dirty="0">
                <a:solidFill>
                  <a:srgbClr val="FFFF00"/>
                </a:solidFill>
              </a:rPr>
              <a:t>precisely separate </a:t>
            </a:r>
            <a:r>
              <a:rPr lang="en-US" altLang="zh-CN" sz="1200" dirty="0"/>
              <a:t>the </a:t>
            </a:r>
            <a:r>
              <a:rPr lang="en-US" altLang="zh-CN" sz="1200" dirty="0">
                <a:solidFill>
                  <a:srgbClr val="FFFF00"/>
                </a:solidFill>
              </a:rPr>
              <a:t>confounders</a:t>
            </a:r>
            <a:r>
              <a:rPr lang="en-US" altLang="zh-CN" sz="1200" dirty="0"/>
              <a:t> and </a:t>
            </a:r>
            <a:r>
              <a:rPr lang="en-US" altLang="zh-CN" sz="1200" dirty="0">
                <a:solidFill>
                  <a:srgbClr val="FFFF00"/>
                </a:solidFill>
              </a:rPr>
              <a:t>adjustment variables</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60</a:t>
            </a:fld>
            <a:endParaRPr lang="zh-CN" altLang="en-US"/>
          </a:p>
        </p:txBody>
      </p:sp>
    </p:spTree>
    <p:extLst>
      <p:ext uri="{BB962C8B-B14F-4D97-AF65-F5344CB8AC3E}">
        <p14:creationId xmlns:p14="http://schemas.microsoft.com/office/powerpoint/2010/main" val="3285878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also apply </a:t>
            </a:r>
            <a:r>
              <a:rPr lang="en-US" altLang="zh-CN" baseline="0" dirty="0"/>
              <a:t>our algorithm on real online advertising dataset. The data is about LONGCHAMP handbags campaign, collected from </a:t>
            </a:r>
            <a:r>
              <a:rPr lang="en-US" altLang="zh-CN" baseline="0" dirty="0" err="1"/>
              <a:t>Tencent</a:t>
            </a:r>
            <a:r>
              <a:rPr lang="en-US" altLang="zh-CN" baseline="0" dirty="0"/>
              <a:t> </a:t>
            </a:r>
            <a:r>
              <a:rPr lang="en-US" altLang="zh-CN" baseline="0" dirty="0" err="1"/>
              <a:t>WeChat</a:t>
            </a:r>
            <a:r>
              <a:rPr lang="en-US" altLang="zh-CN" baseline="0" dirty="0"/>
              <a:t> App. This campaign contains over 100,000 users feedback with LIKE and DISLIKE. And for each user, we have 56 features. In our experiments, we set the feedback of users about the ad as outcome, alternative set one user feature as treatment T and set other features as observed variables U. So, we can evaluate the causal effect of each user feature.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61</a:t>
            </a:fld>
            <a:endParaRPr lang="zh-CN" altLang="en-US"/>
          </a:p>
        </p:txBody>
      </p:sp>
    </p:spTree>
    <p:extLst>
      <p:ext uri="{BB962C8B-B14F-4D97-AF65-F5344CB8AC3E}">
        <p14:creationId xmlns:p14="http://schemas.microsoft.com/office/powerpoint/2010/main" val="393287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7</a:t>
            </a:fld>
            <a:endParaRPr lang="zh-CN" altLang="en-US"/>
          </a:p>
        </p:txBody>
      </p:sp>
    </p:spTree>
    <p:extLst>
      <p:ext uri="{BB962C8B-B14F-4D97-AF65-F5344CB8AC3E}">
        <p14:creationId xmlns:p14="http://schemas.microsoft.com/office/powerpoint/2010/main" val="2362858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a:t>
            </a:r>
            <a:r>
              <a:rPr lang="en-US" altLang="zh-CN" baseline="0" dirty="0"/>
              <a:t>s of ATE estimation. From the results, we have following observations.</a:t>
            </a:r>
          </a:p>
          <a:p>
            <a:r>
              <a:rPr lang="en-US" altLang="zh-CN" sz="1200" dirty="0"/>
              <a:t>1. Our D</a:t>
            </a:r>
            <a:r>
              <a:rPr lang="en-US" altLang="zh-CN" sz="1200" baseline="30000" dirty="0"/>
              <a:t>2</a:t>
            </a:r>
            <a:r>
              <a:rPr lang="en-US" altLang="zh-CN" sz="1200" dirty="0"/>
              <a:t>VD estimator evaluate the ATE </a:t>
            </a:r>
            <a:r>
              <a:rPr lang="en-US" altLang="zh-CN" sz="1200" dirty="0">
                <a:solidFill>
                  <a:srgbClr val="FFFF00"/>
                </a:solidFill>
              </a:rPr>
              <a:t>more accuracy</a:t>
            </a:r>
            <a:r>
              <a:rPr lang="en-US" altLang="zh-CN" sz="1200" dirty="0"/>
              <a:t>.</a:t>
            </a:r>
          </a:p>
          <a:p>
            <a:r>
              <a:rPr lang="en-US" altLang="zh-CN" sz="1200" dirty="0"/>
              <a:t>2. Our D</a:t>
            </a:r>
            <a:r>
              <a:rPr lang="en-US" altLang="zh-CN" sz="1200" baseline="30000" dirty="0"/>
              <a:t>2</a:t>
            </a:r>
            <a:r>
              <a:rPr lang="en-US" altLang="zh-CN" sz="1200" dirty="0"/>
              <a:t>VD estimator can </a:t>
            </a:r>
            <a:r>
              <a:rPr lang="en-US" altLang="zh-CN" sz="1200" dirty="0">
                <a:solidFill>
                  <a:srgbClr val="FFFF00"/>
                </a:solidFill>
              </a:rPr>
              <a:t>reduce the variance </a:t>
            </a:r>
            <a:r>
              <a:rPr lang="en-US" altLang="zh-CN" sz="1200" dirty="0"/>
              <a:t>of estimated 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3. The ATE of age</a:t>
            </a:r>
            <a:r>
              <a:rPr lang="en-US" altLang="zh-CN" sz="1200" baseline="0" dirty="0">
                <a:solidFill>
                  <a:schemeClr val="bg1"/>
                </a:solidFill>
              </a:rPr>
              <a:t> bigger than 33 and male gender are negative, which indicate that the </a:t>
            </a:r>
            <a:r>
              <a:rPr lang="en-US" altLang="zh-CN" sz="1200" baseline="0" dirty="0">
                <a:solidFill>
                  <a:srgbClr val="FFFF00"/>
                </a:solidFill>
              </a:rPr>
              <a:t>y</a:t>
            </a:r>
            <a:r>
              <a:rPr lang="en-US" altLang="zh-CN" sz="1200" dirty="0">
                <a:solidFill>
                  <a:srgbClr val="FFFF00"/>
                </a:solidFill>
              </a:rPr>
              <a:t>ounger ladies </a:t>
            </a:r>
            <a:r>
              <a:rPr lang="en-US" altLang="zh-CN" sz="1200" dirty="0"/>
              <a:t>are with higher probability to like the LONGCHAMP ads.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62</a:t>
            </a:fld>
            <a:endParaRPr lang="zh-CN" altLang="en-US"/>
          </a:p>
        </p:txBody>
      </p:sp>
    </p:spTree>
    <p:extLst>
      <p:ext uri="{BB962C8B-B14F-4D97-AF65-F5344CB8AC3E}">
        <p14:creationId xmlns:p14="http://schemas.microsoft.com/office/powerpoint/2010/main" val="103798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we </a:t>
            </a:r>
            <a:r>
              <a:rPr lang="en-US" altLang="zh-CN" baseline="0" dirty="0"/>
              <a:t>show the variables decomposition results when we set feature “Add friend by Shake” as treatment. In the results, the separated confounders are many </a:t>
            </a:r>
            <a:r>
              <a:rPr lang="en-US" altLang="zh-CN" sz="1200" dirty="0"/>
              <a:t>other ways for adding friends on WeChat, and the separated adjustment variables have significant effect on outcome</a:t>
            </a:r>
            <a:r>
              <a:rPr lang="en-US" altLang="zh-CN" sz="1200" baseline="0" dirty="0"/>
              <a:t>.</a:t>
            </a:r>
            <a:r>
              <a:rPr lang="en-US" altLang="zh-CN" sz="1200" dirty="0"/>
              <a:t> The results</a:t>
            </a:r>
            <a:r>
              <a:rPr lang="en-US" altLang="zh-CN" sz="1200" baseline="0" dirty="0"/>
              <a:t> demonstrate that our DVD algorithm can precisely separate the confounders and adjustment variables.</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63</a:t>
            </a:fld>
            <a:endParaRPr lang="zh-CN" altLang="en-US"/>
          </a:p>
        </p:txBody>
      </p:sp>
    </p:spTree>
    <p:extLst>
      <p:ext uri="{BB962C8B-B14F-4D97-AF65-F5344CB8AC3E}">
        <p14:creationId xmlns:p14="http://schemas.microsoft.com/office/powerpoint/2010/main" val="319213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give a summary on propensity score based methods for treatment effect estimation.</a:t>
            </a:r>
          </a:p>
          <a:p>
            <a:r>
              <a:rPr lang="en-US" altLang="zh-CN" baseline="0" dirty="0"/>
              <a:t>The propensity score is defined as the probability of getting treated for each unit.</a:t>
            </a:r>
          </a:p>
          <a:p>
            <a:r>
              <a:rPr lang="en-US" altLang="zh-CN" baseline="0" dirty="0"/>
              <a:t>Based on propensity score, propensity score matching method match units that are with similar propensity score but different treatment status to guarantee the confounders’ distribution are similar between the treated and control group.</a:t>
            </a:r>
          </a:p>
          <a:p>
            <a:r>
              <a:rPr lang="en-US" altLang="zh-CN" baseline="0" dirty="0"/>
              <a:t>In IPW method, the confounders can be balanced by sample reweighting with their inverse of propensity score.</a:t>
            </a:r>
          </a:p>
          <a:p>
            <a:r>
              <a:rPr lang="en-US" altLang="zh-CN" baseline="0" dirty="0"/>
              <a:t>DR combined IPW and regression model, achieved double robustness.</a:t>
            </a:r>
          </a:p>
          <a:p>
            <a:r>
              <a:rPr lang="en-US" altLang="zh-CN" baseline="0" dirty="0"/>
              <a:t>Traditional propensity score based methods treated all observed variables as confounder when estimating propensity score, leading to bad performance in high dimensional setting.</a:t>
            </a:r>
          </a:p>
          <a:p>
            <a:r>
              <a:rPr lang="en-US" altLang="zh-CN" baseline="0" dirty="0"/>
              <a:t>In practical, not all observed variables are confounders. Hence, the data-driven variable decomposition algorithm proposed to automatically separate the confounders and adjustment variables, where the confounder … and the adjustment variables can be used to regress on outcome for reduce variance.</a:t>
            </a:r>
          </a:p>
          <a:p>
            <a:endParaRPr lang="en-US" altLang="zh-CN" baseline="0" dirty="0"/>
          </a:p>
          <a:p>
            <a:r>
              <a:rPr lang="en-US" altLang="zh-CN" baseline="0" dirty="0"/>
              <a:t>Overall, propensity score based method need to estimate the propensity score, hence requiring the assumed propensity score model is correct.</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64</a:t>
            </a:fld>
            <a:endParaRPr lang="zh-CN" altLang="en-US"/>
          </a:p>
        </p:txBody>
      </p:sp>
    </p:spTree>
    <p:extLst>
      <p:ext uri="{BB962C8B-B14F-4D97-AF65-F5344CB8AC3E}">
        <p14:creationId xmlns:p14="http://schemas.microsoft.com/office/powerpoint/2010/main" val="8139554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en-US" altLang="zh-CN" baseline="0" dirty="0"/>
              <a:t> avoid model misspecification on propensity score model, some researchers proposed directly confounder balancing methods for treatment effect estimation, bypassing propensity score estimation.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65</a:t>
            </a:fld>
            <a:endParaRPr lang="zh-CN" altLang="en-US"/>
          </a:p>
        </p:txBody>
      </p:sp>
    </p:spTree>
    <p:extLst>
      <p:ext uri="{BB962C8B-B14F-4D97-AF65-F5344CB8AC3E}">
        <p14:creationId xmlns:p14="http://schemas.microsoft.com/office/powerpoint/2010/main" val="1198474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66</a:t>
            </a:fld>
            <a:endParaRPr lang="zh-CN" altLang="en-US"/>
          </a:p>
        </p:txBody>
      </p:sp>
    </p:spTree>
    <p:extLst>
      <p:ext uri="{BB962C8B-B14F-4D97-AF65-F5344CB8AC3E}">
        <p14:creationId xmlns:p14="http://schemas.microsoft.com/office/powerpoint/2010/main" val="4221128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67</a:t>
            </a:fld>
            <a:endParaRPr lang="zh-CN" altLang="en-US"/>
          </a:p>
        </p:txBody>
      </p:sp>
    </p:spTree>
    <p:extLst>
      <p:ext uri="{BB962C8B-B14F-4D97-AF65-F5344CB8AC3E}">
        <p14:creationId xmlns:p14="http://schemas.microsoft.com/office/powerpoint/2010/main" val="4057483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introduced before, propensity</a:t>
            </a:r>
            <a:r>
              <a:rPr lang="en-US" altLang="zh-CN" baseline="0" dirty="0"/>
              <a:t> score can be implied for confounder balancing by sample reweighting.</a:t>
            </a:r>
          </a:p>
          <a:p>
            <a:r>
              <a:rPr lang="en-US" altLang="zh-CN" baseline="0" dirty="0"/>
              <a:t>But those methods need propensity score model is correct, and the inverse of propensity weight would be very large if the estimated propensity score is close to 0 or 1, leading to high variance of estimated causal effect.</a:t>
            </a:r>
          </a:p>
          <a:p>
            <a:endParaRPr lang="en-US" altLang="zh-CN" baseline="0" dirty="0"/>
          </a:p>
          <a:p>
            <a:r>
              <a:rPr lang="en-US" altLang="zh-CN" baseline="0" dirty="0"/>
              <a:t>So, some researchers thought that why we need propensity score, can we just bypass propensity score</a:t>
            </a:r>
            <a:r>
              <a:rPr lang="zh-CN" altLang="en-US" baseline="0" dirty="0"/>
              <a:t> </a:t>
            </a:r>
            <a:r>
              <a:rPr lang="en-US" altLang="zh-CN" baseline="0" dirty="0"/>
              <a:t>estimation, and directly learn a sample weight that can …</a:t>
            </a:r>
          </a:p>
          <a:p>
            <a:endParaRPr lang="en-US" altLang="zh-CN" baseline="0" dirty="0"/>
          </a:p>
          <a:p>
            <a:r>
              <a:rPr lang="en-US" altLang="zh-CN" baseline="0" dirty="0"/>
              <a:t>The answer is YES.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68</a:t>
            </a:fld>
            <a:endParaRPr lang="zh-CN" altLang="en-US"/>
          </a:p>
        </p:txBody>
      </p:sp>
    </p:spTree>
    <p:extLst>
      <p:ext uri="{BB962C8B-B14F-4D97-AF65-F5344CB8AC3E}">
        <p14:creationId xmlns:p14="http://schemas.microsoft.com/office/powerpoint/2010/main" val="29047669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69</a:t>
            </a:fld>
            <a:endParaRPr lang="zh-CN" altLang="en-US"/>
          </a:p>
        </p:txBody>
      </p:sp>
    </p:spTree>
    <p:extLst>
      <p:ext uri="{BB962C8B-B14F-4D97-AF65-F5344CB8AC3E}">
        <p14:creationId xmlns:p14="http://schemas.microsoft.com/office/powerpoint/2010/main" val="42264332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70</a:t>
            </a:fld>
            <a:endParaRPr lang="zh-CN" altLang="en-US"/>
          </a:p>
        </p:txBody>
      </p:sp>
    </p:spTree>
    <p:extLst>
      <p:ext uri="{BB962C8B-B14F-4D97-AF65-F5344CB8AC3E}">
        <p14:creationId xmlns:p14="http://schemas.microsoft.com/office/powerpoint/2010/main" val="489805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71</a:t>
            </a:fld>
            <a:endParaRPr lang="zh-CN" altLang="en-US"/>
          </a:p>
        </p:txBody>
      </p:sp>
    </p:spTree>
    <p:extLst>
      <p:ext uri="{BB962C8B-B14F-4D97-AF65-F5344CB8AC3E}">
        <p14:creationId xmlns:p14="http://schemas.microsoft.com/office/powerpoint/2010/main" val="344449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8</a:t>
            </a:fld>
            <a:endParaRPr lang="zh-CN" altLang="en-US"/>
          </a:p>
        </p:txBody>
      </p:sp>
    </p:spTree>
    <p:extLst>
      <p:ext uri="{BB962C8B-B14F-4D97-AF65-F5344CB8AC3E}">
        <p14:creationId xmlns:p14="http://schemas.microsoft.com/office/powerpoint/2010/main" val="5378049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show the objective function of Entropy Balancing method, where they balance confounders based on their first moment by learning sample weights W, they</a:t>
            </a:r>
            <a:r>
              <a:rPr lang="zh-CN" altLang="en-US" baseline="0" dirty="0"/>
              <a:t> </a:t>
            </a:r>
            <a:r>
              <a:rPr lang="en-US" altLang="zh-CN" baseline="0" dirty="0"/>
              <a:t>also maximize the entropy of sample weights.</a:t>
            </a:r>
          </a:p>
          <a:p>
            <a:r>
              <a:rPr lang="en-US" altLang="zh-CN" baseline="0" dirty="0"/>
              <a:t>But, from their confounder balancing term, we know that they treat all observed variables as confounders and balance them equally.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72</a:t>
            </a:fld>
            <a:endParaRPr lang="zh-CN" altLang="en-US"/>
          </a:p>
        </p:txBody>
      </p:sp>
    </p:spTree>
    <p:extLst>
      <p:ext uri="{BB962C8B-B14F-4D97-AF65-F5344CB8AC3E}">
        <p14:creationId xmlns:p14="http://schemas.microsoft.com/office/powerpoint/2010/main" val="15082883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en-US" altLang="zh-CN" baseline="0" dirty="0"/>
              <a:t> for approximate residual balancing method, there are three main steps. In the first step, they also directly balance confounders based on the first moment by learning sample weights W, and minimize the variance of sample weights W with a L2 norm.</a:t>
            </a:r>
          </a:p>
          <a:p>
            <a:r>
              <a:rPr lang="en-US" altLang="zh-CN" baseline="0" dirty="0"/>
              <a:t>In the second step, they apply a regression model to learn the potential outcome Y0, and utilize the LASSO or elastic net regularizer to address the high dimensional challenge.</a:t>
            </a:r>
          </a:p>
          <a:p>
            <a:r>
              <a:rPr lang="en-US" altLang="zh-CN" baseline="0" dirty="0"/>
              <a:t>Finally, based on the sample weights learned in step 1 and regression model in step 2, they estimate the ATT with residual of outcome.</a:t>
            </a:r>
          </a:p>
          <a:p>
            <a:endParaRPr lang="en-US" altLang="zh-CN" baseline="0" dirty="0"/>
          </a:p>
          <a:p>
            <a:r>
              <a:rPr lang="en-US" altLang="zh-CN" baseline="0" dirty="0"/>
              <a:t>Theoretically, we can prove that the approximate residual balancing method is double robustness if the sample weight W can exactly balance confounders or the regression model is correct.</a:t>
            </a:r>
          </a:p>
          <a:p>
            <a:endParaRPr lang="en-US" altLang="zh-CN" baseline="0" dirty="0"/>
          </a:p>
          <a:p>
            <a:r>
              <a:rPr lang="en-US" altLang="zh-CN" baseline="0" dirty="0"/>
              <a:t>But approximate residual balancing method also treats all variables as confounders and balance them equally.</a:t>
            </a:r>
            <a:endParaRPr lang="en-US" altLang="zh-CN" dirty="0"/>
          </a:p>
          <a:p>
            <a:endParaRPr lang="en-US" altLang="zh-CN" dirty="0"/>
          </a:p>
          <a:p>
            <a:endParaRPr lang="en-US" altLang="zh-CN" dirty="0"/>
          </a:p>
          <a:p>
            <a:r>
              <a:rPr lang="en-US" altLang="zh-CN" dirty="0"/>
              <a:t>$$</a:t>
            </a:r>
          </a:p>
          <a:p>
            <a:r>
              <a:rPr lang="en-US" altLang="zh-CN" dirty="0"/>
              <a:t>\</a:t>
            </a:r>
            <a:r>
              <a:rPr lang="en-US" altLang="zh-CN" dirty="0" err="1"/>
              <a:t>widehat</a:t>
            </a:r>
            <a:r>
              <a:rPr lang="en-US" altLang="zh-CN" dirty="0"/>
              <a:t>{ATT} = \sum_{</a:t>
            </a:r>
            <a:r>
              <a:rPr lang="en-US" altLang="zh-CN" dirty="0" err="1"/>
              <a:t>i:T_i</a:t>
            </a:r>
            <a:r>
              <a:rPr lang="en-US" altLang="zh-CN" dirty="0"/>
              <a:t>=1}\</a:t>
            </a:r>
            <a:r>
              <a:rPr lang="en-US" altLang="zh-CN" dirty="0" err="1"/>
              <a:t>frac</a:t>
            </a:r>
            <a:r>
              <a:rPr lang="en-US" altLang="zh-CN" dirty="0"/>
              <a:t>{1}{</a:t>
            </a:r>
            <a:r>
              <a:rPr lang="en-US" altLang="zh-CN" dirty="0" err="1"/>
              <a:t>n_t</a:t>
            </a:r>
            <a:r>
              <a:rPr lang="en-US" altLang="zh-CN" dirty="0"/>
              <a:t>}Y(1) - \sum_{</a:t>
            </a:r>
            <a:r>
              <a:rPr lang="en-US" altLang="zh-CN" dirty="0" err="1"/>
              <a:t>j:T_j</a:t>
            </a:r>
            <a:r>
              <a:rPr lang="en-US" altLang="zh-CN" dirty="0"/>
              <a:t> = 0}</a:t>
            </a:r>
            <a:r>
              <a:rPr lang="en-US" altLang="zh-CN" dirty="0" err="1"/>
              <a:t>W_jY</a:t>
            </a:r>
            <a:r>
              <a:rPr lang="en-US" altLang="zh-CN" dirty="0"/>
              <a:t>(0)</a:t>
            </a:r>
          </a:p>
          <a:p>
            <a:r>
              <a:rPr lang="en-US" altLang="zh-CN" dirty="0"/>
              <a:t>$$</a:t>
            </a:r>
          </a:p>
          <a:p>
            <a:endParaRPr lang="en-US" altLang="zh-CN" dirty="0"/>
          </a:p>
          <a:p>
            <a:r>
              <a:rPr lang="en-US" altLang="zh-CN" dirty="0"/>
              <a:t>\begin{equation}</a:t>
            </a:r>
          </a:p>
          <a:p>
            <a:r>
              <a:rPr lang="en-US" altLang="zh-CN" dirty="0"/>
              <a:t>\</a:t>
            </a:r>
            <a:r>
              <a:rPr lang="en-US" altLang="zh-CN" dirty="0" err="1"/>
              <a:t>nonumber</a:t>
            </a:r>
            <a:r>
              <a:rPr lang="en-US" altLang="zh-CN" dirty="0"/>
              <a:t> W=\</a:t>
            </a:r>
            <a:r>
              <a:rPr lang="en-US" altLang="zh-CN" dirty="0" err="1"/>
              <a:t>operatorname</a:t>
            </a:r>
            <a:r>
              <a:rPr lang="en-US" altLang="zh-CN" dirty="0"/>
              <a:t>{</a:t>
            </a:r>
            <a:r>
              <a:rPr lang="en-US" altLang="zh-CN" dirty="0" err="1"/>
              <a:t>argmin</a:t>
            </a:r>
            <a:r>
              <a:rPr lang="en-US" altLang="zh-CN" dirty="0"/>
              <a:t>}_{W}\left\{(1-\zeta)\|W\|_{2}^{2}+\zeta\left\|\</a:t>
            </a:r>
            <a:r>
              <a:rPr lang="en-US" altLang="zh-CN" dirty="0" err="1"/>
              <a:t>overline</a:t>
            </a:r>
            <a:r>
              <a:rPr lang="en-US" altLang="zh-CN" dirty="0"/>
              <a:t>{X}_{\</a:t>
            </a:r>
            <a:r>
              <a:rPr lang="en-US" altLang="zh-CN" dirty="0" err="1"/>
              <a:t>mathrm</a:t>
            </a:r>
            <a:r>
              <a:rPr lang="en-US" altLang="zh-CN" dirty="0"/>
              <a:t>{t}}-\</a:t>
            </a:r>
            <a:r>
              <a:rPr lang="en-US" altLang="zh-CN" dirty="0" err="1"/>
              <a:t>mathbf</a:t>
            </a:r>
            <a:r>
              <a:rPr lang="en-US" altLang="zh-CN" dirty="0"/>
              <a:t>{X}_{\</a:t>
            </a:r>
            <a:r>
              <a:rPr lang="en-US" altLang="zh-CN" dirty="0" err="1"/>
              <a:t>mathrm</a:t>
            </a:r>
            <a:r>
              <a:rPr lang="en-US" altLang="zh-CN" dirty="0"/>
              <a:t>{c}}^{\top} W\right\|_{\</a:t>
            </a:r>
            <a:r>
              <a:rPr lang="en-US" altLang="zh-CN" dirty="0" err="1"/>
              <a:t>infty</a:t>
            </a:r>
            <a:r>
              <a:rPr lang="en-US" altLang="zh-CN" dirty="0"/>
              <a:t>}^{2} \text { </a:t>
            </a:r>
            <a:r>
              <a:rPr lang="en-US" altLang="zh-CN" dirty="0" err="1"/>
              <a:t>s.t.</a:t>
            </a:r>
            <a:r>
              <a:rPr lang="en-US" altLang="zh-CN" dirty="0"/>
              <a:t> } \sum_{\left\{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}=1 \text{ and } W_{</a:t>
            </a:r>
            <a:r>
              <a:rPr lang="en-US" altLang="zh-CN" dirty="0" err="1"/>
              <a:t>i</a:t>
            </a:r>
            <a:r>
              <a:rPr lang="en-US" altLang="zh-CN" dirty="0"/>
              <a:t>} \</a:t>
            </a:r>
            <a:r>
              <a:rPr lang="en-US" altLang="zh-CN" dirty="0" err="1"/>
              <a:t>geq</a:t>
            </a:r>
            <a:r>
              <a:rPr lang="en-US" altLang="zh-CN" dirty="0"/>
              <a:t> 0\right\}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\hat{\beta}_{\</a:t>
            </a:r>
            <a:r>
              <a:rPr lang="en-US" altLang="zh-CN" dirty="0" err="1"/>
              <a:t>mathrm</a:t>
            </a:r>
            <a:r>
              <a:rPr lang="en-US" altLang="zh-CN" dirty="0"/>
              <a:t>{c}}=\</a:t>
            </a:r>
            <a:r>
              <a:rPr lang="en-US" altLang="zh-CN" dirty="0" err="1"/>
              <a:t>operatorname</a:t>
            </a:r>
            <a:r>
              <a:rPr lang="en-US" altLang="zh-CN" dirty="0"/>
              <a:t>{</a:t>
            </a:r>
            <a:r>
              <a:rPr lang="en-US" altLang="zh-CN" dirty="0" err="1"/>
              <a:t>argmin</a:t>
            </a:r>
            <a:r>
              <a:rPr lang="en-US" altLang="zh-CN" dirty="0"/>
              <a:t>}_{\beta}\left\{\sum_{\left\{</a:t>
            </a:r>
            <a:r>
              <a:rPr lang="en-US" altLang="zh-CN" dirty="0" err="1"/>
              <a:t>i</a:t>
            </a:r>
            <a:r>
              <a:rPr lang="en-US" altLang="zh-CN" dirty="0"/>
              <a:t> : W_{</a:t>
            </a:r>
            <a:r>
              <a:rPr lang="en-US" altLang="zh-CN" dirty="0" err="1"/>
              <a:t>i</a:t>
            </a:r>
            <a:r>
              <a:rPr lang="en-US" altLang="zh-CN" dirty="0"/>
              <a:t>}=0\right\}}\left(Y_{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\beta\right)^{2}+\lambda\left((1-\alpha)\|\beta\|_{2}^{2}+\alpha\|\beta\|_{1}\right)\right\}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a:t>
            </a:r>
            <a:r>
              <a:rPr lang="en-US" altLang="zh-CN" dirty="0" err="1"/>
              <a:t>widehat</a:t>
            </a:r>
            <a:r>
              <a:rPr lang="en-US" altLang="zh-CN" dirty="0"/>
              <a:t>{ATT}=\</a:t>
            </a:r>
            <a:r>
              <a:rPr lang="en-US" altLang="zh-CN" dirty="0" err="1"/>
              <a:t>overline</a:t>
            </a:r>
            <a:r>
              <a:rPr lang="en-US" altLang="zh-CN" dirty="0"/>
              <a:t>{Y}_{t}-\left(\</a:t>
            </a:r>
            <a:r>
              <a:rPr lang="en-US" altLang="zh-CN" dirty="0" err="1"/>
              <a:t>overline</a:t>
            </a:r>
            <a:r>
              <a:rPr lang="en-US" altLang="zh-CN" dirty="0"/>
              <a:t>{X}_{t} \</a:t>
            </a:r>
            <a:r>
              <a:rPr lang="en-US" altLang="zh-CN" dirty="0" err="1"/>
              <a:t>cdot</a:t>
            </a:r>
            <a:r>
              <a:rPr lang="en-US" altLang="zh-CN" dirty="0"/>
              <a:t> \hat{\beta}_{c}+\sum_{\left\{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\hat{\beta}_{\</a:t>
            </a:r>
            <a:r>
              <a:rPr lang="en-US" altLang="zh-CN" dirty="0" err="1"/>
              <a:t>mathrm</a:t>
            </a:r>
            <a:r>
              <a:rPr lang="en-US" altLang="zh-CN" dirty="0"/>
              <a:t>{c}}\right)\right)</a:t>
            </a:r>
          </a:p>
          <a:p>
            <a:r>
              <a:rPr lang="en-US" altLang="zh-CN" dirty="0"/>
              <a:t>\end{equation}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73</a:t>
            </a:fld>
            <a:endParaRPr lang="zh-CN" altLang="en-US"/>
          </a:p>
        </p:txBody>
      </p:sp>
    </p:spTree>
    <p:extLst>
      <p:ext uri="{BB962C8B-B14F-4D97-AF65-F5344CB8AC3E}">
        <p14:creationId xmlns:p14="http://schemas.microsoft.com/office/powerpoint/2010/main" val="1190588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confounders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74</a:t>
            </a:fld>
            <a:endParaRPr lang="zh-CN" altLang="en-US"/>
          </a:p>
        </p:txBody>
      </p:sp>
    </p:spTree>
    <p:extLst>
      <p:ext uri="{BB962C8B-B14F-4D97-AF65-F5344CB8AC3E}">
        <p14:creationId xmlns:p14="http://schemas.microsoft.com/office/powerpoint/2010/main" val="1778094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75</a:t>
            </a:fld>
            <a:endParaRPr lang="zh-CN" altLang="en-US"/>
          </a:p>
        </p:txBody>
      </p:sp>
    </p:spTree>
    <p:extLst>
      <p:ext uri="{BB962C8B-B14F-4D97-AF65-F5344CB8AC3E}">
        <p14:creationId xmlns:p14="http://schemas.microsoft.com/office/powerpoint/2010/main" val="1436746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 problem</a:t>
            </a:r>
            <a:r>
              <a:rPr lang="en-US" altLang="zh-CN" baseline="0" dirty="0"/>
              <a:t>, </a:t>
            </a:r>
            <a:r>
              <a:rPr lang="en-US" altLang="zh-CN" dirty="0"/>
              <a:t>we propose a</a:t>
            </a:r>
            <a:r>
              <a:rPr lang="zh-CN" altLang="en-US" dirty="0"/>
              <a:t> </a:t>
            </a:r>
            <a:r>
              <a:rPr lang="en-US" altLang="zh-CN" dirty="0"/>
              <a:t>differentiated</a:t>
            </a:r>
            <a:r>
              <a:rPr lang="en-US" altLang="zh-CN" baseline="0" dirty="0"/>
              <a:t> confounder balancing algorithm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76</a:t>
            </a:fld>
            <a:endParaRPr lang="zh-CN" altLang="en-US"/>
          </a:p>
        </p:txBody>
      </p:sp>
    </p:spTree>
    <p:extLst>
      <p:ext uri="{BB962C8B-B14F-4D97-AF65-F5344CB8AC3E}">
        <p14:creationId xmlns:p14="http://schemas.microsoft.com/office/powerpoint/2010/main" val="2234514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a:t>
            </a:r>
            <a:r>
              <a:rPr lang="zh-CN" altLang="en-US" baseline="0" dirty="0"/>
              <a:t> </a:t>
            </a:r>
            <a:r>
              <a:rPr lang="en-US" altLang="zh-CN" baseline="0" dirty="0"/>
              <a:t>our</a:t>
            </a:r>
            <a:r>
              <a:rPr lang="zh-CN" altLang="en-US" baseline="0" dirty="0"/>
              <a:t> </a:t>
            </a:r>
            <a:r>
              <a:rPr lang="en-US" altLang="zh-CN" baseline="0" dirty="0"/>
              <a:t>differentiated</a:t>
            </a:r>
            <a:r>
              <a:rPr lang="zh-CN" altLang="en-US" baseline="0" dirty="0"/>
              <a:t> </a:t>
            </a:r>
            <a:r>
              <a:rPr lang="en-US" altLang="zh-CN" baseline="0" dirty="0"/>
              <a:t>confounder</a:t>
            </a:r>
            <a:r>
              <a:rPr lang="zh-CN" altLang="en-US" baseline="0" dirty="0"/>
              <a:t> </a:t>
            </a:r>
            <a:r>
              <a:rPr lang="en-US" altLang="zh-CN" baseline="0" dirty="0"/>
              <a:t>balancing</a:t>
            </a:r>
            <a:r>
              <a:rPr lang="zh-CN" altLang="en-US" baseline="0" dirty="0"/>
              <a:t> </a:t>
            </a:r>
            <a:r>
              <a:rPr lang="en-US" altLang="zh-CN" baseline="0" dirty="0"/>
              <a:t>algorithm</a:t>
            </a:r>
            <a:r>
              <a:rPr lang="zh-CN" altLang="en-US" baseline="0" dirty="0"/>
              <a:t> </a:t>
            </a:r>
            <a:r>
              <a:rPr lang="en-US" altLang="zh-CN" baseline="0" dirty="0"/>
              <a:t>we</a:t>
            </a:r>
            <a:r>
              <a:rPr lang="zh-CN" altLang="en-US" baseline="0" dirty="0"/>
              <a:t> </a:t>
            </a:r>
            <a:r>
              <a:rPr lang="en-US" altLang="zh-CN" baseline="0" dirty="0"/>
              <a:t>propose</a:t>
            </a:r>
            <a:r>
              <a:rPr lang="zh-CN" altLang="en-US" baseline="0" dirty="0"/>
              <a:t> </a:t>
            </a:r>
            <a:r>
              <a:rPr lang="en-US" altLang="zh-CN" baseline="0" dirty="0"/>
              <a:t>to simultaneously learn confounder weights beta and sample weights W, where the confounder weight determine which variable is confounder and its contribution on confounding bias, the sample weights W are designed for confounder</a:t>
            </a:r>
            <a:r>
              <a:rPr lang="zh-CN" altLang="en-US" baseline="0" dirty="0"/>
              <a:t> </a:t>
            </a:r>
            <a:r>
              <a:rPr lang="en-US" altLang="zh-CN" baseline="0" dirty="0"/>
              <a:t>balancing.</a:t>
            </a:r>
          </a:p>
          <a:p>
            <a:r>
              <a:rPr lang="en-US" altLang="zh-CN" baseline="0" dirty="0"/>
              <a:t>But how to learn these weights?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77</a:t>
            </a:fld>
            <a:endParaRPr lang="zh-CN" altLang="en-US"/>
          </a:p>
        </p:txBody>
      </p:sp>
    </p:spTree>
    <p:extLst>
      <p:ext uri="{BB962C8B-B14F-4D97-AF65-F5344CB8AC3E}">
        <p14:creationId xmlns:p14="http://schemas.microsoft.com/office/powerpoint/2010/main" val="22329571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First,</a:t>
            </a:r>
            <a:r>
              <a:rPr lang="zh-CN" altLang="en-US" baseline="0" dirty="0"/>
              <a:t> </a:t>
            </a:r>
            <a:r>
              <a:rPr lang="en-US" altLang="zh-CN" baseline="0" dirty="0"/>
              <a:t>confounder</a:t>
            </a:r>
            <a:r>
              <a:rPr lang="zh-CN" altLang="en-US" baseline="0" dirty="0"/>
              <a:t> </a:t>
            </a:r>
            <a:r>
              <a:rPr lang="en-US" altLang="zh-CN" baseline="0" dirty="0"/>
              <a:t>weights</a:t>
            </a:r>
            <a:r>
              <a:rPr lang="zh-CN" altLang="en-US" baseline="0" dirty="0"/>
              <a:t> </a:t>
            </a:r>
            <a:r>
              <a:rPr lang="en-US" altLang="zh-CN" baseline="0" dirty="0"/>
              <a:t>learning.</a:t>
            </a:r>
            <a:r>
              <a:rPr lang="zh-CN" altLang="en-US" baseline="0" dirty="0"/>
              <a:t> </a:t>
            </a:r>
            <a:r>
              <a:rPr lang="en-US" altLang="zh-CN" dirty="0"/>
              <a:t>In the causal framework, the general relationship</a:t>
            </a:r>
            <a:r>
              <a:rPr lang="en-US" altLang="zh-CN" baseline="0" dirty="0"/>
              <a:t> among X, T, and Y can be represented as following, where we can obtain the real treatment effect ATT. With general function f(X), we find that there is a bias term between the</a:t>
            </a:r>
            <a:r>
              <a:rPr lang="zh-CN" altLang="en-US" baseline="0" dirty="0"/>
              <a:t> </a:t>
            </a:r>
            <a:r>
              <a:rPr lang="en-US" altLang="zh-CN" baseline="0" dirty="0"/>
              <a:t>real</a:t>
            </a:r>
            <a:r>
              <a:rPr lang="zh-CN" altLang="en-US" baseline="0" dirty="0"/>
              <a:t> </a:t>
            </a:r>
            <a:r>
              <a:rPr lang="en-US" altLang="zh-CN" baseline="0" dirty="0"/>
              <a:t>and estimated ATT</a:t>
            </a:r>
            <a:r>
              <a:rPr lang="zh-CN" altLang="en-US" baseline="0" dirty="0"/>
              <a:t> </a:t>
            </a:r>
            <a:r>
              <a:rPr lang="en-US" altLang="zh-CN" baseline="0" dirty="0"/>
              <a:t>on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 the bias term can be decomposed as confounding bias of each augmented variable </a:t>
            </a:r>
            <a:r>
              <a:rPr lang="en-US" altLang="zh-CN" baseline="0" dirty="0" err="1"/>
              <a:t>M_k</a:t>
            </a:r>
            <a:r>
              <a:rPr lang="en-US" altLang="zh-CN" baseline="0" dirty="0"/>
              <a:t>, and a corresponding confounder weights </a:t>
            </a:r>
            <a:r>
              <a:rPr lang="en-US" altLang="zh-CN" baseline="0" dirty="0" err="1"/>
              <a:t>alpha_k</a:t>
            </a:r>
            <a:r>
              <a:rPr lang="en-US" altLang="zh-CN" baseline="0" dirty="0"/>
              <a:t>.  From the theoretical</a:t>
            </a:r>
            <a:r>
              <a:rPr lang="zh-CN" altLang="en-US" baseline="0" dirty="0"/>
              <a:t> </a:t>
            </a:r>
            <a:r>
              <a:rPr lang="en-US" altLang="zh-CN" baseline="0" dirty="0"/>
              <a:t>analysis, we know that…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also find that the confounder weights </a:t>
            </a:r>
            <a:r>
              <a:rPr lang="en-US" altLang="zh-CN" baseline="0" dirty="0" err="1"/>
              <a:t>alpha_k</a:t>
            </a:r>
            <a:r>
              <a:rPr lang="en-US" altLang="zh-CN" baseline="0" dirty="0"/>
              <a:t> is exactly the coefficient of </a:t>
            </a:r>
            <a:r>
              <a:rPr lang="en-US" altLang="zh-CN" baseline="0" dirty="0" err="1"/>
              <a:t>M_k</a:t>
            </a:r>
            <a:r>
              <a:rPr lang="en-US" altLang="zh-CN" baseline="0" dirty="0"/>
              <a:t> in function f(X).</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78</a:t>
            </a:fld>
            <a:endParaRPr lang="zh-CN" altLang="en-US"/>
          </a:p>
        </p:txBody>
      </p:sp>
    </p:spTree>
    <p:extLst>
      <p:ext uri="{BB962C8B-B14F-4D97-AF65-F5344CB8AC3E}">
        <p14:creationId xmlns:p14="http://schemas.microsoft.com/office/powerpoint/2010/main" val="3504134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Therefore,</a:t>
            </a:r>
            <a:r>
              <a:rPr lang="en-US" altLang="zh-CN" baseline="0" dirty="0"/>
              <a:t> we give following</a:t>
            </a:r>
            <a:r>
              <a:rPr lang="zh-CN" altLang="en-US" baseline="0" dirty="0"/>
              <a:t> </a:t>
            </a:r>
            <a:r>
              <a:rPr lang="en-US" altLang="zh-CN" baseline="0" dirty="0"/>
              <a:t>propositions for confounder weights learning that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79</a:t>
            </a:fld>
            <a:endParaRPr lang="zh-CN" altLang="en-US"/>
          </a:p>
        </p:txBody>
      </p:sp>
    </p:spTree>
    <p:extLst>
      <p:ext uri="{BB962C8B-B14F-4D97-AF65-F5344CB8AC3E}">
        <p14:creationId xmlns:p14="http://schemas.microsoft.com/office/powerpoint/2010/main" val="596461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Second,</a:t>
            </a:r>
            <a:r>
              <a:rPr lang="zh-CN" altLang="en-US" dirty="0"/>
              <a:t> </a:t>
            </a:r>
            <a:r>
              <a:rPr lang="en-US" altLang="zh-CN" dirty="0"/>
              <a:t>sample</a:t>
            </a:r>
            <a:r>
              <a:rPr lang="zh-CN" altLang="en-US" dirty="0"/>
              <a:t> </a:t>
            </a:r>
            <a:r>
              <a:rPr lang="en-US" altLang="zh-CN" dirty="0"/>
              <a:t>weights</a:t>
            </a:r>
            <a:r>
              <a:rPr lang="zh-CN" altLang="en-US" baseline="0" dirty="0"/>
              <a:t> </a:t>
            </a:r>
            <a:r>
              <a:rPr lang="en-US" altLang="zh-CN" baseline="0" dirty="0"/>
              <a:t>learning.</a:t>
            </a:r>
            <a:r>
              <a:rPr lang="zh-CN" altLang="en-US" baseline="0" dirty="0"/>
              <a:t> </a:t>
            </a:r>
            <a:r>
              <a:rPr lang="en-US" altLang="zh-CN" dirty="0"/>
              <a:t>From Wikipedia,</a:t>
            </a:r>
            <a:r>
              <a:rPr lang="en-US" altLang="zh-CN" baseline="0" dirty="0"/>
              <a:t> we know …</a:t>
            </a:r>
          </a:p>
          <a:p>
            <a:r>
              <a:rPr lang="en-US" altLang="zh-CN" baseline="0" dirty="0"/>
              <a:t>Inspired by this, we propose to learn the sample weights W by directly confounder balancing with confounders’ moments as following, where the </a:t>
            </a:r>
            <a:r>
              <a:rPr lang="en-US" altLang="zh-CN" baseline="0" dirty="0" err="1"/>
              <a:t>M_t</a:t>
            </a:r>
            <a:r>
              <a:rPr lang="en-US" altLang="zh-CN" baseline="0" dirty="0"/>
              <a:t> means the …, and </a:t>
            </a:r>
            <a:r>
              <a:rPr lang="en-US" altLang="zh-CN" baseline="0" dirty="0" err="1"/>
              <a:t>M_c</a:t>
            </a:r>
            <a:r>
              <a:rPr lang="en-US" altLang="zh-CN" baseline="0" dirty="0"/>
              <a:t> times W means the …</a:t>
            </a:r>
          </a:p>
          <a:p>
            <a:r>
              <a:rPr lang="en-US" altLang="zh-CN" baseline="0" dirty="0"/>
              <a:t>Therefore, with the help of moments, the sample weights can be learned by directly confounder balancing without any model specification.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80</a:t>
            </a:fld>
            <a:endParaRPr lang="zh-CN" altLang="en-US"/>
          </a:p>
        </p:txBody>
      </p:sp>
    </p:spTree>
    <p:extLst>
      <p:ext uri="{BB962C8B-B14F-4D97-AF65-F5344CB8AC3E}">
        <p14:creationId xmlns:p14="http://schemas.microsoft.com/office/powerpoint/2010/main" val="35037619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is the final objective function of our</a:t>
            </a:r>
            <a:r>
              <a:rPr lang="en-US" altLang="zh-CN" baseline="0" dirty="0"/>
              <a:t> differentiated confounder balancing algorithm, where the red part is for sample weights learning by directly confounder balancing, and the green part is for confounder weights learning by regressing outcome Y</a:t>
            </a:r>
            <a:r>
              <a:rPr lang="zh-CN" altLang="en-US" baseline="0" dirty="0"/>
              <a:t> </a:t>
            </a:r>
            <a:r>
              <a:rPr lang="en-US" altLang="zh-CN" baseline="0" dirty="0"/>
              <a:t>on</a:t>
            </a:r>
            <a:r>
              <a:rPr lang="zh-CN" altLang="en-US" baseline="0" dirty="0"/>
              <a:t> </a:t>
            </a:r>
            <a:r>
              <a:rPr lang="en-US" altLang="zh-CN" baseline="0" dirty="0"/>
              <a:t>augmented variables 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Actually,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Therefore, </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81</a:t>
            </a:fld>
            <a:endParaRPr lang="zh-CN" altLang="en-US"/>
          </a:p>
        </p:txBody>
      </p:sp>
    </p:spTree>
    <p:extLst>
      <p:ext uri="{BB962C8B-B14F-4D97-AF65-F5344CB8AC3E}">
        <p14:creationId xmlns:p14="http://schemas.microsoft.com/office/powerpoint/2010/main" val="419424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9</a:t>
            </a:fld>
            <a:endParaRPr lang="zh-CN" altLang="en-US"/>
          </a:p>
        </p:txBody>
      </p:sp>
    </p:spTree>
    <p:extLst>
      <p:ext uri="{BB962C8B-B14F-4D97-AF65-F5344CB8AC3E}">
        <p14:creationId xmlns:p14="http://schemas.microsoft.com/office/powerpoint/2010/main" val="30882979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details</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altLang="zh-CN" baseline="0" dirty="0"/>
              <a:t>DCB</a:t>
            </a:r>
            <a:r>
              <a:rPr lang="zh-CN" altLang="en-US" baseline="0" dirty="0"/>
              <a:t> </a:t>
            </a:r>
            <a:r>
              <a:rPr lang="en-US" altLang="zh-CN" baseline="0" dirty="0"/>
              <a:t>algorithm.</a:t>
            </a:r>
            <a:r>
              <a:rPr lang="zh-CN" altLang="en-US" baseline="0" dirty="0"/>
              <a:t> </a:t>
            </a:r>
            <a:r>
              <a:rPr lang="en-US" altLang="zh-CN" baseline="0" dirty="0"/>
              <a:t>The</a:t>
            </a:r>
            <a:r>
              <a:rPr lang="zh-CN" altLang="en-US" baseline="0" dirty="0"/>
              <a:t> </a:t>
            </a:r>
            <a:r>
              <a:rPr lang="en-US" altLang="zh-CN" baseline="0" dirty="0"/>
              <a:t>time complexity</a:t>
            </a:r>
            <a:r>
              <a:rPr lang="zh-CN" altLang="en-US" baseline="0" dirty="0"/>
              <a:t> </a:t>
            </a:r>
            <a:r>
              <a:rPr lang="en-US" altLang="zh-CN" baseline="0" dirty="0"/>
              <a:t>of</a:t>
            </a:r>
            <a:r>
              <a:rPr lang="zh-CN" altLang="en-US" baseline="0" dirty="0"/>
              <a:t> </a:t>
            </a:r>
            <a:r>
              <a:rPr lang="en-US" altLang="zh-CN" baseline="0"/>
              <a:t>our</a:t>
            </a:r>
            <a:r>
              <a:rPr lang="zh-CN" altLang="en-US" baseline="0"/>
              <a:t> </a:t>
            </a:r>
            <a:r>
              <a:rPr lang="en-US" altLang="zh-CN" baseline="0"/>
              <a:t>algorithm</a:t>
            </a:r>
            <a:r>
              <a:rPr lang="zh-CN" altLang="en-US" baseline="0"/>
              <a:t> </a:t>
            </a:r>
            <a:r>
              <a:rPr lang="en-US" altLang="zh-CN" baseline="0"/>
              <a:t>i </a:t>
            </a:r>
            <a:r>
              <a:rPr lang="en-US" altLang="zh-CN" baseline="0" dirty="0"/>
              <a:t>is O(np), where n is the sample size and p is the dimensions of variables.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82</a:t>
            </a:fld>
            <a:endParaRPr lang="zh-CN" altLang="en-US"/>
          </a:p>
        </p:txBody>
      </p:sp>
    </p:spTree>
    <p:extLst>
      <p:ext uri="{BB962C8B-B14F-4D97-AF65-F5344CB8AC3E}">
        <p14:creationId xmlns:p14="http://schemas.microsoft.com/office/powerpoint/2010/main" val="37749974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experiments,</a:t>
            </a:r>
            <a:r>
              <a:rPr lang="en-US" altLang="zh-CN" baseline="0" dirty="0"/>
              <a:t> we check the performance of our DCB algorithm from three aspects. Firstly, robustness test under high dimensional and noisy data scenarios. Secondly, accuracy test on real world data for treatment effect estimation. Thirdly, predictive power test on a real online advertising application.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83</a:t>
            </a:fld>
            <a:endParaRPr lang="zh-CN" altLang="en-US"/>
          </a:p>
        </p:txBody>
      </p:sp>
    </p:spTree>
    <p:extLst>
      <p:ext uri="{BB962C8B-B14F-4D97-AF65-F5344CB8AC3E}">
        <p14:creationId xmlns:p14="http://schemas.microsoft.com/office/powerpoint/2010/main" val="373721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compared our algorithm </a:t>
            </a:r>
            <a:r>
              <a:rPr kumimoji="1" lang="en-US" altLang="zh-CN" baseline="0" dirty="0"/>
              <a:t>with following methods.</a:t>
            </a:r>
          </a:p>
          <a:p>
            <a:r>
              <a:rPr kumimoji="1" lang="en-US" altLang="zh-CN" dirty="0"/>
              <a:t>The evaluation metric</a:t>
            </a:r>
            <a:r>
              <a:rPr kumimoji="1" lang="en-US" altLang="zh-CN" baseline="0" dirty="0"/>
              <a:t> contains Bias, SD, MAE and RMSE.</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84</a:t>
            </a:fld>
            <a:endParaRPr lang="zh-CN" altLang="en-US"/>
          </a:p>
        </p:txBody>
      </p:sp>
    </p:spTree>
    <p:extLst>
      <p:ext uri="{BB962C8B-B14F-4D97-AF65-F5344CB8AC3E}">
        <p14:creationId xmlns:p14="http://schemas.microsoft.com/office/powerpoint/2010/main" val="35830875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Firstly, to test</a:t>
            </a:r>
            <a:r>
              <a:rPr kumimoji="1" lang="en-US" altLang="zh-CN" baseline="0" dirty="0"/>
              <a:t> the robustness of our algorithm, we conducted extensive experiments on synthetic data, where we generate high dimensional and noisy data under different features dependence settings, including logistic and </a:t>
            </a:r>
            <a:r>
              <a:rPr kumimoji="1" lang="en-US" altLang="zh-CN" baseline="0" dirty="0" err="1"/>
              <a:t>misspecified</a:t>
            </a:r>
            <a:r>
              <a:rPr kumimoji="1" lang="en-US" altLang="zh-CN" baseline="0" dirty="0"/>
              <a:t> function on treatment T, linear and nonlinear function on outcome Y.</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85</a:t>
            </a:fld>
            <a:endParaRPr lang="zh-CN" altLang="en-US"/>
          </a:p>
        </p:txBody>
      </p:sp>
    </p:spTree>
    <p:extLst>
      <p:ext uri="{BB962C8B-B14F-4D97-AF65-F5344CB8AC3E}">
        <p14:creationId xmlns:p14="http://schemas.microsoft.com/office/powerpoint/2010/main" val="4098982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a:t>
            </a:r>
            <a:r>
              <a:rPr lang="en-US" altLang="zh-CN" baseline="0" dirty="0"/>
              <a:t> </a:t>
            </a:r>
            <a:r>
              <a:rPr lang="en-US" altLang="zh-CN" dirty="0"/>
              <a:t>we report a</a:t>
            </a:r>
            <a:r>
              <a:rPr lang="zh-CN" altLang="en-US" dirty="0"/>
              <a:t> </a:t>
            </a:r>
            <a:r>
              <a:rPr lang="en-US" altLang="zh-CN" dirty="0"/>
              <a:t>small</a:t>
            </a:r>
            <a:r>
              <a:rPr lang="zh-CN" altLang="en-US" dirty="0"/>
              <a:t> </a:t>
            </a:r>
            <a:r>
              <a:rPr lang="en-US" altLang="zh-CN" dirty="0"/>
              <a:t>part</a:t>
            </a:r>
            <a:r>
              <a:rPr lang="zh-CN" altLang="en-US" dirty="0"/>
              <a:t> </a:t>
            </a:r>
            <a:r>
              <a:rPr lang="en-US" altLang="zh-CN" dirty="0"/>
              <a:t>of</a:t>
            </a:r>
            <a:r>
              <a:rPr lang="zh-CN" altLang="en-US" dirty="0"/>
              <a:t> </a:t>
            </a:r>
            <a:r>
              <a:rPr lang="en-US" altLang="zh-CN" baseline="0" dirty="0"/>
              <a:t>results of all estimators under linear</a:t>
            </a:r>
            <a:r>
              <a:rPr lang="zh-CN" altLang="en-US" baseline="0" dirty="0"/>
              <a:t> </a:t>
            </a:r>
            <a:r>
              <a:rPr lang="en-US" altLang="zh-CN" baseline="0" dirty="0"/>
              <a:t>setting.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More results are reported in our paper!</a:t>
            </a:r>
            <a:endParaRPr lang="zh-CN" altLang="en-US" dirty="0">
              <a:latin typeface="Times New Roman" panose="02020603050405020304" pitchFamily="18" charset="0"/>
              <a:cs typeface="Times New Roman" panose="02020603050405020304" pitchFamily="18" charset="0"/>
            </a:endParaRPr>
          </a:p>
          <a:p>
            <a:r>
              <a:rPr lang="en-US" altLang="zh-CN" dirty="0"/>
              <a:t>From the results,</a:t>
            </a:r>
            <a:r>
              <a:rPr lang="en-US" altLang="zh-CN" baseline="0" dirty="0"/>
              <a:t> we find that the Directly estimator fails in all settings </a:t>
            </a:r>
            <a:r>
              <a:rPr lang="mr-IN" altLang="zh-CN" baseline="0"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86</a:t>
            </a:fld>
            <a:endParaRPr lang="zh-CN" altLang="en-US"/>
          </a:p>
        </p:txBody>
      </p:sp>
    </p:spTree>
    <p:extLst>
      <p:ext uri="{BB962C8B-B14F-4D97-AF65-F5344CB8AC3E}">
        <p14:creationId xmlns:p14="http://schemas.microsoft.com/office/powerpoint/2010/main" val="35265750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By jointly optimize confounder weights and sample weights</a:t>
            </a:r>
            <a:r>
              <a:rPr lang="en-US" altLang="zh-CN" sz="1200" baseline="0" dirty="0">
                <a:solidFill>
                  <a:schemeClr val="tx1"/>
                </a:solidFill>
                <a:latin typeface="Times New Roman" panose="02020603050405020304" pitchFamily="18" charset="0"/>
                <a:cs typeface="Times New Roman" panose="02020603050405020304" pitchFamily="18" charset="0"/>
              </a:rPr>
              <a:t>, our DCB estimator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chemeClr val="tx1"/>
                </a:solidFill>
                <a:latin typeface="Times New Roman" panose="02020603050405020304" pitchFamily="18" charset="0"/>
                <a:cs typeface="Times New Roman" panose="02020603050405020304" pitchFamily="18" charset="0"/>
              </a:rPr>
              <a:t>Y is linear</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492997D-B31A-42F7-A4C5-82AF6E21849A}" type="slidenum">
              <a:rPr lang="zh-CN" altLang="en-US" smtClean="0"/>
              <a:t>87</a:t>
            </a:fld>
            <a:endParaRPr lang="zh-CN" altLang="en-US"/>
          </a:p>
        </p:txBody>
      </p:sp>
    </p:spTree>
    <p:extLst>
      <p:ext uri="{BB962C8B-B14F-4D97-AF65-F5344CB8AC3E}">
        <p14:creationId xmlns:p14="http://schemas.microsoft.com/office/powerpoint/2010/main" val="33389952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en-US" altLang="zh-CN" baseline="0" dirty="0"/>
              <a:t> deeply show the robustness of our estimator, </a:t>
            </a:r>
            <a:r>
              <a:rPr lang="en-US" altLang="zh-CN" dirty="0"/>
              <a:t>we vary the sample size, dimension of variables, confounding rate and confounding strength for experiments</a:t>
            </a:r>
            <a:r>
              <a:rPr lang="en-US" altLang="zh-CN"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 we show the results when varying the dimension of variables. The X-axis is the dimension of variables in data, and the Y-axis is the mean absolute error between estimated and real treatment effect. The sub-figure on the top left corner is zoom form the dashed part.</a:t>
            </a:r>
          </a:p>
          <a:p>
            <a:r>
              <a:rPr lang="en-US" altLang="zh-CN" baseline="0" dirty="0"/>
              <a:t>From this figure, we find that as the increasing the dimension of variables, the MAE of our DCB estimator is consistent stable and small,</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MAE</a:t>
            </a:r>
            <a:r>
              <a:rPr lang="zh-CN" altLang="en-US" baseline="0" dirty="0"/>
              <a:t> </a:t>
            </a:r>
            <a:r>
              <a:rPr lang="en-US" altLang="zh-CN" baseline="0" dirty="0"/>
              <a:t>of</a:t>
            </a:r>
            <a:r>
              <a:rPr lang="zh-CN" altLang="en-US" baseline="0" dirty="0"/>
              <a:t> </a:t>
            </a:r>
            <a:r>
              <a:rPr lang="en-US" altLang="zh-CN" baseline="0" dirty="0"/>
              <a:t>other</a:t>
            </a:r>
            <a:r>
              <a:rPr lang="zh-CN" altLang="en-US" baseline="0" dirty="0"/>
              <a:t> </a:t>
            </a:r>
            <a:r>
              <a:rPr lang="en-US" altLang="zh-CN" baseline="0" dirty="0"/>
              <a:t>methods</a:t>
            </a:r>
            <a:r>
              <a:rPr lang="zh-CN" altLang="en-US" baseline="0" dirty="0"/>
              <a:t> </a:t>
            </a:r>
            <a:r>
              <a:rPr lang="en-US" altLang="zh-CN" baseline="0" dirty="0"/>
              <a:t>are</a:t>
            </a:r>
            <a:r>
              <a:rPr lang="zh-CN" altLang="en-US" baseline="0" dirty="0"/>
              <a:t> </a:t>
            </a:r>
            <a:r>
              <a:rPr lang="en-US" altLang="zh-CN" baseline="0" dirty="0"/>
              <a:t>increasing</a:t>
            </a:r>
            <a:r>
              <a:rPr lang="zh-CN" altLang="en-US" baseline="0" dirty="0"/>
              <a:t> </a:t>
            </a:r>
            <a:r>
              <a:rPr lang="en-US" altLang="zh-CN" baseline="0" dirty="0"/>
              <a:t>continuously.</a:t>
            </a:r>
          </a:p>
        </p:txBody>
      </p:sp>
      <p:sp>
        <p:nvSpPr>
          <p:cNvPr id="4" name="灯片编号占位符 3"/>
          <p:cNvSpPr>
            <a:spLocks noGrp="1"/>
          </p:cNvSpPr>
          <p:nvPr>
            <p:ph type="sldNum" sz="quarter" idx="10"/>
          </p:nvPr>
        </p:nvSpPr>
        <p:spPr/>
        <p:txBody>
          <a:bodyPr/>
          <a:lstStyle/>
          <a:p>
            <a:fld id="{5492997D-B31A-42F7-A4C5-82AF6E21849A}" type="slidenum">
              <a:rPr lang="zh-CN" altLang="en-US" smtClean="0"/>
              <a:t>88</a:t>
            </a:fld>
            <a:endParaRPr lang="zh-CN" altLang="en-US"/>
          </a:p>
        </p:txBody>
      </p:sp>
    </p:spTree>
    <p:extLst>
      <p:ext uri="{BB962C8B-B14F-4D97-AF65-F5344CB8AC3E}">
        <p14:creationId xmlns:p14="http://schemas.microsoft.com/office/powerpoint/2010/main" val="31011674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Varying</a:t>
            </a:r>
            <a:r>
              <a:rPr lang="en-US" altLang="zh-CN" baseline="0" dirty="0"/>
              <a:t> the other three parameters, we can get the similar results. The all above experiments demonstrate that our DCB algorithm is very robust for treatment effect estimation.</a:t>
            </a:r>
            <a:endParaRPr lang="en-US" altLang="zh-CN"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89</a:t>
            </a:fld>
            <a:endParaRPr lang="zh-CN" altLang="en-US"/>
          </a:p>
        </p:txBody>
      </p:sp>
    </p:spTree>
    <p:extLst>
      <p:ext uri="{BB962C8B-B14F-4D97-AF65-F5344CB8AC3E}">
        <p14:creationId xmlns:p14="http://schemas.microsoft.com/office/powerpoint/2010/main" val="12126785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 the accuracy of our</a:t>
            </a:r>
            <a:r>
              <a:rPr lang="en-US" altLang="zh-CN" baseline="0" dirty="0"/>
              <a:t> algorithm,</a:t>
            </a:r>
            <a:r>
              <a:rPr lang="en-US" altLang="zh-CN" dirty="0"/>
              <a:t> we conducted</a:t>
            </a:r>
            <a:r>
              <a:rPr lang="zh-CN" altLang="en-US" dirty="0"/>
              <a:t> </a:t>
            </a:r>
            <a:r>
              <a:rPr lang="en-US" altLang="zh-CN" baseline="0" dirty="0"/>
              <a:t>experiment on a real world dataset, the LaLonde Dataset. The data contains two parts. The first part comes from a randomized experiments, which provide the ground truth of ATT. The second part is the observational data with confounding bias, where we estimate the ATT using all estimators.</a:t>
            </a:r>
          </a:p>
          <a:p>
            <a:r>
              <a:rPr lang="en-US" altLang="zh-CN" baseline="0" dirty="0"/>
              <a:t>We conduct the experiments on two variables set, V_RAW and V_INTERACTION, where the V_RAW setting refers to experiment with</a:t>
            </a:r>
            <a:r>
              <a:rPr lang="zh-CN" altLang="en-US" baseline="0" dirty="0"/>
              <a:t> </a:t>
            </a:r>
            <a:r>
              <a:rPr lang="en-US" altLang="zh-CN" baseline="0" dirty="0"/>
              <a:t>only the 10 raw observed variables, while the V_INTERACTION setting contains not only 10 raw observed variables, but also their interactions.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90</a:t>
            </a:fld>
            <a:endParaRPr lang="zh-CN" altLang="en-US"/>
          </a:p>
        </p:txBody>
      </p:sp>
    </p:spTree>
    <p:extLst>
      <p:ext uri="{BB962C8B-B14F-4D97-AF65-F5344CB8AC3E}">
        <p14:creationId xmlns:p14="http://schemas.microsoft.com/office/powerpoint/2010/main" val="5681515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 is the results of ATT</a:t>
            </a:r>
            <a:r>
              <a:rPr kumimoji="1" lang="en-US" altLang="zh-CN" baseline="0" dirty="0"/>
              <a:t> estimation. From the results, we find our DCB estimator achieves the best performance compared with the baselines. We also find that our estimator gets</a:t>
            </a:r>
            <a:r>
              <a:rPr kumimoji="1" lang="zh-CN" altLang="en-US" baseline="0" dirty="0"/>
              <a:t> </a:t>
            </a:r>
            <a:r>
              <a:rPr kumimoji="1" lang="en-US" altLang="zh-CN" baseline="0" dirty="0"/>
              <a:t>a more accurate ATT estimation under V_INTEACTION setting than V_RAW setting, which</a:t>
            </a:r>
            <a:r>
              <a:rPr kumimoji="1" lang="zh-CN" altLang="en-US" baseline="0" dirty="0"/>
              <a:t> </a:t>
            </a:r>
            <a:r>
              <a:rPr kumimoji="1" lang="en-US" altLang="zh-CN" baseline="0" dirty="0"/>
              <a:t>means our estimator can achieve a better confounder balancing with considering the high order terms of observed variables.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91</a:t>
            </a:fld>
            <a:endParaRPr lang="zh-CN" altLang="en-US"/>
          </a:p>
        </p:txBody>
      </p:sp>
    </p:spTree>
    <p:extLst>
      <p:ext uri="{BB962C8B-B14F-4D97-AF65-F5344CB8AC3E}">
        <p14:creationId xmlns:p14="http://schemas.microsoft.com/office/powerpoint/2010/main" val="139868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10</a:t>
            </a:fld>
            <a:endParaRPr lang="zh-CN" altLang="en-US"/>
          </a:p>
        </p:txBody>
      </p:sp>
    </p:spTree>
    <p:extLst>
      <p:ext uri="{BB962C8B-B14F-4D97-AF65-F5344CB8AC3E}">
        <p14:creationId xmlns:p14="http://schemas.microsoft.com/office/powerpoint/2010/main" val="12944932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also</a:t>
            </a:r>
            <a:r>
              <a:rPr kumimoji="1" lang="en-US" altLang="zh-CN" baseline="0" dirty="0"/>
              <a:t> report the confounder weights ranking under the V_RAW setting. From the table, we know that confounder Earnings and Education status highly affect the treatment</a:t>
            </a:r>
            <a:r>
              <a:rPr kumimoji="1" lang="zh-CN" altLang="en-US" baseline="0" dirty="0"/>
              <a:t> </a:t>
            </a:r>
            <a:r>
              <a:rPr kumimoji="1" lang="en-US" altLang="zh-CN" baseline="0" dirty="0"/>
              <a:t>effect, but Black and Hispanic have few effects.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92</a:t>
            </a:fld>
            <a:endParaRPr lang="zh-CN" altLang="en-US"/>
          </a:p>
        </p:txBody>
      </p:sp>
    </p:spTree>
    <p:extLst>
      <p:ext uri="{BB962C8B-B14F-4D97-AF65-F5344CB8AC3E}">
        <p14:creationId xmlns:p14="http://schemas.microsoft.com/office/powerpoint/2010/main" val="11746886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a:t>
            </a:r>
            <a:r>
              <a:rPr lang="en-US" altLang="zh-CN" baseline="0" dirty="0"/>
              <a:t> the predictive power of our algorithm, </a:t>
            </a:r>
            <a:r>
              <a:rPr lang="en-US" altLang="zh-CN" dirty="0"/>
              <a:t>we conduct</a:t>
            </a:r>
            <a:r>
              <a:rPr lang="en-US" altLang="zh-CN" baseline="0" dirty="0"/>
              <a:t> the experiments on a real online advertising dataset. </a:t>
            </a:r>
            <a:endParaRPr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data contains over 100,000 users feedback with LIKE and DISLIKE. And for each user, we have 56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our experiments, we set the users’ feedback as outcome, alternatively estimate the causal effect of each user feature on the behaviors, and select the top-k features with high causal effect to predict the users’ behaviors.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93</a:t>
            </a:fld>
            <a:endParaRPr lang="zh-CN" altLang="en-US"/>
          </a:p>
        </p:txBody>
      </p:sp>
    </p:spTree>
    <p:extLst>
      <p:ext uri="{BB962C8B-B14F-4D97-AF65-F5344CB8AC3E}">
        <p14:creationId xmlns:p14="http://schemas.microsoft.com/office/powerpoint/2010/main" val="1131319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 is the results</a:t>
            </a:r>
            <a:r>
              <a:rPr lang="en-US" altLang="zh-CN" baseline="0" dirty="0"/>
              <a:t> of prediction. From the results, we find that our DCB algorithm achieves the best prediction accuracy. The main reason is that with differentiating the confounders, our algorithm</a:t>
            </a:r>
            <a:r>
              <a:rPr lang="zh-CN" altLang="en-US" baseline="0" dirty="0"/>
              <a:t> </a:t>
            </a:r>
            <a:r>
              <a:rPr lang="en-US" altLang="zh-CN" baseline="0" dirty="0"/>
              <a:t>can estimate the causal effect of each user feature more precise by better confounder balancing. We also compare our algorithm with two classical correlation based feature selection methods, we find that the performance of these methods are worse than our algorithm</a:t>
            </a:r>
            <a:r>
              <a:rPr lang="zh-CN" altLang="en-US" baseline="0" dirty="0"/>
              <a:t> </a:t>
            </a:r>
            <a:r>
              <a:rPr lang="en-US" altLang="zh-CN" baseline="0" dirty="0"/>
              <a:t>and even</a:t>
            </a:r>
            <a:r>
              <a:rPr lang="zh-CN" altLang="en-US" baseline="0" dirty="0"/>
              <a:t> </a:t>
            </a:r>
            <a:r>
              <a:rPr lang="en-US" altLang="zh-CN" baseline="0" dirty="0"/>
              <a:t>worse</a:t>
            </a:r>
            <a:r>
              <a:rPr lang="zh-CN" altLang="en-US" baseline="0" dirty="0"/>
              <a:t> </a:t>
            </a:r>
            <a:r>
              <a:rPr lang="en-US" altLang="zh-CN" baseline="0" dirty="0"/>
              <a:t>than the other causal baselines. Which</a:t>
            </a:r>
            <a:r>
              <a:rPr lang="zh-CN" altLang="en-US" baseline="0" dirty="0"/>
              <a:t> </a:t>
            </a:r>
            <a:r>
              <a:rPr lang="en-US" altLang="zh-CN" baseline="0" dirty="0"/>
              <a:t>means</a:t>
            </a:r>
            <a:r>
              <a:rPr lang="zh-CN" altLang="en-US" baseline="0" dirty="0"/>
              <a:t> </a:t>
            </a:r>
            <a:r>
              <a:rPr lang="en-US" altLang="zh-CN" baseline="0" dirty="0"/>
              <a:t>the treatment effect estimation can significantly help to improve the prediction performance.</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94</a:t>
            </a:fld>
            <a:endParaRPr lang="zh-CN" altLang="en-US"/>
          </a:p>
        </p:txBody>
      </p:sp>
    </p:spTree>
    <p:extLst>
      <p:ext uri="{BB962C8B-B14F-4D97-AF65-F5344CB8AC3E}">
        <p14:creationId xmlns:p14="http://schemas.microsoft.com/office/powerpoint/2010/main" val="27711598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97</a:t>
            </a:fld>
            <a:endParaRPr lang="zh-CN" altLang="en-US"/>
          </a:p>
        </p:txBody>
      </p:sp>
    </p:spTree>
    <p:extLst>
      <p:ext uri="{BB962C8B-B14F-4D97-AF65-F5344CB8AC3E}">
        <p14:creationId xmlns:p14="http://schemas.microsoft.com/office/powerpoint/2010/main" val="15211533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69636E-A342-014D-BDED-27601E5D26D5}" type="slidenum">
              <a:rPr kumimoji="1" lang="zh-CN" altLang="en-US" smtClean="0"/>
              <a:t>99</a:t>
            </a:fld>
            <a:endParaRPr kumimoji="1" lang="zh-CN" altLang="en-US"/>
          </a:p>
        </p:txBody>
      </p:sp>
    </p:spTree>
    <p:extLst>
      <p:ext uri="{BB962C8B-B14F-4D97-AF65-F5344CB8AC3E}">
        <p14:creationId xmlns:p14="http://schemas.microsoft.com/office/powerpoint/2010/main" val="40253022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6F1E9B-90EF-450E-948E-BF5BACAA1857}" type="slidenum">
              <a:rPr lang="zh-CN" altLang="en-US" smtClean="0"/>
              <a:t>100</a:t>
            </a:fld>
            <a:endParaRPr lang="zh-CN" altLang="en-US"/>
          </a:p>
        </p:txBody>
      </p:sp>
    </p:spTree>
    <p:extLst>
      <p:ext uri="{BB962C8B-B14F-4D97-AF65-F5344CB8AC3E}">
        <p14:creationId xmlns:p14="http://schemas.microsoft.com/office/powerpoint/2010/main" val="648000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101</a:t>
            </a:fld>
            <a:endParaRPr lang="zh-CN" altLang="en-US"/>
          </a:p>
        </p:txBody>
      </p:sp>
    </p:spTree>
    <p:extLst>
      <p:ext uri="{BB962C8B-B14F-4D97-AF65-F5344CB8AC3E}">
        <p14:creationId xmlns:p14="http://schemas.microsoft.com/office/powerpoint/2010/main" val="77348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103</a:t>
            </a:fld>
            <a:endParaRPr lang="zh-CN" altLang="en-US"/>
          </a:p>
        </p:txBody>
      </p:sp>
    </p:spTree>
    <p:extLst>
      <p:ext uri="{BB962C8B-B14F-4D97-AF65-F5344CB8AC3E}">
        <p14:creationId xmlns:p14="http://schemas.microsoft.com/office/powerpoint/2010/main" val="11454645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could</a:t>
            </a:r>
            <a:r>
              <a:rPr lang="zh-CN" altLang="en-US" baseline="0" dirty="0"/>
              <a:t> </a:t>
            </a:r>
            <a:r>
              <a:rPr lang="en-US" altLang="zh-CN" baseline="0" dirty="0"/>
              <a:t>be</a:t>
            </a:r>
            <a:r>
              <a:rPr lang="zh-CN" altLang="en-US" baseline="0" dirty="0"/>
              <a:t> </a:t>
            </a:r>
            <a:r>
              <a:rPr lang="en-US" altLang="zh-CN" baseline="0" dirty="0"/>
              <a:t>removed</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104</a:t>
            </a:fld>
            <a:endParaRPr lang="zh-CN" altLang="en-US"/>
          </a:p>
        </p:txBody>
      </p:sp>
    </p:spTree>
    <p:extLst>
      <p:ext uri="{BB962C8B-B14F-4D97-AF65-F5344CB8AC3E}">
        <p14:creationId xmlns:p14="http://schemas.microsoft.com/office/powerpoint/2010/main" val="5041565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a:t>
            </a:r>
            <a:r>
              <a:rPr kumimoji="1" lang="zh-CN" altLang="en-US" baseline="0" dirty="0"/>
              <a:t> </a:t>
            </a:r>
            <a:r>
              <a:rPr kumimoji="1" lang="en-US" altLang="zh-CN" baseline="0" dirty="0"/>
              <a:t>concept</a:t>
            </a:r>
            <a:r>
              <a:rPr kumimoji="1" lang="zh-CN" altLang="en-US" baseline="0" dirty="0"/>
              <a:t> </a:t>
            </a:r>
            <a:r>
              <a:rPr kumimoji="1" lang="en-US" altLang="zh-CN" baseline="0" dirty="0"/>
              <a:t>of</a:t>
            </a:r>
            <a:r>
              <a:rPr kumimoji="1" lang="zh-CN" altLang="en-US" baseline="0" dirty="0"/>
              <a:t> </a:t>
            </a:r>
            <a:r>
              <a:rPr kumimoji="1" lang="en-US" altLang="zh-CN" baseline="0" dirty="0"/>
              <a:t>causal?</a:t>
            </a:r>
          </a:p>
          <a:p>
            <a:r>
              <a:rPr kumimoji="1" lang="en-US" altLang="zh-CN" baseline="0" dirty="0"/>
              <a:t>Similar</a:t>
            </a:r>
            <a:r>
              <a:rPr kumimoji="1" lang="zh-CN" altLang="en-US" baseline="0" dirty="0"/>
              <a:t> </a:t>
            </a:r>
            <a:r>
              <a:rPr kumimoji="1" lang="en-US" altLang="zh-CN" baseline="0" dirty="0"/>
              <a:t>as</a:t>
            </a:r>
            <a:r>
              <a:rPr kumimoji="1" lang="zh-CN" altLang="en-US" baseline="0" dirty="0"/>
              <a:t> </a:t>
            </a:r>
            <a:r>
              <a:rPr kumimoji="1" lang="en-US" altLang="zh-CN" baseline="0" dirty="0"/>
              <a:t>cross-validation?</a:t>
            </a:r>
            <a:endParaRPr kumimoji="1" lang="zh-CN" altLang="en-US" dirty="0"/>
          </a:p>
        </p:txBody>
      </p:sp>
      <p:sp>
        <p:nvSpPr>
          <p:cNvPr id="4" name="幻灯片编号占位符 3"/>
          <p:cNvSpPr>
            <a:spLocks noGrp="1"/>
          </p:cNvSpPr>
          <p:nvPr>
            <p:ph type="sldNum" sz="quarter" idx="10"/>
          </p:nvPr>
        </p:nvSpPr>
        <p:spPr/>
        <p:txBody>
          <a:bodyPr/>
          <a:lstStyle/>
          <a:p>
            <a:fld id="{596F1E9B-90EF-450E-948E-BF5BACAA1857}" type="slidenum">
              <a:rPr lang="zh-CN" altLang="en-US" smtClean="0"/>
              <a:t>106</a:t>
            </a:fld>
            <a:endParaRPr lang="zh-CN" altLang="en-US"/>
          </a:p>
        </p:txBody>
      </p:sp>
    </p:spTree>
    <p:extLst>
      <p:ext uri="{BB962C8B-B14F-4D97-AF65-F5344CB8AC3E}">
        <p14:creationId xmlns:p14="http://schemas.microsoft.com/office/powerpoint/2010/main" val="16127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Wednesday, July 31,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Wednesday, July 31,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Wednesday, July 31,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Wednesday, July 31,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Wednesday, July 31,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12192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Wednesday, July 31,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960.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61.emf"/><Relationship Id="rId5" Type="http://schemas.openxmlformats.org/officeDocument/2006/relationships/image" Target="../media/image160.png"/><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eg"/><Relationship Id="rId2" Type="http://schemas.openxmlformats.org/officeDocument/2006/relationships/image" Target="../media/image165.jpeg"/><Relationship Id="rId1" Type="http://schemas.openxmlformats.org/officeDocument/2006/relationships/slideLayout" Target="../slideLayouts/slideLayout2.xml"/><Relationship Id="rId6" Type="http://schemas.openxmlformats.org/officeDocument/2006/relationships/image" Target="../media/image169.jpg"/><Relationship Id="rId11" Type="http://schemas.openxmlformats.org/officeDocument/2006/relationships/image" Target="../media/image174.jpg"/><Relationship Id="rId5" Type="http://schemas.openxmlformats.org/officeDocument/2006/relationships/image" Target="../media/image168.jpeg"/><Relationship Id="rId10" Type="http://schemas.openxmlformats.org/officeDocument/2006/relationships/image" Target="../media/image173.jpeg"/><Relationship Id="rId4" Type="http://schemas.openxmlformats.org/officeDocument/2006/relationships/image" Target="../media/image167.jpg"/><Relationship Id="rId9" Type="http://schemas.openxmlformats.org/officeDocument/2006/relationships/image" Target="../media/image172.jpeg"/></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9.jpg"/><Relationship Id="rId7" Type="http://schemas.openxmlformats.org/officeDocument/2006/relationships/image" Target="../media/image123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181.jpeg"/><Relationship Id="rId4" Type="http://schemas.openxmlformats.org/officeDocument/2006/relationships/image" Target="../media/image180.jpeg"/><Relationship Id="rId9"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hyperlink" Target="http://plato.stanford.edu/entries/causation-man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0.png"/><Relationship Id="rId7" Type="http://schemas.openxmlformats.org/officeDocument/2006/relationships/image" Target="../media/image1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4.jpg"/><Relationship Id="rId5" Type="http://schemas.openxmlformats.org/officeDocument/2006/relationships/image" Target="../media/image183.jpg"/><Relationship Id="rId4" Type="http://schemas.openxmlformats.org/officeDocument/2006/relationships/image" Target="../media/image182.jpg"/></Relationships>
</file>

<file path=ppt/slides/_rels/slide121.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600.png"/><Relationship Id="rId5" Type="http://schemas.openxmlformats.org/officeDocument/2006/relationships/image" Target="../media/image1350.png"/><Relationship Id="rId4" Type="http://schemas.openxmlformats.org/officeDocument/2006/relationships/image" Target="../media/image1340.png"/></Relationships>
</file>

<file path=ppt/slides/_rels/slide123.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89.jpg"/><Relationship Id="rId5" Type="http://schemas.openxmlformats.org/officeDocument/2006/relationships/image" Target="../media/image188.jpg"/><Relationship Id="rId4" Type="http://schemas.openxmlformats.org/officeDocument/2006/relationships/image" Target="../media/image187.jpg"/></Relationships>
</file>

<file path=ppt/slides/_rels/slide124.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500.png"/><Relationship Id="rId4" Type="http://schemas.openxmlformats.org/officeDocument/2006/relationships/image" Target="../media/image191.jpg"/></Relationships>
</file>

<file path=ppt/slides/_rels/slide125.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94.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20.png"/><Relationship Id="rId7" Type="http://schemas.openxmlformats.org/officeDocument/2006/relationships/image" Target="../media/image19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940.png"/><Relationship Id="rId4" Type="http://schemas.openxmlformats.org/officeDocument/2006/relationships/image" Target="../media/image93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198.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3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2.jpeg"/></Relationships>
</file>

<file path=ppt/slides/_rels/slide13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hart" Target="../charts/chart1.xml"/></Relationships>
</file>

<file path=ppt/slides/_rels/slide1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dropbox.com/sh/8mouawi5guaupyb/AAD4fdySrA6fn3PgSmhKwFgva?dl=0"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hyperlink" Target="https://arxiv.org/pdf/1906.02899.pdf"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8.jpeg"/><Relationship Id="rId7" Type="http://schemas.openxmlformats.org/officeDocument/2006/relationships/image" Target="../media/image21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jpg"/><Relationship Id="rId10" Type="http://schemas.openxmlformats.org/officeDocument/2006/relationships/image" Target="../media/image216.jpeg"/><Relationship Id="rId4" Type="http://schemas.openxmlformats.org/officeDocument/2006/relationships/image" Target="../media/image209.jpg"/><Relationship Id="rId9" Type="http://schemas.openxmlformats.org/officeDocument/2006/relationships/image" Target="../media/image215.png"/></Relationships>
</file>

<file path=ppt/slides/_rels/slide1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7.png"/><Relationship Id="rId7" Type="http://schemas.openxmlformats.org/officeDocument/2006/relationships/hyperlink" Target="mailto:kunkuang@zju.edu.cn" TargetMode="External"/><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225.jpg"/><Relationship Id="rId3" Type="http://schemas.openxmlformats.org/officeDocument/2006/relationships/image" Target="../media/image221.png"/><Relationship Id="rId7" Type="http://schemas.openxmlformats.org/officeDocument/2006/relationships/image" Target="../media/image211.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amp;ehk=JW"/><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hyperlink" Target="http://en.m.wikipedia.org/wiki/file:2-dice-icon.svg" TargetMode="External"/><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39.png"/><Relationship Id="rId7" Type="http://schemas.openxmlformats.org/officeDocument/2006/relationships/image" Target="../media/image5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0.png"/><Relationship Id="rId7" Type="http://schemas.openxmlformats.org/officeDocument/2006/relationships/image" Target="../media/image5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90.png"/><Relationship Id="rId7" Type="http://schemas.openxmlformats.org/officeDocument/2006/relationships/image" Target="../media/image5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tiff"/></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image" Target="../media/image94.tiff"/><Relationship Id="rId12" Type="http://schemas.openxmlformats.org/officeDocument/2006/relationships/image" Target="../media/image83.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3.tiff"/><Relationship Id="rId11" Type="http://schemas.openxmlformats.org/officeDocument/2006/relationships/image" Target="../media/image990.png"/><Relationship Id="rId5" Type="http://schemas.openxmlformats.org/officeDocument/2006/relationships/image" Target="../media/image92.tiff"/><Relationship Id="rId10" Type="http://schemas.openxmlformats.org/officeDocument/2006/relationships/image" Target="../media/image97.png"/><Relationship Id="rId4" Type="http://schemas.openxmlformats.org/officeDocument/2006/relationships/image" Target="../media/image91.tiff"/><Relationship Id="rId9"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01.png"/><Relationship Id="rId4" Type="http://schemas.openxmlformats.org/officeDocument/2006/relationships/image" Target="../media/image1080.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01.png"/><Relationship Id="rId4" Type="http://schemas.openxmlformats.org/officeDocument/2006/relationships/image" Target="../media/image108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iff"/></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0.png"/><Relationship Id="rId7"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70.png"/><Relationship Id="rId4" Type="http://schemas.openxmlformats.org/officeDocument/2006/relationships/image" Target="../media/image119.png"/><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300.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36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Causal</a:t>
            </a:r>
            <a:r>
              <a:rPr lang="zh-CN" altLang="en-US" dirty="0"/>
              <a:t> </a:t>
            </a:r>
            <a:r>
              <a:rPr lang="en-US" altLang="zh-CN" dirty="0"/>
              <a:t>Inference</a:t>
            </a:r>
            <a:r>
              <a:rPr lang="zh-CN" altLang="en-US" dirty="0"/>
              <a:t> </a:t>
            </a:r>
            <a:r>
              <a:rPr lang="en-US" altLang="zh-CN" dirty="0"/>
              <a:t>and</a:t>
            </a:r>
            <a:r>
              <a:rPr lang="zh-CN" altLang="en-US" dirty="0"/>
              <a:t> </a:t>
            </a:r>
            <a:r>
              <a:rPr lang="en-US" altLang="zh-CN" dirty="0"/>
              <a:t>Stable</a:t>
            </a:r>
            <a:r>
              <a:rPr lang="zh-CN" altLang="en-US" dirty="0"/>
              <a:t> </a:t>
            </a:r>
            <a:r>
              <a:rPr lang="en-US" altLang="zh-CN" dirty="0"/>
              <a:t>learning</a:t>
            </a:r>
            <a:endParaRPr lang="zh-CN" altLang="en-US" dirty="0"/>
          </a:p>
        </p:txBody>
      </p:sp>
      <p:sp>
        <p:nvSpPr>
          <p:cNvPr id="3" name="副标题 2"/>
          <p:cNvSpPr>
            <a:spLocks noGrp="1"/>
          </p:cNvSpPr>
          <p:nvPr>
            <p:ph type="subTitle" idx="1"/>
          </p:nvPr>
        </p:nvSpPr>
        <p:spPr/>
        <p:txBody>
          <a:bodyPr/>
          <a:lstStyle/>
          <a:p>
            <a:r>
              <a:rPr lang="en-US" altLang="zh-CN" b="1" dirty="0"/>
              <a:t>Peng Cui</a:t>
            </a:r>
            <a:r>
              <a:rPr lang="en-US" altLang="zh-CN" dirty="0"/>
              <a:t>,</a:t>
            </a:r>
            <a:r>
              <a:rPr lang="zh-CN" altLang="en-US" dirty="0"/>
              <a:t> </a:t>
            </a:r>
            <a:r>
              <a:rPr lang="en-US" altLang="zh-CN" dirty="0"/>
              <a:t>Tsinghua</a:t>
            </a:r>
            <a:r>
              <a:rPr lang="zh-CN" altLang="en-US" dirty="0"/>
              <a:t> </a:t>
            </a:r>
            <a:r>
              <a:rPr lang="en-US" altLang="zh-CN" dirty="0"/>
              <a:t>University</a:t>
            </a:r>
          </a:p>
          <a:p>
            <a:r>
              <a:rPr lang="en-US" altLang="zh-CN" b="1" dirty="0" err="1"/>
              <a:t>Kun</a:t>
            </a:r>
            <a:r>
              <a:rPr lang="en-US" altLang="zh-CN" b="1" dirty="0"/>
              <a:t> </a:t>
            </a:r>
            <a:r>
              <a:rPr lang="en-US" altLang="zh-CN" b="1" dirty="0" err="1"/>
              <a:t>Kuang</a:t>
            </a:r>
            <a:r>
              <a:rPr lang="en-US" altLang="zh-CN" dirty="0"/>
              <a:t>,</a:t>
            </a:r>
            <a:r>
              <a:rPr lang="zh-CN" altLang="en-US" dirty="0"/>
              <a:t> </a:t>
            </a:r>
            <a:r>
              <a:rPr lang="en-US" altLang="zh-CN" dirty="0"/>
              <a:t>Zhejiang</a:t>
            </a:r>
            <a:r>
              <a:rPr lang="zh-CN" altLang="en-US" dirty="0"/>
              <a:t> </a:t>
            </a:r>
            <a:r>
              <a:rPr lang="en-US" altLang="zh-CN" dirty="0"/>
              <a:t>University</a:t>
            </a:r>
          </a:p>
          <a:p>
            <a:r>
              <a:rPr lang="en-US" altLang="zh-CN" b="1" dirty="0"/>
              <a:t>Bo Li</a:t>
            </a:r>
            <a:r>
              <a:rPr lang="en-US" altLang="zh-CN" dirty="0"/>
              <a:t>,</a:t>
            </a:r>
            <a:r>
              <a:rPr lang="zh-CN" altLang="en-US" dirty="0"/>
              <a:t> </a:t>
            </a:r>
            <a:r>
              <a:rPr lang="en-US" altLang="zh-CN" dirty="0"/>
              <a:t>Tsinghua</a:t>
            </a:r>
            <a:r>
              <a:rPr lang="zh-CN" altLang="en-US" dirty="0"/>
              <a:t> </a:t>
            </a:r>
            <a:r>
              <a:rPr lang="en-US" altLang="zh-CN" dirty="0"/>
              <a:t>University</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520653"/>
            <a:ext cx="1289147" cy="1289147"/>
          </a:xfrm>
          <a:prstGeom prst="rect">
            <a:avLst/>
          </a:prstGeom>
        </p:spPr>
      </p:pic>
      <p:pic>
        <p:nvPicPr>
          <p:cNvPr id="5" name="Picture 4">
            <a:extLst>
              <a:ext uri="{FF2B5EF4-FFF2-40B4-BE49-F238E27FC236}">
                <a16:creationId xmlns:a16="http://schemas.microsoft.com/office/drawing/2014/main" id="{48ECB3D0-0591-EC45-ABEA-C9084B43616C}"/>
              </a:ext>
            </a:extLst>
          </p:cNvPr>
          <p:cNvPicPr>
            <a:picLocks noChangeAspect="1"/>
          </p:cNvPicPr>
          <p:nvPr/>
        </p:nvPicPr>
        <p:blipFill>
          <a:blip r:embed="rId3"/>
          <a:stretch>
            <a:fillRect/>
          </a:stretch>
        </p:blipFill>
        <p:spPr>
          <a:xfrm>
            <a:off x="10777640" y="535534"/>
            <a:ext cx="1290372" cy="1246418"/>
          </a:xfrm>
          <a:prstGeom prst="rect">
            <a:avLst/>
          </a:prstGeom>
        </p:spPr>
      </p:pic>
    </p:spTree>
    <p:extLst>
      <p:ext uri="{BB962C8B-B14F-4D97-AF65-F5344CB8AC3E}">
        <p14:creationId xmlns:p14="http://schemas.microsoft.com/office/powerpoint/2010/main" val="3199911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Correlation is ‘</a:t>
            </a:r>
            <a:r>
              <a:rPr lang="en-US" altLang="zh-CN" i="1" dirty="0"/>
              <a:t>unstable</a:t>
            </a:r>
            <a:r>
              <a:rPr lang="en-US" altLang="zh-CN" dirty="0"/>
              <a:t>’</a:t>
            </a:r>
            <a:endParaRPr lang="zh-CN" altLang="en-US" dirty="0"/>
          </a:p>
        </p:txBody>
      </p:sp>
      <p:pic>
        <p:nvPicPr>
          <p:cNvPr id="15" name="图片 14"/>
          <p:cNvPicPr>
            <a:picLocks noChangeAspect="1"/>
          </p:cNvPicPr>
          <p:nvPr/>
        </p:nvPicPr>
        <p:blipFill>
          <a:blip r:embed="rId3"/>
          <a:stretch>
            <a:fillRect/>
          </a:stretch>
        </p:blipFill>
        <p:spPr>
          <a:xfrm>
            <a:off x="4961298" y="3056054"/>
            <a:ext cx="3240487" cy="1723663"/>
          </a:xfrm>
          <a:prstGeom prst="rect">
            <a:avLst/>
          </a:prstGeom>
        </p:spPr>
      </p:pic>
      <p:pic>
        <p:nvPicPr>
          <p:cNvPr id="2" name="图片 1"/>
          <p:cNvPicPr>
            <a:picLocks noChangeAspect="1"/>
          </p:cNvPicPr>
          <p:nvPr/>
        </p:nvPicPr>
        <p:blipFill>
          <a:blip r:embed="rId4"/>
          <a:stretch>
            <a:fillRect/>
          </a:stretch>
        </p:blipFill>
        <p:spPr>
          <a:xfrm>
            <a:off x="782279" y="1860308"/>
            <a:ext cx="3493311" cy="4115157"/>
          </a:xfrm>
          <a:prstGeom prst="rect">
            <a:avLst/>
          </a:prstGeom>
        </p:spPr>
      </p:pic>
      <p:sp>
        <p:nvSpPr>
          <p:cNvPr id="3" name="右箭头 2"/>
          <p:cNvSpPr/>
          <p:nvPr/>
        </p:nvSpPr>
        <p:spPr>
          <a:xfrm>
            <a:off x="4469062" y="3619120"/>
            <a:ext cx="298764" cy="59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8420585" y="3619119"/>
            <a:ext cx="298764" cy="59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5"/>
          <a:srcRect l="5836" r="66804"/>
          <a:stretch/>
        </p:blipFill>
        <p:spPr>
          <a:xfrm>
            <a:off x="8999145" y="2152570"/>
            <a:ext cx="2915216" cy="1040996"/>
          </a:xfrm>
          <a:prstGeom prst="rect">
            <a:avLst/>
          </a:prstGeom>
        </p:spPr>
      </p:pic>
      <p:pic>
        <p:nvPicPr>
          <p:cNvPr id="16" name="图片 15"/>
          <p:cNvPicPr>
            <a:picLocks noChangeAspect="1"/>
          </p:cNvPicPr>
          <p:nvPr/>
        </p:nvPicPr>
        <p:blipFill rotWithShape="1">
          <a:blip r:embed="rId5"/>
          <a:srcRect l="33890" r="38241"/>
          <a:stretch/>
        </p:blipFill>
        <p:spPr>
          <a:xfrm>
            <a:off x="8953877" y="3549248"/>
            <a:ext cx="2969537" cy="1040996"/>
          </a:xfrm>
          <a:prstGeom prst="rect">
            <a:avLst/>
          </a:prstGeom>
        </p:spPr>
      </p:pic>
      <p:pic>
        <p:nvPicPr>
          <p:cNvPr id="17" name="图片 16"/>
          <p:cNvPicPr>
            <a:picLocks noChangeAspect="1"/>
          </p:cNvPicPr>
          <p:nvPr/>
        </p:nvPicPr>
        <p:blipFill rotWithShape="1">
          <a:blip r:embed="rId5"/>
          <a:srcRect l="62452" r="9679"/>
          <a:stretch/>
        </p:blipFill>
        <p:spPr>
          <a:xfrm>
            <a:off x="8999145" y="4825162"/>
            <a:ext cx="2969536" cy="1040996"/>
          </a:xfrm>
          <a:prstGeom prst="rect">
            <a:avLst/>
          </a:prstGeom>
        </p:spPr>
      </p:pic>
    </p:spTree>
    <p:extLst>
      <p:ext uri="{BB962C8B-B14F-4D97-AF65-F5344CB8AC3E}">
        <p14:creationId xmlns:p14="http://schemas.microsoft.com/office/powerpoint/2010/main" val="11341372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Stable Learning</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100</a:t>
            </a:fld>
            <a:endParaRPr lang="en-US"/>
          </a:p>
        </p:txBody>
      </p:sp>
      <p:sp>
        <p:nvSpPr>
          <p:cNvPr id="5" name="流程图: 磁盘 4"/>
          <p:cNvSpPr/>
          <p:nvPr/>
        </p:nvSpPr>
        <p:spPr>
          <a:xfrm>
            <a:off x="3105826" y="3678516"/>
            <a:ext cx="1254266" cy="89821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Model</a:t>
            </a:r>
            <a:endParaRPr lang="zh-CN" altLang="en-US" b="1" dirty="0"/>
          </a:p>
        </p:txBody>
      </p:sp>
      <p:sp>
        <p:nvSpPr>
          <p:cNvPr id="6" name="圆角矩形 5"/>
          <p:cNvSpPr/>
          <p:nvPr/>
        </p:nvSpPr>
        <p:spPr>
          <a:xfrm>
            <a:off x="786962" y="3884863"/>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7" name="圆角矩形 6"/>
          <p:cNvSpPr/>
          <p:nvPr/>
        </p:nvSpPr>
        <p:spPr>
          <a:xfrm>
            <a:off x="4842064" y="2679909"/>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8" name="圆角矩形 7"/>
          <p:cNvSpPr/>
          <p:nvPr/>
        </p:nvSpPr>
        <p:spPr>
          <a:xfrm>
            <a:off x="4842064" y="3392514"/>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2</a:t>
            </a:r>
            <a:endParaRPr lang="zh-CN" altLang="en-US" b="1" dirty="0"/>
          </a:p>
        </p:txBody>
      </p:sp>
      <p:sp>
        <p:nvSpPr>
          <p:cNvPr id="9" name="圆角矩形 8"/>
          <p:cNvSpPr/>
          <p:nvPr/>
        </p:nvSpPr>
        <p:spPr>
          <a:xfrm>
            <a:off x="4842064" y="4062804"/>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3</a:t>
            </a:r>
            <a:endParaRPr lang="zh-CN" altLang="en-US" b="1" dirty="0"/>
          </a:p>
        </p:txBody>
      </p:sp>
      <p:sp>
        <p:nvSpPr>
          <p:cNvPr id="10" name="圆角矩形 9"/>
          <p:cNvSpPr/>
          <p:nvPr/>
        </p:nvSpPr>
        <p:spPr>
          <a:xfrm>
            <a:off x="4842064" y="5021120"/>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n</a:t>
            </a:r>
            <a:endParaRPr lang="zh-CN" altLang="en-US" b="1" dirty="0"/>
          </a:p>
        </p:txBody>
      </p:sp>
      <p:sp>
        <p:nvSpPr>
          <p:cNvPr id="11" name="文本框 10"/>
          <p:cNvSpPr txBox="1"/>
          <p:nvPr/>
        </p:nvSpPr>
        <p:spPr>
          <a:xfrm>
            <a:off x="5633417" y="4610316"/>
            <a:ext cx="492443" cy="348814"/>
          </a:xfrm>
          <a:prstGeom prst="rect">
            <a:avLst/>
          </a:prstGeom>
          <a:noFill/>
        </p:spPr>
        <p:txBody>
          <a:bodyPr vert="eaVert" wrap="none" rtlCol="0">
            <a:spAutoFit/>
          </a:bodyPr>
          <a:lstStyle/>
          <a:p>
            <a:pPr algn="ctr"/>
            <a:r>
              <a:rPr lang="en-US" altLang="zh-CN" sz="2000" b="1" dirty="0"/>
              <a:t>…</a:t>
            </a:r>
            <a:endParaRPr lang="zh-CN" altLang="en-US" sz="2000" b="1" dirty="0"/>
          </a:p>
        </p:txBody>
      </p:sp>
      <p:cxnSp>
        <p:nvCxnSpPr>
          <p:cNvPr id="12" name="直接箭头连接符 11"/>
          <p:cNvCxnSpPr>
            <a:stCxn id="6" idx="3"/>
            <a:endCxn id="5" idx="2"/>
          </p:cNvCxnSpPr>
          <p:nvPr/>
        </p:nvCxnSpPr>
        <p:spPr>
          <a:xfrm>
            <a:off x="2623854" y="4127624"/>
            <a:ext cx="4819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4"/>
            <a:endCxn id="7" idx="1"/>
          </p:cNvCxnSpPr>
          <p:nvPr/>
        </p:nvCxnSpPr>
        <p:spPr>
          <a:xfrm flipV="1">
            <a:off x="4360092" y="2922670"/>
            <a:ext cx="481972" cy="12049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4"/>
            <a:endCxn id="8" idx="1"/>
          </p:cNvCxnSpPr>
          <p:nvPr/>
        </p:nvCxnSpPr>
        <p:spPr>
          <a:xfrm flipV="1">
            <a:off x="4360092" y="3635275"/>
            <a:ext cx="481972" cy="492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4"/>
            <a:endCxn id="9" idx="1"/>
          </p:cNvCxnSpPr>
          <p:nvPr/>
        </p:nvCxnSpPr>
        <p:spPr>
          <a:xfrm>
            <a:off x="4360092" y="4127624"/>
            <a:ext cx="481972" cy="177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5" idx="4"/>
            <a:endCxn id="10" idx="1"/>
          </p:cNvCxnSpPr>
          <p:nvPr/>
        </p:nvCxnSpPr>
        <p:spPr>
          <a:xfrm>
            <a:off x="4360092" y="4127624"/>
            <a:ext cx="481972" cy="11362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073355" y="2736843"/>
            <a:ext cx="1415772" cy="369332"/>
          </a:xfrm>
          <a:prstGeom prst="rect">
            <a:avLst/>
          </a:prstGeom>
          <a:noFill/>
        </p:spPr>
        <p:txBody>
          <a:bodyPr wrap="none" rtlCol="0">
            <a:spAutoFit/>
          </a:bodyPr>
          <a:lstStyle/>
          <a:p>
            <a:r>
              <a:rPr lang="en-US" altLang="zh-CN" b="1" dirty="0"/>
              <a:t>Accuracy 1</a:t>
            </a:r>
            <a:endParaRPr lang="zh-CN" altLang="en-US" b="1" dirty="0"/>
          </a:p>
        </p:txBody>
      </p:sp>
      <p:sp>
        <p:nvSpPr>
          <p:cNvPr id="18" name="文本框 17"/>
          <p:cNvSpPr txBox="1"/>
          <p:nvPr/>
        </p:nvSpPr>
        <p:spPr>
          <a:xfrm>
            <a:off x="7088812" y="3392514"/>
            <a:ext cx="1415772" cy="369332"/>
          </a:xfrm>
          <a:prstGeom prst="rect">
            <a:avLst/>
          </a:prstGeom>
          <a:noFill/>
        </p:spPr>
        <p:txBody>
          <a:bodyPr wrap="none" rtlCol="0">
            <a:spAutoFit/>
          </a:bodyPr>
          <a:lstStyle/>
          <a:p>
            <a:r>
              <a:rPr lang="en-US" altLang="zh-CN" b="1" dirty="0"/>
              <a:t>Accuracy 2</a:t>
            </a:r>
            <a:endParaRPr lang="zh-CN" altLang="en-US" b="1" dirty="0"/>
          </a:p>
        </p:txBody>
      </p:sp>
      <p:sp>
        <p:nvSpPr>
          <p:cNvPr id="19" name="文本框 18"/>
          <p:cNvSpPr txBox="1"/>
          <p:nvPr/>
        </p:nvSpPr>
        <p:spPr>
          <a:xfrm>
            <a:off x="7088812" y="4073510"/>
            <a:ext cx="1415772" cy="369332"/>
          </a:xfrm>
          <a:prstGeom prst="rect">
            <a:avLst/>
          </a:prstGeom>
          <a:noFill/>
        </p:spPr>
        <p:txBody>
          <a:bodyPr wrap="none" rtlCol="0">
            <a:spAutoFit/>
          </a:bodyPr>
          <a:lstStyle/>
          <a:p>
            <a:r>
              <a:rPr lang="en-US" altLang="zh-CN" b="1" dirty="0"/>
              <a:t>Accuracy 3</a:t>
            </a:r>
            <a:endParaRPr lang="zh-CN" altLang="en-US" b="1" dirty="0"/>
          </a:p>
        </p:txBody>
      </p:sp>
      <p:sp>
        <p:nvSpPr>
          <p:cNvPr id="20" name="文本框 19"/>
          <p:cNvSpPr txBox="1"/>
          <p:nvPr/>
        </p:nvSpPr>
        <p:spPr>
          <a:xfrm>
            <a:off x="7102138" y="5079215"/>
            <a:ext cx="1428596" cy="369332"/>
          </a:xfrm>
          <a:prstGeom prst="rect">
            <a:avLst/>
          </a:prstGeom>
          <a:noFill/>
        </p:spPr>
        <p:txBody>
          <a:bodyPr wrap="none" rtlCol="0">
            <a:spAutoFit/>
          </a:bodyPr>
          <a:lstStyle/>
          <a:p>
            <a:r>
              <a:rPr lang="en-US" altLang="zh-CN" b="1" dirty="0"/>
              <a:t>Accuracy n</a:t>
            </a:r>
            <a:endParaRPr lang="zh-CN" altLang="en-US" b="1" dirty="0"/>
          </a:p>
        </p:txBody>
      </p:sp>
      <p:sp>
        <p:nvSpPr>
          <p:cNvPr id="21" name="文本框 20"/>
          <p:cNvSpPr txBox="1"/>
          <p:nvPr/>
        </p:nvSpPr>
        <p:spPr>
          <a:xfrm>
            <a:off x="7505594" y="4610316"/>
            <a:ext cx="492443" cy="348813"/>
          </a:xfrm>
          <a:prstGeom prst="rect">
            <a:avLst/>
          </a:prstGeom>
          <a:noFill/>
        </p:spPr>
        <p:txBody>
          <a:bodyPr vert="eaVert" wrap="none" rtlCol="0">
            <a:spAutoFit/>
          </a:bodyPr>
          <a:lstStyle/>
          <a:p>
            <a:pPr algn="ctr"/>
            <a:r>
              <a:rPr lang="en-US" altLang="zh-CN" sz="2000" b="1" dirty="0"/>
              <a:t>…</a:t>
            </a:r>
            <a:endParaRPr lang="zh-CN" altLang="en-US" sz="2000" b="1" dirty="0"/>
          </a:p>
        </p:txBody>
      </p:sp>
      <p:sp>
        <p:nvSpPr>
          <p:cNvPr id="22" name="矩形 21"/>
          <p:cNvSpPr/>
          <p:nvPr/>
        </p:nvSpPr>
        <p:spPr>
          <a:xfrm>
            <a:off x="4725938" y="2589736"/>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8744492" y="2706065"/>
            <a:ext cx="1877437" cy="400110"/>
          </a:xfrm>
          <a:prstGeom prst="rect">
            <a:avLst/>
          </a:prstGeom>
          <a:noFill/>
        </p:spPr>
        <p:txBody>
          <a:bodyPr wrap="none" rtlCol="0">
            <a:spAutoFit/>
          </a:bodyPr>
          <a:lstStyle/>
          <a:p>
            <a:r>
              <a:rPr lang="en-US" altLang="zh-CN" sz="2000" b="1" dirty="0">
                <a:solidFill>
                  <a:srgbClr val="FF0000"/>
                </a:solidFill>
              </a:rPr>
              <a:t>I.I.D. Learning</a:t>
            </a:r>
            <a:endParaRPr lang="zh-CN" altLang="en-US" sz="2000" b="1" dirty="0">
              <a:solidFill>
                <a:srgbClr val="FF0000"/>
              </a:solidFill>
            </a:endParaRPr>
          </a:p>
        </p:txBody>
      </p:sp>
      <p:sp>
        <p:nvSpPr>
          <p:cNvPr id="24" name="矩形 23"/>
          <p:cNvSpPr/>
          <p:nvPr/>
        </p:nvSpPr>
        <p:spPr>
          <a:xfrm>
            <a:off x="4741081" y="4979287"/>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744491" y="5106532"/>
            <a:ext cx="2350580" cy="400110"/>
          </a:xfrm>
          <a:prstGeom prst="rect">
            <a:avLst/>
          </a:prstGeom>
          <a:noFill/>
        </p:spPr>
        <p:txBody>
          <a:bodyPr wrap="none" rtlCol="0">
            <a:spAutoFit/>
          </a:bodyPr>
          <a:lstStyle/>
          <a:p>
            <a:r>
              <a:rPr lang="en-US" altLang="zh-CN" sz="2000" b="1" dirty="0">
                <a:solidFill>
                  <a:srgbClr val="FF0000"/>
                </a:solidFill>
              </a:rPr>
              <a:t>Transfer Learning</a:t>
            </a:r>
            <a:endParaRPr lang="zh-CN" altLang="en-US" sz="2000" b="1" dirty="0">
              <a:solidFill>
                <a:srgbClr val="FF0000"/>
              </a:solidFill>
            </a:endParaRPr>
          </a:p>
        </p:txBody>
      </p:sp>
      <p:sp>
        <p:nvSpPr>
          <p:cNvPr id="26" name="右大括号 25"/>
          <p:cNvSpPr/>
          <p:nvPr/>
        </p:nvSpPr>
        <p:spPr>
          <a:xfrm>
            <a:off x="8504583" y="2921509"/>
            <a:ext cx="356386" cy="2385078"/>
          </a:xfrm>
          <a:prstGeom prst="righ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8876425" y="3905454"/>
            <a:ext cx="1420774" cy="400110"/>
          </a:xfrm>
          <a:prstGeom prst="rect">
            <a:avLst/>
          </a:prstGeom>
          <a:noFill/>
        </p:spPr>
        <p:txBody>
          <a:bodyPr wrap="none" rtlCol="0">
            <a:spAutoFit/>
          </a:bodyPr>
          <a:lstStyle/>
          <a:p>
            <a:r>
              <a:rPr lang="en-US" altLang="zh-CN" sz="2000" b="1" dirty="0"/>
              <a:t>VAR (</a:t>
            </a:r>
            <a:r>
              <a:rPr lang="en-US" altLang="zh-CN" sz="2000" b="1" dirty="0" err="1"/>
              <a:t>Acc</a:t>
            </a:r>
            <a:r>
              <a:rPr lang="en-US" altLang="zh-CN" sz="2000" b="1" dirty="0"/>
              <a:t>)</a:t>
            </a:r>
            <a:endParaRPr lang="zh-CN" altLang="en-US" sz="2000" b="1" dirty="0"/>
          </a:p>
        </p:txBody>
      </p:sp>
      <p:sp>
        <p:nvSpPr>
          <p:cNvPr id="28" name="文本框 27"/>
          <p:cNvSpPr txBox="1"/>
          <p:nvPr/>
        </p:nvSpPr>
        <p:spPr>
          <a:xfrm>
            <a:off x="10460922" y="3772282"/>
            <a:ext cx="1268296" cy="707886"/>
          </a:xfrm>
          <a:prstGeom prst="rect">
            <a:avLst/>
          </a:prstGeom>
          <a:noFill/>
        </p:spPr>
        <p:txBody>
          <a:bodyPr wrap="none" rtlCol="0">
            <a:spAutoFit/>
          </a:bodyPr>
          <a:lstStyle/>
          <a:p>
            <a:pPr algn="ctr"/>
            <a:r>
              <a:rPr lang="en-US" altLang="zh-CN" sz="2000" b="1" dirty="0">
                <a:solidFill>
                  <a:srgbClr val="FF0000"/>
                </a:solidFill>
              </a:rPr>
              <a:t>Stable </a:t>
            </a:r>
          </a:p>
          <a:p>
            <a:r>
              <a:rPr lang="en-US" altLang="zh-CN" sz="2000" b="1" dirty="0">
                <a:solidFill>
                  <a:srgbClr val="FF0000"/>
                </a:solidFill>
              </a:rPr>
              <a:t>Learning</a:t>
            </a:r>
            <a:endParaRPr lang="zh-CN" altLang="en-US" sz="2000" b="1" dirty="0">
              <a:solidFill>
                <a:srgbClr val="FF0000"/>
              </a:solidFill>
            </a:endParaRPr>
          </a:p>
        </p:txBody>
      </p:sp>
      <p:sp>
        <p:nvSpPr>
          <p:cNvPr id="29" name="TextBox 9">
            <a:extLst>
              <a:ext uri="{FF2B5EF4-FFF2-40B4-BE49-F238E27FC236}">
                <a16:creationId xmlns:a16="http://schemas.microsoft.com/office/drawing/2014/main" id="{42FCA898-2012-A241-B84D-99800BD0263D}"/>
              </a:ext>
            </a:extLst>
          </p:cNvPr>
          <p:cNvSpPr txBox="1"/>
          <p:nvPr/>
        </p:nvSpPr>
        <p:spPr>
          <a:xfrm>
            <a:off x="1033932" y="2924254"/>
            <a:ext cx="1287340" cy="461665"/>
          </a:xfrm>
          <a:prstGeom prst="rect">
            <a:avLst/>
          </a:prstGeom>
          <a:noFill/>
        </p:spPr>
        <p:txBody>
          <a:bodyPr wrap="none" rtlCol="0">
            <a:spAutoFit/>
          </a:bodyPr>
          <a:lstStyle/>
          <a:p>
            <a:r>
              <a:rPr lang="en-US" altLang="zh-CN" sz="2400" dirty="0"/>
              <a:t>Training</a:t>
            </a:r>
            <a:endParaRPr lang="en-US" sz="2400" dirty="0"/>
          </a:p>
        </p:txBody>
      </p:sp>
      <p:sp>
        <p:nvSpPr>
          <p:cNvPr id="30" name="TextBox 31">
            <a:extLst>
              <a:ext uri="{FF2B5EF4-FFF2-40B4-BE49-F238E27FC236}">
                <a16:creationId xmlns:a16="http://schemas.microsoft.com/office/drawing/2014/main" id="{8809FEEF-D510-0247-AF5F-EBBFA4A511C5}"/>
              </a:ext>
            </a:extLst>
          </p:cNvPr>
          <p:cNvSpPr txBox="1"/>
          <p:nvPr/>
        </p:nvSpPr>
        <p:spPr>
          <a:xfrm>
            <a:off x="5116840" y="1837015"/>
            <a:ext cx="1160446" cy="461665"/>
          </a:xfrm>
          <a:prstGeom prst="rect">
            <a:avLst/>
          </a:prstGeom>
          <a:noFill/>
        </p:spPr>
        <p:txBody>
          <a:bodyPr wrap="none" rtlCol="0">
            <a:spAutoFit/>
          </a:bodyPr>
          <a:lstStyle/>
          <a:p>
            <a:r>
              <a:rPr lang="en-US" altLang="zh-CN" sz="2400" dirty="0"/>
              <a:t>Testing</a:t>
            </a:r>
            <a:endParaRPr lang="en-US" sz="2400" dirty="0"/>
          </a:p>
        </p:txBody>
      </p:sp>
    </p:spTree>
    <p:extLst>
      <p:ext uri="{BB962C8B-B14F-4D97-AF65-F5344CB8AC3E}">
        <p14:creationId xmlns:p14="http://schemas.microsoft.com/office/powerpoint/2010/main" val="266726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P spid="26" grpId="0" animBg="1"/>
      <p:bldP spid="27" grpId="0"/>
      <p:bldP spid="2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Stability and Robustness</a:t>
            </a:r>
            <a:endParaRPr lang="zh-CN" altLang="en-US" dirty="0"/>
          </a:p>
        </p:txBody>
      </p:sp>
      <p:sp>
        <p:nvSpPr>
          <p:cNvPr id="3" name="内容占位符 2"/>
          <p:cNvSpPr>
            <a:spLocks noGrp="1"/>
          </p:cNvSpPr>
          <p:nvPr>
            <p:ph idx="1"/>
          </p:nvPr>
        </p:nvSpPr>
        <p:spPr/>
        <p:txBody>
          <a:bodyPr>
            <a:normAutofit/>
          </a:bodyPr>
          <a:lstStyle/>
          <a:p>
            <a:r>
              <a:rPr kumimoji="1" lang="en-US" altLang="zh-CN" sz="3200" dirty="0"/>
              <a:t>Robustness</a:t>
            </a:r>
          </a:p>
          <a:p>
            <a:pPr lvl="1"/>
            <a:r>
              <a:rPr kumimoji="1" lang="en-US" altLang="zh-CN" sz="2800" dirty="0"/>
              <a:t>More on prediction performance over data perturbations</a:t>
            </a:r>
          </a:p>
          <a:p>
            <a:pPr lvl="1"/>
            <a:r>
              <a:rPr kumimoji="1" lang="en-US" altLang="zh-CN" sz="2800" b="1" i="1" dirty="0"/>
              <a:t>Prediction</a:t>
            </a:r>
            <a:r>
              <a:rPr kumimoji="1" lang="en-US" altLang="zh-CN" sz="2800" dirty="0"/>
              <a:t> performance-driven</a:t>
            </a:r>
          </a:p>
          <a:p>
            <a:r>
              <a:rPr kumimoji="1" lang="en-US" altLang="zh-CN" sz="3200" dirty="0"/>
              <a:t>Stability</a:t>
            </a:r>
          </a:p>
          <a:p>
            <a:pPr lvl="1"/>
            <a:r>
              <a:rPr kumimoji="1" lang="en-US" altLang="zh-CN" sz="2800" dirty="0"/>
              <a:t>More on the true model</a:t>
            </a:r>
          </a:p>
          <a:p>
            <a:pPr lvl="1"/>
            <a:r>
              <a:rPr kumimoji="1" lang="en-US" altLang="zh-CN" sz="2800" dirty="0"/>
              <a:t>Lay</a:t>
            </a:r>
            <a:r>
              <a:rPr kumimoji="1" lang="zh-CN" altLang="en-US" sz="2800" dirty="0"/>
              <a:t> </a:t>
            </a:r>
            <a:r>
              <a:rPr kumimoji="1" lang="en-US" altLang="zh-CN" sz="2800" dirty="0"/>
              <a:t>more</a:t>
            </a:r>
            <a:r>
              <a:rPr kumimoji="1" lang="zh-CN" altLang="en-US" sz="2800" dirty="0"/>
              <a:t> </a:t>
            </a:r>
            <a:r>
              <a:rPr kumimoji="1" lang="en-US" altLang="zh-CN" sz="2800" dirty="0"/>
              <a:t>emphasis</a:t>
            </a:r>
            <a:r>
              <a:rPr kumimoji="1" lang="zh-CN" altLang="en-US" sz="2800" dirty="0"/>
              <a:t> </a:t>
            </a:r>
            <a:r>
              <a:rPr kumimoji="1" lang="en-US" altLang="zh-CN" sz="2800" dirty="0"/>
              <a:t>on</a:t>
            </a:r>
            <a:r>
              <a:rPr kumimoji="1" lang="zh-CN" altLang="en-US" sz="2800" dirty="0"/>
              <a:t> </a:t>
            </a:r>
            <a:r>
              <a:rPr kumimoji="1" lang="en-US" altLang="zh-CN" sz="2800" b="1" i="1" dirty="0"/>
              <a:t>Bias</a:t>
            </a:r>
          </a:p>
          <a:p>
            <a:pPr lvl="1"/>
            <a:r>
              <a:rPr kumimoji="1" lang="en-US" altLang="zh-CN" sz="2800" dirty="0"/>
              <a:t>Sufficient for robustness</a:t>
            </a:r>
          </a:p>
          <a:p>
            <a:endParaRPr kumimoji="1" lang="en-US" altLang="zh-CN" sz="32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101</a:t>
            </a:fld>
            <a:endParaRPr lang="en-US"/>
          </a:p>
        </p:txBody>
      </p:sp>
      <p:sp>
        <p:nvSpPr>
          <p:cNvPr id="5" name="矩形 4"/>
          <p:cNvSpPr/>
          <p:nvPr/>
        </p:nvSpPr>
        <p:spPr>
          <a:xfrm>
            <a:off x="637309" y="5703455"/>
            <a:ext cx="10917382" cy="849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Stable learning is a (intrinsic?) way to realize robust prediction</a:t>
            </a:r>
            <a:endParaRPr lang="zh-CN" altLang="en-US" sz="2800" b="1" dirty="0"/>
          </a:p>
        </p:txBody>
      </p:sp>
    </p:spTree>
    <p:extLst>
      <p:ext uri="{BB962C8B-B14F-4D97-AF65-F5344CB8AC3E}">
        <p14:creationId xmlns:p14="http://schemas.microsoft.com/office/powerpoint/2010/main" val="1750128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D5E8-381A-6C4B-A4A4-DBD3510FAB37}"/>
              </a:ext>
            </a:extLst>
          </p:cNvPr>
          <p:cNvSpPr>
            <a:spLocks noGrp="1"/>
          </p:cNvSpPr>
          <p:nvPr>
            <p:ph type="title"/>
          </p:nvPr>
        </p:nvSpPr>
        <p:spPr/>
        <p:txBody>
          <a:bodyPr/>
          <a:lstStyle/>
          <a:p>
            <a:r>
              <a:rPr lang="en-US" altLang="zh-CN" dirty="0"/>
              <a:t>Stability</a:t>
            </a:r>
            <a:endParaRPr lang="en-US" dirty="0"/>
          </a:p>
        </p:txBody>
      </p:sp>
      <p:sp>
        <p:nvSpPr>
          <p:cNvPr id="4" name="Content Placeholder 2">
            <a:extLst>
              <a:ext uri="{FF2B5EF4-FFF2-40B4-BE49-F238E27FC236}">
                <a16:creationId xmlns:a16="http://schemas.microsoft.com/office/drawing/2014/main" id="{489143D2-84DF-A846-8B73-791EF5DC8C05}"/>
              </a:ext>
            </a:extLst>
          </p:cNvPr>
          <p:cNvSpPr>
            <a:spLocks noGrp="1"/>
          </p:cNvSpPr>
          <p:nvPr>
            <p:ph idx="1"/>
          </p:nvPr>
        </p:nvSpPr>
        <p:spPr>
          <a:xfrm>
            <a:off x="838200" y="1825625"/>
            <a:ext cx="10858500" cy="4351338"/>
          </a:xfrm>
        </p:spPr>
        <p:txBody>
          <a:bodyPr>
            <a:normAutofit/>
          </a:bodyPr>
          <a:lstStyle/>
          <a:p>
            <a:r>
              <a:rPr lang="en-US" altLang="zh-CN" sz="3600" dirty="0">
                <a:solidFill>
                  <a:srgbClr val="FF0000"/>
                </a:solidFill>
              </a:rPr>
              <a:t>Statistical</a:t>
            </a:r>
            <a:r>
              <a:rPr lang="zh-CN" altLang="en-US" sz="3600" dirty="0">
                <a:solidFill>
                  <a:srgbClr val="FF0000"/>
                </a:solidFill>
              </a:rPr>
              <a:t> </a:t>
            </a:r>
            <a:r>
              <a:rPr lang="en-US" altLang="zh-CN" sz="3600" dirty="0">
                <a:solidFill>
                  <a:srgbClr val="FF0000"/>
                </a:solidFill>
              </a:rPr>
              <a:t>stability</a:t>
            </a:r>
            <a:r>
              <a:rPr lang="zh-CN" altLang="en-US" sz="3600" dirty="0">
                <a:solidFill>
                  <a:srgbClr val="FF0000"/>
                </a:solidFill>
              </a:rPr>
              <a:t> </a:t>
            </a:r>
            <a:r>
              <a:rPr lang="en-US" altLang="zh-CN" sz="3600" dirty="0"/>
              <a:t>holds</a:t>
            </a:r>
            <a:r>
              <a:rPr lang="zh-CN" altLang="en-US" sz="3600" dirty="0"/>
              <a:t> </a:t>
            </a:r>
            <a:r>
              <a:rPr lang="en-US" altLang="zh-CN" sz="3600" dirty="0"/>
              <a:t>if</a:t>
            </a:r>
            <a:r>
              <a:rPr lang="zh-CN" altLang="en-US" sz="3600" dirty="0"/>
              <a:t> </a:t>
            </a:r>
            <a:r>
              <a:rPr lang="en-US" altLang="zh-CN" sz="3600" dirty="0"/>
              <a:t>statistical</a:t>
            </a:r>
            <a:r>
              <a:rPr lang="zh-CN" altLang="en-US" sz="3600" dirty="0"/>
              <a:t> </a:t>
            </a:r>
            <a:r>
              <a:rPr lang="en-US" altLang="zh-CN" sz="3600" dirty="0"/>
              <a:t>conclusions</a:t>
            </a:r>
            <a:r>
              <a:rPr lang="zh-CN" altLang="en-US" sz="3600" dirty="0"/>
              <a:t> </a:t>
            </a:r>
            <a:r>
              <a:rPr lang="en-US" altLang="zh-CN" sz="3600" dirty="0"/>
              <a:t>are</a:t>
            </a:r>
            <a:r>
              <a:rPr lang="zh-CN" altLang="en-US" sz="3600" dirty="0"/>
              <a:t> </a:t>
            </a:r>
            <a:r>
              <a:rPr lang="en-US" altLang="zh-CN" sz="3600" dirty="0"/>
              <a:t>robust</a:t>
            </a:r>
            <a:r>
              <a:rPr lang="zh-CN" altLang="en-US" sz="3600" dirty="0"/>
              <a:t> </a:t>
            </a:r>
            <a:r>
              <a:rPr lang="en-US" altLang="zh-CN" sz="3600" dirty="0"/>
              <a:t>to</a:t>
            </a:r>
            <a:r>
              <a:rPr lang="zh-CN" altLang="en-US" sz="3600" dirty="0"/>
              <a:t> </a:t>
            </a:r>
            <a:r>
              <a:rPr lang="en-US" altLang="zh-CN" sz="3600" dirty="0"/>
              <a:t>appropriate</a:t>
            </a:r>
            <a:r>
              <a:rPr lang="zh-CN" altLang="en-US" sz="3600" dirty="0"/>
              <a:t> </a:t>
            </a:r>
            <a:r>
              <a:rPr lang="en-US" altLang="zh-CN" sz="3600" dirty="0"/>
              <a:t>perturbations</a:t>
            </a:r>
            <a:r>
              <a:rPr lang="zh-CN" altLang="en-US" sz="3600" dirty="0"/>
              <a:t> </a:t>
            </a:r>
            <a:r>
              <a:rPr lang="en-US" altLang="zh-CN" sz="3600" dirty="0"/>
              <a:t>to</a:t>
            </a:r>
            <a:r>
              <a:rPr lang="zh-CN" altLang="en-US" sz="3600" dirty="0"/>
              <a:t> </a:t>
            </a:r>
            <a:r>
              <a:rPr lang="en-US" altLang="zh-CN" sz="3600" dirty="0"/>
              <a:t>data.</a:t>
            </a:r>
          </a:p>
          <a:p>
            <a:pPr lvl="1"/>
            <a:r>
              <a:rPr lang="en-US" altLang="zh-CN" sz="3200" dirty="0"/>
              <a:t>Prediction</a:t>
            </a:r>
            <a:r>
              <a:rPr lang="zh-CN" altLang="en-US" sz="3200" dirty="0"/>
              <a:t> </a:t>
            </a:r>
            <a:r>
              <a:rPr lang="en-US" altLang="zh-CN" sz="3200" dirty="0"/>
              <a:t>Stability</a:t>
            </a:r>
          </a:p>
          <a:p>
            <a:pPr lvl="1"/>
            <a:r>
              <a:rPr lang="en-US" altLang="zh-CN" sz="3200" dirty="0"/>
              <a:t>Estimation</a:t>
            </a:r>
            <a:r>
              <a:rPr lang="zh-CN" altLang="en-US" sz="3200" dirty="0"/>
              <a:t> </a:t>
            </a:r>
            <a:r>
              <a:rPr lang="en-US" altLang="zh-CN" sz="3200" dirty="0"/>
              <a:t>Stability</a:t>
            </a:r>
            <a:endParaRPr lang="zh-CN" altLang="en-US" sz="3200" dirty="0"/>
          </a:p>
          <a:p>
            <a:pPr marL="0" indent="0">
              <a:buNone/>
            </a:pPr>
            <a:endParaRPr lang="en-US" altLang="zh-CN" dirty="0"/>
          </a:p>
          <a:p>
            <a:endParaRPr lang="en-US" altLang="zh-CN" dirty="0"/>
          </a:p>
          <a:p>
            <a:endParaRPr lang="zh-CN" altLang="en-US" dirty="0"/>
          </a:p>
        </p:txBody>
      </p:sp>
      <p:pic>
        <p:nvPicPr>
          <p:cNvPr id="5" name="Picture 5"/>
          <p:cNvPicPr>
            <a:picLocks noChangeAspect="1"/>
          </p:cNvPicPr>
          <p:nvPr/>
        </p:nvPicPr>
        <p:blipFill>
          <a:blip r:embed="rId2"/>
          <a:stretch>
            <a:fillRect/>
          </a:stretch>
        </p:blipFill>
        <p:spPr>
          <a:xfrm>
            <a:off x="5576020" y="3403599"/>
            <a:ext cx="5924408" cy="198089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5242566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Prediction</a:t>
            </a:r>
            <a:r>
              <a:rPr lang="zh-CN" altLang="en-US" dirty="0"/>
              <a:t> </a:t>
            </a:r>
            <a:r>
              <a:rPr lang="en-US" altLang="zh-CN" dirty="0"/>
              <a:t>Stability</a:t>
            </a:r>
            <a:endParaRPr lang="en-US" dirty="0"/>
          </a:p>
        </p:txBody>
      </p:sp>
      <p:sp>
        <p:nvSpPr>
          <p:cNvPr id="3" name="Content Placeholder 2"/>
          <p:cNvSpPr>
            <a:spLocks noGrp="1"/>
          </p:cNvSpPr>
          <p:nvPr>
            <p:ph idx="1"/>
          </p:nvPr>
        </p:nvSpPr>
        <p:spPr/>
        <p:txBody>
          <a:bodyPr>
            <a:normAutofit/>
          </a:bodyPr>
          <a:lstStyle/>
          <a:p>
            <a:r>
              <a:rPr lang="en-US" altLang="zh-CN" sz="3200" dirty="0"/>
              <a:t>Lasso</a:t>
            </a:r>
            <a:endParaRPr lang="zh-CN" altLang="en-US" sz="3200" dirty="0"/>
          </a:p>
          <a:p>
            <a:pPr lvl="1"/>
            <a:endParaRPr lang="en-US" altLang="zh-CN" dirty="0"/>
          </a:p>
          <a:p>
            <a:pPr lvl="1"/>
            <a:endParaRPr lang="zh-CN" altLang="en-US" dirty="0"/>
          </a:p>
          <a:p>
            <a:r>
              <a:rPr lang="en-US" altLang="zh-CN" sz="3200" dirty="0">
                <a:solidFill>
                  <a:srgbClr val="FF0000"/>
                </a:solidFill>
              </a:rPr>
              <a:t>Prediction</a:t>
            </a:r>
            <a:r>
              <a:rPr lang="zh-CN" altLang="en-US" sz="3200" dirty="0">
                <a:solidFill>
                  <a:srgbClr val="FF0000"/>
                </a:solidFill>
              </a:rPr>
              <a:t> </a:t>
            </a:r>
            <a:r>
              <a:rPr lang="en-US" altLang="zh-CN" sz="3200" dirty="0">
                <a:solidFill>
                  <a:srgbClr val="FF0000"/>
                </a:solidFill>
              </a:rPr>
              <a:t>Stability</a:t>
            </a:r>
            <a:r>
              <a:rPr lang="zh-CN" altLang="en-US" sz="3200" dirty="0">
                <a:solidFill>
                  <a:srgbClr val="FF0000"/>
                </a:solidFill>
              </a:rPr>
              <a:t> </a:t>
            </a:r>
            <a:r>
              <a:rPr lang="en-US" altLang="zh-CN" sz="3200" dirty="0"/>
              <a:t>by</a:t>
            </a:r>
            <a:r>
              <a:rPr lang="zh-CN" altLang="en-US" sz="3200" dirty="0"/>
              <a:t> </a:t>
            </a:r>
            <a:r>
              <a:rPr lang="en-US" altLang="zh-CN" sz="3200" dirty="0"/>
              <a:t>Cross-Validation</a:t>
            </a:r>
            <a:endParaRPr lang="zh-CN" altLang="en-US" sz="3200" dirty="0"/>
          </a:p>
          <a:p>
            <a:pPr lvl="1"/>
            <a:r>
              <a:rPr lang="en-US" altLang="zh-CN" sz="2800" dirty="0"/>
              <a:t>n</a:t>
            </a:r>
            <a:r>
              <a:rPr lang="zh-CN" altLang="en-US" sz="2800" dirty="0"/>
              <a:t> </a:t>
            </a:r>
            <a:r>
              <a:rPr lang="en-US" altLang="zh-CN" sz="2800" dirty="0"/>
              <a:t>data</a:t>
            </a:r>
            <a:r>
              <a:rPr lang="zh-CN" altLang="en-US" sz="2800" dirty="0"/>
              <a:t> </a:t>
            </a:r>
            <a:r>
              <a:rPr lang="en-US" altLang="zh-CN" sz="2800" dirty="0"/>
              <a:t>units</a:t>
            </a:r>
            <a:r>
              <a:rPr lang="zh-CN" altLang="en-US" sz="2800" dirty="0"/>
              <a:t> </a:t>
            </a:r>
            <a:r>
              <a:rPr lang="en-US" altLang="zh-CN" sz="2800" dirty="0"/>
              <a:t>are</a:t>
            </a:r>
            <a:r>
              <a:rPr lang="zh-CN" altLang="en-US" sz="2800" dirty="0"/>
              <a:t> </a:t>
            </a:r>
            <a:r>
              <a:rPr lang="en-US" altLang="zh-CN" sz="2800" dirty="0"/>
              <a:t>randomly</a:t>
            </a:r>
            <a:r>
              <a:rPr lang="zh-CN" altLang="en-US" sz="2800" dirty="0"/>
              <a:t> </a:t>
            </a:r>
            <a:r>
              <a:rPr lang="en-US" altLang="zh-CN" sz="2800" dirty="0"/>
              <a:t>partitioned</a:t>
            </a:r>
            <a:r>
              <a:rPr lang="zh-CN" altLang="en-US" sz="2800" dirty="0"/>
              <a:t> </a:t>
            </a:r>
            <a:r>
              <a:rPr lang="en-US" altLang="zh-CN" sz="2800" dirty="0"/>
              <a:t>into</a:t>
            </a:r>
            <a:r>
              <a:rPr lang="zh-CN" altLang="en-US" sz="2800" dirty="0"/>
              <a:t> </a:t>
            </a:r>
            <a:r>
              <a:rPr lang="en-US" altLang="zh-CN" sz="2800" dirty="0"/>
              <a:t>V</a:t>
            </a:r>
            <a:r>
              <a:rPr lang="zh-CN" altLang="en-US" sz="2800" dirty="0"/>
              <a:t> </a:t>
            </a:r>
            <a:r>
              <a:rPr lang="en-US" altLang="zh-CN" sz="2800" dirty="0"/>
              <a:t>blocks,</a:t>
            </a:r>
            <a:r>
              <a:rPr lang="zh-CN" altLang="en-US" sz="2800" dirty="0"/>
              <a:t> </a:t>
            </a:r>
            <a:r>
              <a:rPr lang="en-US" altLang="zh-CN" sz="2800" dirty="0"/>
              <a:t>each</a:t>
            </a:r>
            <a:r>
              <a:rPr lang="zh-CN" altLang="en-US" sz="2800" dirty="0"/>
              <a:t> </a:t>
            </a:r>
            <a:r>
              <a:rPr lang="en-US" altLang="zh-CN" sz="2800" dirty="0"/>
              <a:t>block</a:t>
            </a:r>
            <a:r>
              <a:rPr lang="zh-CN" altLang="en-US" sz="2800" dirty="0"/>
              <a:t> </a:t>
            </a:r>
            <a:r>
              <a:rPr lang="en-US" altLang="zh-CN" sz="2800" dirty="0"/>
              <a:t>has</a:t>
            </a:r>
            <a:r>
              <a:rPr lang="zh-CN" altLang="en-US" sz="2800" dirty="0"/>
              <a:t> </a:t>
            </a:r>
            <a:r>
              <a:rPr lang="en-US" altLang="zh-CN" sz="2800" dirty="0"/>
              <a:t>d</a:t>
            </a:r>
            <a:r>
              <a:rPr lang="zh-CN" altLang="en-US" sz="2800" dirty="0"/>
              <a:t> </a:t>
            </a:r>
            <a:r>
              <a:rPr lang="en-US" altLang="zh-CN" sz="2800" dirty="0"/>
              <a:t>=</a:t>
            </a:r>
            <a:r>
              <a:rPr lang="zh-CN" altLang="en-US" sz="2800" dirty="0"/>
              <a:t> </a:t>
            </a:r>
            <a:r>
              <a:rPr lang="en-US" altLang="zh-CN" sz="2800" dirty="0"/>
              <a:t>[n/V]</a:t>
            </a:r>
            <a:r>
              <a:rPr lang="zh-CN" altLang="en-US" sz="2800" dirty="0"/>
              <a:t> </a:t>
            </a:r>
            <a:r>
              <a:rPr lang="en-US" altLang="zh-CN" sz="2800" dirty="0"/>
              <a:t>units.</a:t>
            </a:r>
            <a:endParaRPr lang="zh-CN" altLang="en-US" sz="2800" dirty="0"/>
          </a:p>
          <a:p>
            <a:pPr lvl="1"/>
            <a:r>
              <a:rPr lang="en-US" altLang="zh-CN" sz="2800" dirty="0"/>
              <a:t>Leave</a:t>
            </a:r>
            <a:r>
              <a:rPr lang="zh-CN" altLang="en-US" sz="2800" dirty="0"/>
              <a:t> </a:t>
            </a:r>
            <a:r>
              <a:rPr lang="en-US" altLang="zh-CN" sz="2800" dirty="0"/>
              <a:t>one</a:t>
            </a:r>
            <a:r>
              <a:rPr lang="zh-CN" altLang="en-US" sz="2800" dirty="0"/>
              <a:t> </a:t>
            </a:r>
            <a:r>
              <a:rPr lang="en-US" altLang="zh-CN" sz="2800" dirty="0"/>
              <a:t>out:</a:t>
            </a:r>
            <a:r>
              <a:rPr lang="zh-CN" altLang="en-US" sz="2800" dirty="0"/>
              <a:t> </a:t>
            </a:r>
            <a:r>
              <a:rPr lang="en-US" altLang="zh-CN" sz="2800" dirty="0"/>
              <a:t>training</a:t>
            </a:r>
            <a:r>
              <a:rPr lang="zh-CN" altLang="en-US" sz="2800" dirty="0"/>
              <a:t> </a:t>
            </a:r>
            <a:r>
              <a:rPr lang="en-US" altLang="zh-CN" sz="2800" dirty="0"/>
              <a:t>on</a:t>
            </a:r>
            <a:r>
              <a:rPr lang="zh-CN" altLang="en-US" sz="2800" dirty="0"/>
              <a:t> </a:t>
            </a:r>
            <a:r>
              <a:rPr lang="en-US" altLang="zh-CN" sz="2800" dirty="0"/>
              <a:t>(n-d)</a:t>
            </a:r>
            <a:r>
              <a:rPr lang="zh-CN" altLang="en-US" sz="2800" dirty="0"/>
              <a:t> </a:t>
            </a:r>
            <a:r>
              <a:rPr lang="en-US" altLang="zh-CN" sz="2800" dirty="0"/>
              <a:t>units,</a:t>
            </a:r>
            <a:r>
              <a:rPr lang="zh-CN" altLang="en-US" sz="2800" dirty="0"/>
              <a:t> </a:t>
            </a:r>
            <a:r>
              <a:rPr lang="en-US" altLang="zh-CN" sz="2800" dirty="0"/>
              <a:t>validating on</a:t>
            </a:r>
            <a:r>
              <a:rPr lang="zh-CN" altLang="en-US" sz="2800" dirty="0"/>
              <a:t> </a:t>
            </a:r>
            <a:r>
              <a:rPr lang="en-US" altLang="zh-CN" sz="2800" dirty="0"/>
              <a:t>d</a:t>
            </a:r>
            <a:r>
              <a:rPr lang="zh-CN" altLang="en-US" sz="2800" dirty="0"/>
              <a:t> </a:t>
            </a:r>
            <a:r>
              <a:rPr lang="en-US" altLang="zh-CN" sz="2800" dirty="0"/>
              <a:t>units.</a:t>
            </a:r>
            <a:endParaRPr lang="zh-CN" altLang="en-US" sz="2800" dirty="0"/>
          </a:p>
          <a:p>
            <a:pPr lvl="1"/>
            <a:r>
              <a:rPr lang="en-US" altLang="zh-CN" sz="2800" dirty="0"/>
              <a:t>CV</a:t>
            </a:r>
            <a:r>
              <a:rPr lang="zh-CN" altLang="en-US" sz="2800" dirty="0"/>
              <a:t> </a:t>
            </a:r>
            <a:r>
              <a:rPr lang="en-US" altLang="zh-CN" sz="2800" dirty="0"/>
              <a:t>does</a:t>
            </a:r>
            <a:r>
              <a:rPr lang="zh-CN" altLang="en-US" sz="2800" dirty="0"/>
              <a:t> </a:t>
            </a:r>
            <a:r>
              <a:rPr lang="en-US" altLang="zh-CN" sz="2800" dirty="0"/>
              <a:t>not</a:t>
            </a:r>
            <a:r>
              <a:rPr lang="zh-CN" altLang="en-US" sz="2800" dirty="0"/>
              <a:t> </a:t>
            </a:r>
            <a:r>
              <a:rPr lang="en-US" altLang="zh-CN" sz="2800" dirty="0"/>
              <a:t>provide</a:t>
            </a:r>
            <a:r>
              <a:rPr lang="zh-CN" altLang="en-US" sz="2800" dirty="0"/>
              <a:t> </a:t>
            </a:r>
            <a:r>
              <a:rPr lang="en-US" altLang="zh-CN" sz="2800" dirty="0"/>
              <a:t>a</a:t>
            </a:r>
            <a:r>
              <a:rPr lang="zh-CN" altLang="en-US" sz="2800" dirty="0"/>
              <a:t> </a:t>
            </a:r>
            <a:r>
              <a:rPr lang="en-US" altLang="zh-CN" sz="2800" dirty="0"/>
              <a:t>good</a:t>
            </a:r>
            <a:r>
              <a:rPr lang="zh-CN" altLang="en-US" sz="2800" dirty="0"/>
              <a:t> </a:t>
            </a:r>
            <a:r>
              <a:rPr lang="en-US" altLang="zh-CN" sz="2800" dirty="0"/>
              <a:t>interpretable</a:t>
            </a:r>
            <a:r>
              <a:rPr lang="zh-CN" altLang="en-US" sz="2800" dirty="0"/>
              <a:t> </a:t>
            </a:r>
            <a:r>
              <a:rPr lang="en-US" altLang="zh-CN" sz="2800" dirty="0"/>
              <a:t>model</a:t>
            </a:r>
            <a:r>
              <a:rPr lang="zh-CN" altLang="en-US" sz="2800" dirty="0"/>
              <a:t> </a:t>
            </a:r>
            <a:r>
              <a:rPr lang="en-US" altLang="zh-CN" sz="2800" dirty="0"/>
              <a:t>because</a:t>
            </a:r>
            <a:r>
              <a:rPr lang="zh-CN" altLang="en-US" sz="2800" dirty="0"/>
              <a:t> </a:t>
            </a:r>
            <a:r>
              <a:rPr lang="en-US" altLang="zh-CN" sz="2800" dirty="0" err="1"/>
              <a:t>Lasso+CV</a:t>
            </a:r>
            <a:r>
              <a:rPr lang="zh-CN" altLang="en-US" sz="2800" dirty="0"/>
              <a:t> </a:t>
            </a:r>
            <a:r>
              <a:rPr lang="en-US" altLang="zh-CN" sz="2800" dirty="0"/>
              <a:t>is</a:t>
            </a:r>
            <a:r>
              <a:rPr lang="zh-CN" altLang="en-US" sz="2800" dirty="0"/>
              <a:t> </a:t>
            </a:r>
            <a:r>
              <a:rPr lang="en-US" altLang="zh-CN" sz="2800" dirty="0"/>
              <a:t>unstable.</a:t>
            </a:r>
            <a:endParaRPr lang="zh-CN" altLang="en-US" sz="2800" dirty="0"/>
          </a:p>
          <a:p>
            <a:pPr lvl="1"/>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103</a:t>
            </a:fld>
            <a:endParaRPr lang="en-US"/>
          </a:p>
        </p:txBody>
      </p:sp>
      <p:pic>
        <p:nvPicPr>
          <p:cNvPr id="5" name="Picture 4"/>
          <p:cNvPicPr>
            <a:picLocks noChangeAspect="1"/>
          </p:cNvPicPr>
          <p:nvPr/>
        </p:nvPicPr>
        <p:blipFill>
          <a:blip r:embed="rId3"/>
          <a:stretch>
            <a:fillRect/>
          </a:stretch>
        </p:blipFill>
        <p:spPr>
          <a:xfrm>
            <a:off x="2631311" y="1835940"/>
            <a:ext cx="6071653" cy="1068953"/>
          </a:xfrm>
          <a:prstGeom prst="rect">
            <a:avLst/>
          </a:prstGeom>
        </p:spPr>
      </p:pic>
    </p:spTree>
    <p:extLst>
      <p:ext uri="{BB962C8B-B14F-4D97-AF65-F5344CB8AC3E}">
        <p14:creationId xmlns:p14="http://schemas.microsoft.com/office/powerpoint/2010/main" val="1225336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Estimation</a:t>
            </a:r>
            <a:r>
              <a:rPr lang="zh-CN" altLang="en-US" dirty="0"/>
              <a:t> </a:t>
            </a:r>
            <a:r>
              <a:rPr lang="en-US" altLang="zh-CN" dirty="0"/>
              <a:t>Stability</a:t>
            </a:r>
            <a:endParaRPr lang="en-US" dirty="0"/>
          </a:p>
        </p:txBody>
      </p:sp>
      <p:sp>
        <p:nvSpPr>
          <p:cNvPr id="3" name="Content Placeholder 2"/>
          <p:cNvSpPr>
            <a:spLocks noGrp="1"/>
          </p:cNvSpPr>
          <p:nvPr>
            <p:ph idx="1"/>
          </p:nvPr>
        </p:nvSpPr>
        <p:spPr/>
        <p:txBody>
          <a:bodyPr>
            <a:normAutofit/>
          </a:bodyPr>
          <a:lstStyle/>
          <a:p>
            <a:r>
              <a:rPr lang="en-US" altLang="zh-CN" sz="3200" dirty="0"/>
              <a:t>Estimation</a:t>
            </a:r>
            <a:r>
              <a:rPr lang="zh-CN" altLang="en-US" sz="3200" dirty="0"/>
              <a:t> </a:t>
            </a:r>
            <a:r>
              <a:rPr lang="en-US" altLang="zh-CN" sz="3200" dirty="0"/>
              <a:t>Stability:</a:t>
            </a:r>
            <a:endParaRPr lang="zh-CN" altLang="en-US" sz="3200" dirty="0"/>
          </a:p>
          <a:p>
            <a:pPr lvl="1"/>
            <a:r>
              <a:rPr lang="en-US" altLang="zh-CN" sz="2800" dirty="0"/>
              <a:t>Mean</a:t>
            </a:r>
            <a:r>
              <a:rPr lang="zh-CN" altLang="en-US" sz="2800" dirty="0"/>
              <a:t> </a:t>
            </a:r>
            <a:r>
              <a:rPr lang="en-US" altLang="zh-CN" sz="2800" dirty="0"/>
              <a:t>regression</a:t>
            </a:r>
            <a:r>
              <a:rPr lang="zh-CN" altLang="en-US" sz="2800" dirty="0"/>
              <a:t> </a:t>
            </a:r>
            <a:r>
              <a:rPr lang="en-US" altLang="zh-CN" sz="2800" dirty="0"/>
              <a:t>function:</a:t>
            </a:r>
            <a:endParaRPr lang="zh-CN" altLang="en-US" sz="2800" dirty="0"/>
          </a:p>
          <a:p>
            <a:pPr lvl="2"/>
            <a:endParaRPr lang="zh-CN" altLang="en-US" sz="2400" dirty="0"/>
          </a:p>
          <a:p>
            <a:pPr lvl="1"/>
            <a:r>
              <a:rPr lang="en-US" altLang="zh-CN" sz="2800" dirty="0"/>
              <a:t>Variance</a:t>
            </a:r>
            <a:r>
              <a:rPr lang="zh-CN" altLang="en-US" sz="2800" dirty="0"/>
              <a:t> </a:t>
            </a:r>
            <a:r>
              <a:rPr lang="en-US" altLang="zh-CN" sz="2800" dirty="0"/>
              <a:t>of</a:t>
            </a:r>
            <a:r>
              <a:rPr lang="zh-CN" altLang="en-US" sz="2800" dirty="0"/>
              <a:t> </a:t>
            </a:r>
            <a:r>
              <a:rPr lang="en-US" altLang="zh-CN" sz="2800" dirty="0"/>
              <a:t>function</a:t>
            </a:r>
            <a:r>
              <a:rPr lang="zh-CN" altLang="en-US" sz="2800" dirty="0"/>
              <a:t> </a:t>
            </a:r>
            <a:r>
              <a:rPr lang="en-US" altLang="zh-CN" sz="2800" dirty="0"/>
              <a:t>m:</a:t>
            </a:r>
            <a:endParaRPr lang="zh-CN" altLang="en-US" sz="2800" dirty="0"/>
          </a:p>
          <a:p>
            <a:pPr lvl="2"/>
            <a:endParaRPr lang="zh-CN" altLang="en-US" sz="2400" dirty="0"/>
          </a:p>
          <a:p>
            <a:pPr lvl="1"/>
            <a:r>
              <a:rPr lang="en-US" altLang="zh-CN" sz="2800" dirty="0">
                <a:solidFill>
                  <a:srgbClr val="FF0000"/>
                </a:solidFill>
              </a:rPr>
              <a:t>Estimation</a:t>
            </a:r>
            <a:r>
              <a:rPr lang="zh-CN" altLang="en-US" sz="2800" dirty="0">
                <a:solidFill>
                  <a:srgbClr val="FF0000"/>
                </a:solidFill>
              </a:rPr>
              <a:t> </a:t>
            </a:r>
            <a:r>
              <a:rPr lang="en-US" altLang="zh-CN" sz="2800" dirty="0">
                <a:solidFill>
                  <a:srgbClr val="FF0000"/>
                </a:solidFill>
              </a:rPr>
              <a:t>Stability</a:t>
            </a:r>
            <a:r>
              <a:rPr lang="en-US" altLang="zh-CN" sz="2800" dirty="0"/>
              <a:t>:</a:t>
            </a:r>
            <a:endParaRPr lang="zh-CN" altLang="en-US" sz="2800" dirty="0"/>
          </a:p>
          <a:p>
            <a:pPr lvl="1"/>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104</a:t>
            </a:fld>
            <a:endParaRPr lang="en-US"/>
          </a:p>
        </p:txBody>
      </p:sp>
      <p:pic>
        <p:nvPicPr>
          <p:cNvPr id="8" name="Picture 7"/>
          <p:cNvPicPr>
            <a:picLocks noChangeAspect="1"/>
          </p:cNvPicPr>
          <p:nvPr/>
        </p:nvPicPr>
        <p:blipFill>
          <a:blip r:embed="rId3"/>
          <a:stretch>
            <a:fillRect/>
          </a:stretch>
        </p:blipFill>
        <p:spPr>
          <a:xfrm>
            <a:off x="5208313" y="3183827"/>
            <a:ext cx="5726387" cy="989746"/>
          </a:xfrm>
          <a:prstGeom prst="rect">
            <a:avLst/>
          </a:prstGeom>
        </p:spPr>
      </p:pic>
      <p:pic>
        <p:nvPicPr>
          <p:cNvPr id="9" name="Picture 8"/>
          <p:cNvPicPr>
            <a:picLocks noChangeAspect="1"/>
          </p:cNvPicPr>
          <p:nvPr/>
        </p:nvPicPr>
        <p:blipFill>
          <a:blip r:embed="rId4"/>
          <a:stretch>
            <a:fillRect/>
          </a:stretch>
        </p:blipFill>
        <p:spPr>
          <a:xfrm>
            <a:off x="2766814" y="4553720"/>
            <a:ext cx="7006222" cy="882265"/>
          </a:xfrm>
          <a:prstGeom prst="rect">
            <a:avLst/>
          </a:prstGeom>
        </p:spPr>
      </p:pic>
      <p:pic>
        <p:nvPicPr>
          <p:cNvPr id="10" name="Picture 9"/>
          <p:cNvPicPr>
            <a:picLocks noChangeAspect="1"/>
          </p:cNvPicPr>
          <p:nvPr/>
        </p:nvPicPr>
        <p:blipFill>
          <a:blip r:embed="rId5"/>
          <a:stretch>
            <a:fillRect/>
          </a:stretch>
        </p:blipFill>
        <p:spPr>
          <a:xfrm>
            <a:off x="5895412" y="2152650"/>
            <a:ext cx="3229704" cy="851790"/>
          </a:xfrm>
          <a:prstGeom prst="rect">
            <a:avLst/>
          </a:prstGeom>
        </p:spPr>
      </p:pic>
      <p:sp>
        <p:nvSpPr>
          <p:cNvPr id="11" name="Rounded Rectangle 10"/>
          <p:cNvSpPr/>
          <p:nvPr/>
        </p:nvSpPr>
        <p:spPr>
          <a:xfrm>
            <a:off x="1431478" y="5654674"/>
            <a:ext cx="9329044" cy="10433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dirty="0"/>
              <a:t>ES+CV</a:t>
            </a:r>
            <a:r>
              <a:rPr lang="zh-CN" altLang="en-US" sz="2800" dirty="0"/>
              <a:t>  </a:t>
            </a:r>
            <a:r>
              <a:rPr lang="en-US" altLang="zh-CN" sz="2800" dirty="0"/>
              <a:t>is</a:t>
            </a:r>
            <a:r>
              <a:rPr lang="zh-CN" altLang="en-US" sz="2800" dirty="0"/>
              <a:t> </a:t>
            </a:r>
            <a:r>
              <a:rPr lang="en-US" altLang="zh-CN" sz="2800" dirty="0"/>
              <a:t>better</a:t>
            </a:r>
            <a:r>
              <a:rPr lang="zh-CN" altLang="en-US" sz="2800" dirty="0"/>
              <a:t> </a:t>
            </a:r>
            <a:r>
              <a:rPr lang="en-US" altLang="zh-CN" sz="2800" dirty="0"/>
              <a:t>than</a:t>
            </a:r>
            <a:r>
              <a:rPr lang="zh-CN" altLang="en-US" sz="2800" dirty="0"/>
              <a:t> </a:t>
            </a:r>
            <a:r>
              <a:rPr lang="en-US" altLang="zh-CN" sz="2800" dirty="0" err="1"/>
              <a:t>Lasso+CV</a:t>
            </a:r>
            <a:endParaRPr lang="en-US" sz="2800" dirty="0"/>
          </a:p>
        </p:txBody>
      </p:sp>
    </p:spTree>
    <p:extLst>
      <p:ext uri="{BB962C8B-B14F-4D97-AF65-F5344CB8AC3E}">
        <p14:creationId xmlns:p14="http://schemas.microsoft.com/office/powerpoint/2010/main" val="3019888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Domain Generalization / Invariant Learning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105</a:t>
            </a:fld>
            <a:endParaRPr lang="en-US"/>
          </a:p>
        </p:txBody>
      </p:sp>
      <p:pic>
        <p:nvPicPr>
          <p:cNvPr id="5" name="图片 4"/>
          <p:cNvPicPr>
            <a:picLocks noChangeAspect="1"/>
          </p:cNvPicPr>
          <p:nvPr/>
        </p:nvPicPr>
        <p:blipFill>
          <a:blip r:embed="rId2"/>
          <a:stretch>
            <a:fillRect/>
          </a:stretch>
        </p:blipFill>
        <p:spPr>
          <a:xfrm>
            <a:off x="668155" y="1759454"/>
            <a:ext cx="5931049" cy="3459218"/>
          </a:xfrm>
          <a:prstGeom prst="rect">
            <a:avLst/>
          </a:prstGeom>
        </p:spPr>
      </p:pic>
      <p:sp>
        <p:nvSpPr>
          <p:cNvPr id="21" name="内容占位符 2"/>
          <p:cNvSpPr>
            <a:spLocks noGrp="1"/>
          </p:cNvSpPr>
          <p:nvPr>
            <p:ph idx="1"/>
          </p:nvPr>
        </p:nvSpPr>
        <p:spPr>
          <a:xfrm>
            <a:off x="7013986" y="1971339"/>
            <a:ext cx="4912659" cy="3751729"/>
          </a:xfrm>
        </p:spPr>
        <p:txBody>
          <a:bodyPr/>
          <a:lstStyle/>
          <a:p>
            <a:r>
              <a:rPr lang="en-US" altLang="zh-CN" dirty="0"/>
              <a:t>Given data from different observed environments          :</a:t>
            </a:r>
          </a:p>
          <a:p>
            <a:endParaRPr lang="en-US" altLang="zh-CN" dirty="0"/>
          </a:p>
          <a:p>
            <a:endParaRPr lang="en-US" altLang="zh-CN" dirty="0"/>
          </a:p>
          <a:p>
            <a:r>
              <a:rPr lang="en-US" altLang="zh-CN" dirty="0"/>
              <a:t>The task is to predict Y given X such that the prediction works well (is “robust”) for “all possible” (including unseen) environments</a:t>
            </a:r>
          </a:p>
        </p:txBody>
      </p:sp>
      <p:pic>
        <p:nvPicPr>
          <p:cNvPr id="22" name="图片 21"/>
          <p:cNvPicPr>
            <a:picLocks noChangeAspect="1"/>
          </p:cNvPicPr>
          <p:nvPr/>
        </p:nvPicPr>
        <p:blipFill>
          <a:blip r:embed="rId3"/>
          <a:stretch>
            <a:fillRect/>
          </a:stretch>
        </p:blipFill>
        <p:spPr>
          <a:xfrm>
            <a:off x="10511446" y="2390831"/>
            <a:ext cx="714721" cy="382438"/>
          </a:xfrm>
          <a:prstGeom prst="rect">
            <a:avLst/>
          </a:prstGeom>
        </p:spPr>
      </p:pic>
      <p:pic>
        <p:nvPicPr>
          <p:cNvPr id="23" name="图片 22"/>
          <p:cNvPicPr>
            <a:picLocks noChangeAspect="1"/>
          </p:cNvPicPr>
          <p:nvPr/>
        </p:nvPicPr>
        <p:blipFill>
          <a:blip r:embed="rId4"/>
          <a:stretch>
            <a:fillRect/>
          </a:stretch>
        </p:blipFill>
        <p:spPr>
          <a:xfrm>
            <a:off x="8390965" y="2849469"/>
            <a:ext cx="2835202" cy="397812"/>
          </a:xfrm>
          <a:prstGeom prst="rect">
            <a:avLst/>
          </a:prstGeom>
        </p:spPr>
      </p:pic>
    </p:spTree>
    <p:extLst>
      <p:ext uri="{BB962C8B-B14F-4D97-AF65-F5344CB8AC3E}">
        <p14:creationId xmlns:p14="http://schemas.microsoft.com/office/powerpoint/2010/main" val="2987226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Domain Generalization</a:t>
            </a:r>
            <a:endParaRPr lang="zh-CN" altLang="en-US" dirty="0"/>
          </a:p>
        </p:txBody>
      </p:sp>
      <p:sp>
        <p:nvSpPr>
          <p:cNvPr id="3" name="内容占位符 2"/>
          <p:cNvSpPr>
            <a:spLocks noGrp="1"/>
          </p:cNvSpPr>
          <p:nvPr>
            <p:ph idx="1"/>
          </p:nvPr>
        </p:nvSpPr>
        <p:spPr/>
        <p:txBody>
          <a:bodyPr>
            <a:normAutofit/>
          </a:bodyPr>
          <a:lstStyle/>
          <a:p>
            <a:r>
              <a:rPr lang="en-US" altLang="zh-CN" sz="2800" b="1" dirty="0"/>
              <a:t>Assumption</a:t>
            </a:r>
            <a:r>
              <a:rPr lang="en-US" altLang="zh-CN" sz="2800" dirty="0"/>
              <a:t>: the conditional probability P(Y|X) is stable or invariant across different environments.</a:t>
            </a:r>
          </a:p>
          <a:p>
            <a:r>
              <a:rPr lang="en-US" altLang="zh-CN" sz="2800" b="1" dirty="0"/>
              <a:t>Idea</a:t>
            </a:r>
            <a:r>
              <a:rPr lang="en-US" altLang="zh-CN" sz="2800" dirty="0"/>
              <a:t>: taking knowledge acquired from a number of related domains and applying it to previously unseen domains</a:t>
            </a:r>
          </a:p>
          <a:p>
            <a:r>
              <a:rPr lang="en-US" altLang="zh-CN" sz="2800" b="1" dirty="0"/>
              <a:t>Theorem</a:t>
            </a:r>
            <a:r>
              <a:rPr lang="en-US" altLang="zh-CN" sz="2800" dirty="0"/>
              <a:t>: Under reasonable technical assumptions. Then with probability at least</a:t>
            </a:r>
          </a:p>
          <a:p>
            <a:endParaRPr lang="en-US" altLang="zh-CN" sz="2800" dirty="0"/>
          </a:p>
          <a:p>
            <a:endParaRPr lang="en-US" altLang="zh-CN" sz="2800" dirty="0"/>
          </a:p>
          <a:p>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106</a:t>
            </a:fld>
            <a:endParaRPr lang="en-US"/>
          </a:p>
        </p:txBody>
      </p:sp>
      <p:sp>
        <p:nvSpPr>
          <p:cNvPr id="5" name="矩形 4"/>
          <p:cNvSpPr/>
          <p:nvPr/>
        </p:nvSpPr>
        <p:spPr>
          <a:xfrm>
            <a:off x="1519349" y="6453101"/>
            <a:ext cx="8803341" cy="307777"/>
          </a:xfrm>
          <a:prstGeom prst="rect">
            <a:avLst/>
          </a:prstGeom>
        </p:spPr>
        <p:txBody>
          <a:bodyPr wrap="square">
            <a:spAutoFit/>
          </a:bodyPr>
          <a:lstStyle/>
          <a:p>
            <a:pPr algn="ctr"/>
            <a:r>
              <a:rPr lang="en-US" altLang="zh-CN" sz="1400" dirty="0" err="1">
                <a:solidFill>
                  <a:srgbClr val="222222"/>
                </a:solidFill>
                <a:latin typeface="Arial" panose="020B0604020202020204" pitchFamily="34" charset="0"/>
              </a:rPr>
              <a:t>Muandet</a:t>
            </a:r>
            <a:r>
              <a:rPr lang="en-US" altLang="zh-CN" sz="1400" dirty="0">
                <a:solidFill>
                  <a:srgbClr val="222222"/>
                </a:solidFill>
                <a:latin typeface="Arial" panose="020B0604020202020204" pitchFamily="34" charset="0"/>
              </a:rPr>
              <a:t> K, </a:t>
            </a:r>
            <a:r>
              <a:rPr lang="en-US" altLang="zh-CN" sz="1400" dirty="0" err="1">
                <a:solidFill>
                  <a:srgbClr val="222222"/>
                </a:solidFill>
                <a:latin typeface="Arial" panose="020B0604020202020204" pitchFamily="34" charset="0"/>
              </a:rPr>
              <a:t>Balduzzi</a:t>
            </a:r>
            <a:r>
              <a:rPr lang="en-US" altLang="zh-CN" sz="1400" dirty="0">
                <a:solidFill>
                  <a:srgbClr val="222222"/>
                </a:solidFill>
                <a:latin typeface="Arial" panose="020B0604020202020204" pitchFamily="34" charset="0"/>
              </a:rPr>
              <a:t> D, </a:t>
            </a:r>
            <a:r>
              <a:rPr lang="en-US" altLang="zh-CN" sz="1400" dirty="0" err="1">
                <a:solidFill>
                  <a:srgbClr val="222222"/>
                </a:solidFill>
                <a:latin typeface="Arial" panose="020B0604020202020204" pitchFamily="34" charset="0"/>
              </a:rPr>
              <a:t>Schölkopf</a:t>
            </a:r>
            <a:r>
              <a:rPr lang="en-US" altLang="zh-CN" sz="1400" dirty="0">
                <a:solidFill>
                  <a:srgbClr val="222222"/>
                </a:solidFill>
                <a:latin typeface="Arial" panose="020B0604020202020204" pitchFamily="34" charset="0"/>
              </a:rPr>
              <a:t> B. Domain generalization via invariant feature. ICML 2013.</a:t>
            </a:r>
            <a:endParaRPr lang="zh-CN" altLang="en-US" sz="1400" dirty="0"/>
          </a:p>
        </p:txBody>
      </p:sp>
      <p:pic>
        <p:nvPicPr>
          <p:cNvPr id="7" name="图片 6"/>
          <p:cNvPicPr>
            <a:picLocks noChangeAspect="1"/>
          </p:cNvPicPr>
          <p:nvPr/>
        </p:nvPicPr>
        <p:blipFill>
          <a:blip r:embed="rId3"/>
          <a:stretch>
            <a:fillRect/>
          </a:stretch>
        </p:blipFill>
        <p:spPr>
          <a:xfrm>
            <a:off x="2054711" y="4443238"/>
            <a:ext cx="7732619" cy="1788285"/>
          </a:xfrm>
          <a:prstGeom prst="rect">
            <a:avLst/>
          </a:prstGeom>
        </p:spPr>
      </p:pic>
      <p:pic>
        <p:nvPicPr>
          <p:cNvPr id="8" name="图片 7"/>
          <p:cNvPicPr>
            <a:picLocks noChangeAspect="1"/>
          </p:cNvPicPr>
          <p:nvPr/>
        </p:nvPicPr>
        <p:blipFill>
          <a:blip r:embed="rId4"/>
          <a:stretch>
            <a:fillRect/>
          </a:stretch>
        </p:blipFill>
        <p:spPr>
          <a:xfrm>
            <a:off x="3937298" y="3968107"/>
            <a:ext cx="788894" cy="345141"/>
          </a:xfrm>
          <a:prstGeom prst="rect">
            <a:avLst/>
          </a:prstGeom>
        </p:spPr>
      </p:pic>
    </p:spTree>
    <p:extLst>
      <p:ext uri="{BB962C8B-B14F-4D97-AF65-F5344CB8AC3E}">
        <p14:creationId xmlns:p14="http://schemas.microsoft.com/office/powerpoint/2010/main" val="2330137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Invariant Prediction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406563"/>
                <a:ext cx="11148291" cy="4876800"/>
              </a:xfrm>
            </p:spPr>
            <p:txBody>
              <a:bodyPr/>
              <a:lstStyle/>
              <a:p>
                <a:r>
                  <a:rPr lang="en-US" altLang="zh-CN" b="1" dirty="0">
                    <a:solidFill>
                      <a:srgbClr val="FF0000"/>
                    </a:solidFill>
                  </a:rPr>
                  <a:t>Invariant Assumption</a:t>
                </a:r>
                <a:r>
                  <a:rPr lang="en-US" altLang="zh-CN" b="1" dirty="0"/>
                  <a:t>: </a:t>
                </a:r>
                <a:r>
                  <a:rPr lang="en-US" altLang="zh-CN" dirty="0"/>
                  <a:t>There exists a subset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oMath>
                </a14:m>
                <a:r>
                  <a:rPr lang="zh-CN" altLang="en-US" dirty="0"/>
                  <a:t> </a:t>
                </a:r>
                <a:r>
                  <a:rPr lang="en-US" altLang="zh-CN" dirty="0"/>
                  <a:t>is causal for the prediction of </a:t>
                </a:r>
                <a14:m>
                  <m:oMath xmlns:m="http://schemas.openxmlformats.org/officeDocument/2006/math">
                    <m:r>
                      <a:rPr lang="en-US" altLang="zh-CN" b="0" i="1" smtClean="0">
                        <a:latin typeface="Cambria Math" panose="02040503050406030204" pitchFamily="18" charset="0"/>
                      </a:rPr>
                      <m:t>𝑌</m:t>
                    </m:r>
                  </m:oMath>
                </a14:m>
                <a:r>
                  <a:rPr lang="en-US" altLang="zh-CN" dirty="0"/>
                  <a:t>, and the conditional distribution P(Y|S) is stable across all environments.</a:t>
                </a:r>
              </a:p>
              <a:p>
                <a:endParaRPr lang="en-US" altLang="zh-CN" dirty="0"/>
              </a:p>
              <a:p>
                <a:endParaRPr lang="en-US" altLang="zh-CN" dirty="0"/>
              </a:p>
              <a:p>
                <a:pPr marL="0" indent="0">
                  <a:buNone/>
                </a:pPr>
                <a:endParaRPr lang="en-US" altLang="zh-CN" dirty="0"/>
              </a:p>
              <a:p>
                <a:r>
                  <a:rPr lang="en-US" altLang="zh-CN" b="1" dirty="0"/>
                  <a:t>Idea: Linking to causality</a:t>
                </a:r>
              </a:p>
              <a:p>
                <a:pPr lvl="1"/>
                <a:r>
                  <a:rPr lang="en-US" altLang="zh-CN" sz="2400" dirty="0"/>
                  <a:t>Structural Causal Model (Pearl 2009): </a:t>
                </a:r>
              </a:p>
              <a:p>
                <a:pPr lvl="1"/>
                <a:r>
                  <a:rPr lang="en-US" altLang="zh-CN" sz="2400" dirty="0"/>
                  <a:t>The parent variables of Y in SCM satisfies Invariant Assumption</a:t>
                </a:r>
              </a:p>
              <a:p>
                <a:pPr lvl="1"/>
                <a:r>
                  <a:rPr lang="en-US" altLang="zh-CN" sz="2400" dirty="0"/>
                  <a:t>The causal variables lead to invariance w.r.t. “all” possible environments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406563"/>
                <a:ext cx="11148291" cy="4876800"/>
              </a:xfrm>
              <a:blipFill rotWithShape="0">
                <a:blip r:embed="rId2"/>
                <a:stretch>
                  <a:fillRect l="-492" t="-875" r="-1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107</a:t>
            </a:fld>
            <a:endParaRPr lang="en-US"/>
          </a:p>
        </p:txBody>
      </p:sp>
      <p:pic>
        <p:nvPicPr>
          <p:cNvPr id="5" name="图片 4"/>
          <p:cNvPicPr>
            <a:picLocks noChangeAspect="1"/>
          </p:cNvPicPr>
          <p:nvPr/>
        </p:nvPicPr>
        <p:blipFill>
          <a:blip r:embed="rId3"/>
          <a:stretch>
            <a:fillRect/>
          </a:stretch>
        </p:blipFill>
        <p:spPr>
          <a:xfrm>
            <a:off x="2683685" y="2249493"/>
            <a:ext cx="7587446" cy="1112825"/>
          </a:xfrm>
          <a:prstGeom prst="rect">
            <a:avLst/>
          </a:prstGeom>
        </p:spPr>
      </p:pic>
      <p:pic>
        <p:nvPicPr>
          <p:cNvPr id="6" name="图片 5"/>
          <p:cNvPicPr>
            <a:picLocks noChangeAspect="1"/>
          </p:cNvPicPr>
          <p:nvPr/>
        </p:nvPicPr>
        <p:blipFill>
          <a:blip r:embed="rId4"/>
          <a:stretch>
            <a:fillRect/>
          </a:stretch>
        </p:blipFill>
        <p:spPr>
          <a:xfrm>
            <a:off x="6615953" y="3611157"/>
            <a:ext cx="3288982" cy="777097"/>
          </a:xfrm>
          <a:prstGeom prst="rect">
            <a:avLst/>
          </a:prstGeom>
        </p:spPr>
      </p:pic>
      <p:sp>
        <p:nvSpPr>
          <p:cNvPr id="9" name="矩形 8"/>
          <p:cNvSpPr/>
          <p:nvPr/>
        </p:nvSpPr>
        <p:spPr>
          <a:xfrm>
            <a:off x="415963" y="6258600"/>
            <a:ext cx="11166437" cy="584775"/>
          </a:xfrm>
          <a:prstGeom prst="rect">
            <a:avLst/>
          </a:prstGeom>
        </p:spPr>
        <p:txBody>
          <a:bodyPr wrap="square">
            <a:spAutoFit/>
          </a:bodyPr>
          <a:lstStyle/>
          <a:p>
            <a:pPr algn="ctr"/>
            <a:r>
              <a:rPr lang="en-US" altLang="zh-CN" sz="1600" dirty="0"/>
              <a:t>Peters, J., </a:t>
            </a:r>
            <a:r>
              <a:rPr lang="en-US" altLang="zh-CN" sz="1600" dirty="0" err="1"/>
              <a:t>Bühlmann</a:t>
            </a:r>
            <a:r>
              <a:rPr lang="en-US" altLang="zh-CN" sz="1600" dirty="0"/>
              <a:t>, P., &amp; </a:t>
            </a:r>
            <a:r>
              <a:rPr lang="en-US" altLang="zh-CN" sz="1600" dirty="0" err="1"/>
              <a:t>Meinshausen</a:t>
            </a:r>
            <a:r>
              <a:rPr lang="en-US" altLang="zh-CN" sz="1600" dirty="0"/>
              <a:t>, N. (2016). Causal inference by using invariant prediction: identification and confidence intervals. </a:t>
            </a:r>
            <a:r>
              <a:rPr lang="en-US" altLang="zh-CN" sz="1600" i="1" dirty="0"/>
              <a:t>Journal of the Royal Statistical Society: Series B (Statistical Methodology), 2016</a:t>
            </a:r>
            <a:endParaRPr lang="zh-CN" altLang="en-US" sz="1600" dirty="0"/>
          </a:p>
        </p:txBody>
      </p:sp>
    </p:spTree>
    <p:extLst>
      <p:ext uri="{BB962C8B-B14F-4D97-AF65-F5344CB8AC3E}">
        <p14:creationId xmlns:p14="http://schemas.microsoft.com/office/powerpoint/2010/main" val="5992739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lang="en-US" altLang="zh-CN" dirty="0"/>
              <a:t>From </a:t>
            </a:r>
            <a:r>
              <a:rPr lang="en-US" altLang="zh-CN" i="1" dirty="0"/>
              <a:t>Variable Selection </a:t>
            </a:r>
            <a:r>
              <a:rPr lang="en-US" altLang="zh-CN" dirty="0"/>
              <a:t>to </a:t>
            </a:r>
            <a:r>
              <a:rPr lang="en-US" altLang="zh-CN" i="1" dirty="0"/>
              <a:t>Sample Reweighting</a:t>
            </a:r>
            <a:endParaRPr lang="en-US" i="1"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108</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603972"/>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Sample reweighting can make a variable independent of other variables. </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Directly Confounder Balancing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b="1" dirty="0">
                <a:solidFill>
                  <a:srgbClr val="FF0000"/>
                </a:solidFill>
              </a:rPr>
              <a:t>Assign</a:t>
            </a:r>
            <a:r>
              <a:rPr kumimoji="1" lang="zh-CN" altLang="en-US" b="1" dirty="0">
                <a:solidFill>
                  <a:srgbClr val="FF0000"/>
                </a:solidFill>
              </a:rPr>
              <a:t> </a:t>
            </a:r>
            <a:r>
              <a:rPr kumimoji="1" lang="en-US" altLang="zh-CN" b="1" dirty="0">
                <a:solidFill>
                  <a:srgbClr val="FF0000"/>
                </a:solidFill>
              </a:rPr>
              <a:t>different</a:t>
            </a:r>
            <a:r>
              <a:rPr kumimoji="1" lang="zh-CN" altLang="en-US" b="1" dirty="0">
                <a:solidFill>
                  <a:srgbClr val="FF0000"/>
                </a:solidFill>
              </a:rPr>
              <a:t> </a:t>
            </a:r>
            <a:r>
              <a:rPr kumimoji="1" lang="en-US" altLang="zh-CN" b="1" dirty="0">
                <a:solidFill>
                  <a:srgbClr val="FF0000"/>
                </a:solidFill>
              </a:rPr>
              <a:t>weights</a:t>
            </a:r>
            <a:r>
              <a:rPr kumimoji="1" lang="zh-CN" altLang="en-US" b="1" dirty="0">
                <a:solidFill>
                  <a:srgbClr val="FF0000"/>
                </a:solidFill>
              </a:rPr>
              <a:t> </a:t>
            </a:r>
            <a:r>
              <a:rPr kumimoji="1" lang="en-US" altLang="zh-CN" b="1" dirty="0">
                <a:solidFill>
                  <a:srgbClr val="FF0000"/>
                </a:solidFill>
              </a:rPr>
              <a:t>to</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so</a:t>
            </a:r>
            <a:r>
              <a:rPr kumimoji="1" lang="zh-CN" altLang="en-US" b="1" dirty="0">
                <a:solidFill>
                  <a:srgbClr val="FF0000"/>
                </a:solidFill>
              </a:rPr>
              <a:t> </a:t>
            </a:r>
            <a:r>
              <a:rPr kumimoji="1" lang="en-US" altLang="zh-CN" b="1" dirty="0">
                <a:solidFill>
                  <a:srgbClr val="FF0000"/>
                </a:solidFill>
              </a:rPr>
              <a:t>that</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and</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without</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have</a:t>
            </a:r>
            <a:r>
              <a:rPr kumimoji="1" lang="zh-CN" altLang="en-US" b="1" dirty="0">
                <a:solidFill>
                  <a:srgbClr val="FF0000"/>
                </a:solidFill>
              </a:rPr>
              <a:t> </a:t>
            </a:r>
            <a:r>
              <a:rPr kumimoji="1" lang="en-US" altLang="zh-CN" b="1" dirty="0">
                <a:solidFill>
                  <a:srgbClr val="FF0000"/>
                </a:solidFill>
              </a:rPr>
              <a:t>similar</a:t>
            </a:r>
            <a:r>
              <a:rPr kumimoji="1" lang="zh-CN" altLang="en-US" b="1" dirty="0">
                <a:solidFill>
                  <a:srgbClr val="FF0000"/>
                </a:solidFill>
              </a:rPr>
              <a:t> </a:t>
            </a:r>
            <a:r>
              <a:rPr kumimoji="1" lang="en-US" altLang="zh-CN" b="1" dirty="0">
                <a:solidFill>
                  <a:srgbClr val="FF0000"/>
                </a:solidFill>
              </a:rPr>
              <a:t>distributions</a:t>
            </a:r>
            <a:r>
              <a:rPr kumimoji="1" lang="zh-CN" altLang="en-US" b="1" dirty="0">
                <a:solidFill>
                  <a:srgbClr val="FF0000"/>
                </a:solidFill>
              </a:rPr>
              <a:t> </a:t>
            </a:r>
            <a:r>
              <a:rPr kumimoji="1" lang="en-US" altLang="zh-CN" b="1" dirty="0">
                <a:solidFill>
                  <a:srgbClr val="FF0000"/>
                </a:solidFill>
              </a:rPr>
              <a:t>in</a:t>
            </a:r>
            <a:r>
              <a:rPr kumimoji="1" lang="zh-CN" altLang="en-US" b="1" dirty="0">
                <a:solidFill>
                  <a:srgbClr val="FF0000"/>
                </a:solidFill>
              </a:rPr>
              <a:t> </a:t>
            </a:r>
            <a:r>
              <a:rPr kumimoji="1" lang="en-US" altLang="zh-CN" b="1" dirty="0">
                <a:solidFill>
                  <a:srgbClr val="FF0000"/>
                </a:solidFill>
              </a:rPr>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06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Global</a:t>
            </a:r>
            <a:r>
              <a:rPr kumimoji="1" lang="zh-CN" altLang="en-US" dirty="0"/>
              <a:t> </a:t>
            </a:r>
            <a:r>
              <a:rPr kumimoji="1" lang="en-US" altLang="zh-CN" dirty="0"/>
              <a:t>Balancing: </a:t>
            </a:r>
            <a:r>
              <a:rPr kumimoji="1" lang="en-US" altLang="zh-CN" dirty="0" err="1"/>
              <a:t>Decorrelating</a:t>
            </a:r>
            <a:r>
              <a:rPr kumimoji="1" lang="en-US" altLang="zh-CN" dirty="0"/>
              <a:t> Variables</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109</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436081"/>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Partial effect can be regarded as causal effect. Predicting with causal variables is stable across different environments.</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Global</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Balancing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b="1" dirty="0">
                <a:solidFill>
                  <a:srgbClr val="FF0000"/>
                </a:solidFill>
              </a:rPr>
              <a:t>ANY</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dirty="0"/>
              <a:t>Assign</a:t>
            </a:r>
            <a:r>
              <a:rPr kumimoji="1" lang="zh-CN" altLang="en-US" dirty="0"/>
              <a:t> </a:t>
            </a:r>
            <a:r>
              <a:rPr kumimoji="1" lang="en-US" altLang="zh-CN" dirty="0"/>
              <a:t>different</a:t>
            </a:r>
            <a:r>
              <a:rPr kumimoji="1" lang="zh-CN" altLang="en-US" dirty="0"/>
              <a:t> </a:t>
            </a:r>
            <a:r>
              <a:rPr kumimoji="1" lang="en-US" altLang="zh-CN" dirty="0"/>
              <a:t>weights</a:t>
            </a:r>
            <a:r>
              <a:rPr kumimoji="1" lang="zh-CN" altLang="en-US" dirty="0"/>
              <a:t> </a:t>
            </a:r>
            <a:r>
              <a:rPr kumimoji="1" lang="en-US" altLang="zh-CN" dirty="0"/>
              <a:t>to</a:t>
            </a:r>
            <a:r>
              <a:rPr kumimoji="1" lang="zh-CN" altLang="en-US" dirty="0"/>
              <a:t> </a:t>
            </a:r>
            <a:r>
              <a:rPr kumimoji="1" lang="en-US" altLang="zh-CN" dirty="0"/>
              <a:t>samples</a:t>
            </a:r>
            <a:r>
              <a:rPr kumimoji="1" lang="zh-CN" altLang="en-US" dirty="0"/>
              <a:t> </a:t>
            </a:r>
            <a:r>
              <a:rPr kumimoji="1" lang="en-US" altLang="zh-CN" dirty="0"/>
              <a:t>so</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without</a:t>
            </a:r>
            <a:r>
              <a:rPr kumimoji="1" lang="zh-CN" altLang="en-US" dirty="0"/>
              <a:t> </a:t>
            </a:r>
            <a:r>
              <a:rPr kumimoji="1" lang="en-US" altLang="zh-CN" dirty="0"/>
              <a:t>T</a:t>
            </a:r>
            <a:r>
              <a:rPr kumimoji="1" lang="zh-CN" altLang="en-US" dirty="0"/>
              <a:t> </a:t>
            </a:r>
            <a:r>
              <a:rPr kumimoji="1" lang="en-US" altLang="zh-CN" dirty="0"/>
              <a:t>have</a:t>
            </a:r>
            <a:r>
              <a:rPr kumimoji="1" lang="zh-CN" altLang="en-US" dirty="0"/>
              <a:t> </a:t>
            </a:r>
            <a:r>
              <a:rPr kumimoji="1" lang="en-US" altLang="zh-CN" dirty="0"/>
              <a:t>similar</a:t>
            </a:r>
            <a:r>
              <a:rPr kumimoji="1" lang="zh-CN" altLang="en-US" dirty="0"/>
              <a:t> </a:t>
            </a:r>
            <a:r>
              <a:rPr kumimoji="1" lang="en-US" altLang="zh-CN" dirty="0"/>
              <a:t>distributions</a:t>
            </a:r>
            <a:r>
              <a:rPr kumimoji="1" lang="zh-CN" altLang="en-US" dirty="0"/>
              <a:t> </a:t>
            </a:r>
            <a:r>
              <a:rPr kumimoji="1" lang="en-US" altLang="zh-CN" dirty="0"/>
              <a:t>in</a:t>
            </a:r>
            <a:r>
              <a:rPr kumimoji="1" lang="zh-CN" altLang="en-US" dirty="0"/>
              <a:t> </a:t>
            </a:r>
            <a:r>
              <a:rPr kumimoji="1" lang="en-US" altLang="zh-CN" dirty="0"/>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spTree>
    <p:extLst>
      <p:ext uri="{BB962C8B-B14F-4D97-AF65-F5344CB8AC3E}">
        <p14:creationId xmlns:p14="http://schemas.microsoft.com/office/powerpoint/2010/main" val="26910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11</a:t>
            </a:fld>
            <a:endParaRPr lang="en-US"/>
          </a:p>
        </p:txBody>
      </p:sp>
      <p:sp>
        <p:nvSpPr>
          <p:cNvPr id="8" name="标题 1"/>
          <p:cNvSpPr>
            <a:spLocks noGrp="1"/>
          </p:cNvSpPr>
          <p:nvPr>
            <p:ph type="title"/>
          </p:nvPr>
        </p:nvSpPr>
        <p:spPr>
          <a:xfrm>
            <a:off x="609600" y="533400"/>
            <a:ext cx="10972800" cy="990600"/>
          </a:xfrm>
        </p:spPr>
        <p:txBody>
          <a:bodyPr>
            <a:normAutofit fontScale="90000"/>
          </a:bodyPr>
          <a:lstStyle/>
          <a:p>
            <a:r>
              <a:rPr lang="en-US" altLang="zh-CN" dirty="0"/>
              <a:t>It’s not the fault of </a:t>
            </a:r>
            <a:r>
              <a:rPr lang="en-US" altLang="zh-CN" b="1" i="1" dirty="0"/>
              <a:t>correlation</a:t>
            </a:r>
            <a:r>
              <a:rPr lang="en-US" altLang="zh-CN" dirty="0"/>
              <a:t>, but the way we use it</a:t>
            </a:r>
            <a:endParaRPr lang="zh-CN" altLang="en-US" dirty="0"/>
          </a:p>
        </p:txBody>
      </p:sp>
      <p:sp>
        <p:nvSpPr>
          <p:cNvPr id="6"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explainable</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 Bias</a:t>
            </a:r>
          </a:p>
          <a:p>
            <a:pPr lvl="2"/>
            <a:r>
              <a:rPr lang="en-US" altLang="zh-CN" sz="2600" dirty="0"/>
              <a:t>Conditional on S</a:t>
            </a:r>
          </a:p>
          <a:p>
            <a:pPr lvl="2"/>
            <a:r>
              <a:rPr lang="en-US" altLang="zh-CN" sz="2600" dirty="0">
                <a:solidFill>
                  <a:srgbClr val="FF0000"/>
                </a:solidFill>
              </a:rPr>
              <a:t>Spurious Correlation</a:t>
            </a:r>
          </a:p>
        </p:txBody>
      </p:sp>
      <p:sp>
        <p:nvSpPr>
          <p:cNvPr id="7" name="椭圆 6"/>
          <p:cNvSpPr/>
          <p:nvPr/>
        </p:nvSpPr>
        <p:spPr>
          <a:xfrm>
            <a:off x="5014122" y="25927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9" name="椭圆 8"/>
          <p:cNvSpPr/>
          <p:nvPr/>
        </p:nvSpPr>
        <p:spPr>
          <a:xfrm>
            <a:off x="6422566" y="25927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0" name="直接箭头连接符 9"/>
          <p:cNvCxnSpPr/>
          <p:nvPr/>
        </p:nvCxnSpPr>
        <p:spPr>
          <a:xfrm>
            <a:off x="5576829" y="28640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014122" y="430334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2" name="椭圆 11"/>
          <p:cNvSpPr/>
          <p:nvPr/>
        </p:nvSpPr>
        <p:spPr>
          <a:xfrm>
            <a:off x="6422566" y="430334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3" name="直接箭头连接符 12"/>
          <p:cNvCxnSpPr>
            <a:stCxn id="14" idx="5"/>
            <a:endCxn id="12" idx="1"/>
          </p:cNvCxnSpPr>
          <p:nvPr/>
        </p:nvCxnSpPr>
        <p:spPr>
          <a:xfrm>
            <a:off x="6187758" y="3915726"/>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707458" y="345257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5" name="直接箭头连接符 14"/>
          <p:cNvCxnSpPr>
            <a:stCxn id="14" idx="3"/>
            <a:endCxn id="11" idx="7"/>
          </p:cNvCxnSpPr>
          <p:nvPr/>
        </p:nvCxnSpPr>
        <p:spPr>
          <a:xfrm flipH="1">
            <a:off x="5494422" y="3915726"/>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7" name="椭圆 16"/>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18" name="椭圆 17"/>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19" name="直接箭头连接符 18"/>
          <p:cNvCxnSpPr>
            <a:endCxn id="18"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3"/>
            <a:endCxn id="18"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13">
            <a:extLst>
              <a:ext uri="{FF2B5EF4-FFF2-40B4-BE49-F238E27FC236}">
                <a16:creationId xmlns:a16="http://schemas.microsoft.com/office/drawing/2014/main" id="{D3D054EB-8FB0-48BD-B417-146D1A17B9C4}"/>
              </a:ext>
            </a:extLst>
          </p:cNvPr>
          <p:cNvSpPr/>
          <p:nvPr/>
        </p:nvSpPr>
        <p:spPr>
          <a:xfrm>
            <a:off x="9936059" y="4488056"/>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22" name="Oval 14">
            <a:extLst>
              <a:ext uri="{FF2B5EF4-FFF2-40B4-BE49-F238E27FC236}">
                <a16:creationId xmlns:a16="http://schemas.microsoft.com/office/drawing/2014/main" id="{CF853C00-5DFD-42B9-B151-B7E1E871DD9F}"/>
              </a:ext>
            </a:extLst>
          </p:cNvPr>
          <p:cNvSpPr/>
          <p:nvPr/>
        </p:nvSpPr>
        <p:spPr>
          <a:xfrm>
            <a:off x="8753140" y="3446323"/>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23" name="Oval 15">
            <a:extLst>
              <a:ext uri="{FF2B5EF4-FFF2-40B4-BE49-F238E27FC236}">
                <a16:creationId xmlns:a16="http://schemas.microsoft.com/office/drawing/2014/main" id="{B20AC3C8-F6EE-4869-B3BD-5CAD0000C91F}"/>
              </a:ext>
            </a:extLst>
          </p:cNvPr>
          <p:cNvSpPr/>
          <p:nvPr/>
        </p:nvSpPr>
        <p:spPr>
          <a:xfrm>
            <a:off x="7830222" y="4495712"/>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cs typeface="Calibri"/>
              </a:rPr>
              <a:t>Financial product offer</a:t>
            </a:r>
          </a:p>
        </p:txBody>
      </p:sp>
      <p:cxnSp>
        <p:nvCxnSpPr>
          <p:cNvPr id="24" name="Straight Arrow Connector 16">
            <a:extLst>
              <a:ext uri="{FF2B5EF4-FFF2-40B4-BE49-F238E27FC236}">
                <a16:creationId xmlns:a16="http://schemas.microsoft.com/office/drawing/2014/main" id="{140E4A47-9C43-4CEE-B71F-A33BD2A9AE15}"/>
              </a:ext>
            </a:extLst>
          </p:cNvPr>
          <p:cNvCxnSpPr>
            <a:cxnSpLocks/>
            <a:stCxn id="22" idx="4"/>
            <a:endCxn id="23" idx="0"/>
          </p:cNvCxnSpPr>
          <p:nvPr/>
        </p:nvCxnSpPr>
        <p:spPr>
          <a:xfrm flipH="1">
            <a:off x="8649312" y="4059933"/>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25" name="Straight Arrow Connector 17">
            <a:extLst>
              <a:ext uri="{FF2B5EF4-FFF2-40B4-BE49-F238E27FC236}">
                <a16:creationId xmlns:a16="http://schemas.microsoft.com/office/drawing/2014/main" id="{89AA8F33-1F9D-4540-8622-E6ADD8688A02}"/>
              </a:ext>
            </a:extLst>
          </p:cNvPr>
          <p:cNvCxnSpPr>
            <a:cxnSpLocks/>
            <a:stCxn id="22" idx="4"/>
            <a:endCxn id="21" idx="0"/>
          </p:cNvCxnSpPr>
          <p:nvPr/>
        </p:nvCxnSpPr>
        <p:spPr>
          <a:xfrm>
            <a:off x="9521157" y="4059933"/>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26"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27"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28"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29" name="Straight Arrow Connector 16">
            <a:extLst>
              <a:ext uri="{FF2B5EF4-FFF2-40B4-BE49-F238E27FC236}">
                <a16:creationId xmlns:a16="http://schemas.microsoft.com/office/drawing/2014/main" id="{140E4A47-9C43-4CEE-B71F-A33BD2A9AE15}"/>
              </a:ext>
            </a:extLst>
          </p:cNvPr>
          <p:cNvCxnSpPr>
            <a:cxnSpLocks/>
            <a:endCxn id="28"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0" name="Straight Arrow Connector 16">
            <a:extLst>
              <a:ext uri="{FF2B5EF4-FFF2-40B4-BE49-F238E27FC236}">
                <a16:creationId xmlns:a16="http://schemas.microsoft.com/office/drawing/2014/main" id="{140E4A47-9C43-4CEE-B71F-A33BD2A9AE15}"/>
              </a:ext>
            </a:extLst>
          </p:cNvPr>
          <p:cNvCxnSpPr>
            <a:cxnSpLocks/>
            <a:endCxn id="28"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1" name="Oval 13">
            <a:extLst>
              <a:ext uri="{FF2B5EF4-FFF2-40B4-BE49-F238E27FC236}">
                <a16:creationId xmlns:a16="http://schemas.microsoft.com/office/drawing/2014/main" id="{D3D054EB-8FB0-48BD-B417-146D1A17B9C4}"/>
              </a:ext>
            </a:extLst>
          </p:cNvPr>
          <p:cNvSpPr/>
          <p:nvPr/>
        </p:nvSpPr>
        <p:spPr>
          <a:xfrm>
            <a:off x="9901532" y="25256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32" name="Oval 15">
            <a:extLst>
              <a:ext uri="{FF2B5EF4-FFF2-40B4-BE49-F238E27FC236}">
                <a16:creationId xmlns:a16="http://schemas.microsoft.com/office/drawing/2014/main" id="{B20AC3C8-F6EE-4869-B3BD-5CAD0000C91F}"/>
              </a:ext>
            </a:extLst>
          </p:cNvPr>
          <p:cNvSpPr/>
          <p:nvPr/>
        </p:nvSpPr>
        <p:spPr>
          <a:xfrm>
            <a:off x="7795695" y="25332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33" name="Straight Arrow Connector 16">
            <a:extLst>
              <a:ext uri="{FF2B5EF4-FFF2-40B4-BE49-F238E27FC236}">
                <a16:creationId xmlns:a16="http://schemas.microsoft.com/office/drawing/2014/main" id="{140E4A47-9C43-4CEE-B71F-A33BD2A9AE15}"/>
              </a:ext>
            </a:extLst>
          </p:cNvPr>
          <p:cNvCxnSpPr>
            <a:cxnSpLocks/>
            <a:stCxn id="32" idx="6"/>
            <a:endCxn id="31" idx="2"/>
          </p:cNvCxnSpPr>
          <p:nvPr/>
        </p:nvCxnSpPr>
        <p:spPr>
          <a:xfrm flipV="1">
            <a:off x="9433874" y="28324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2" name="矩形 1"/>
          <p:cNvSpPr/>
          <p:nvPr/>
        </p:nvSpPr>
        <p:spPr>
          <a:xfrm>
            <a:off x="609600" y="2105891"/>
            <a:ext cx="11277600" cy="1601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895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6" grpId="0" animBg="1"/>
      <p:bldP spid="17" grpId="0" animBg="1"/>
      <p:bldP spid="18" grpId="0" animBg="1"/>
      <p:bldP spid="21" grpId="0" animBg="1"/>
      <p:bldP spid="22" grpId="0" animBg="1"/>
      <p:bldP spid="23" grpId="0" animBg="1"/>
      <p:bldP spid="26" grpId="0" animBg="1"/>
      <p:bldP spid="27" grpId="0" animBg="1"/>
      <p:bldP spid="28" grpId="0" animBg="1"/>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Theoretical Guarantee</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110</a:t>
            </a:fld>
            <a:endParaRPr lang="en-US"/>
          </a:p>
        </p:txBody>
      </p:sp>
      <p:sp>
        <p:nvSpPr>
          <p:cNvPr id="3" name="矩形 2"/>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grpSp>
        <p:nvGrpSpPr>
          <p:cNvPr id="20" name="Group 10"/>
          <p:cNvGrpSpPr/>
          <p:nvPr/>
        </p:nvGrpSpPr>
        <p:grpSpPr>
          <a:xfrm>
            <a:off x="1898380" y="3410032"/>
            <a:ext cx="4099950" cy="693660"/>
            <a:chOff x="5678005" y="636773"/>
            <a:chExt cx="5592811" cy="852016"/>
          </a:xfrm>
        </p:grpSpPr>
        <p:pic>
          <p:nvPicPr>
            <p:cNvPr id="21" name="Picture 8"/>
            <p:cNvPicPr>
              <a:picLocks noChangeAspect="1"/>
            </p:cNvPicPr>
            <p:nvPr/>
          </p:nvPicPr>
          <p:blipFill>
            <a:blip r:embed="rId3"/>
            <a:stretch>
              <a:fillRect/>
            </a:stretch>
          </p:blipFill>
          <p:spPr>
            <a:xfrm>
              <a:off x="5678005" y="636773"/>
              <a:ext cx="4843038" cy="852016"/>
            </a:xfrm>
            <a:prstGeom prst="rect">
              <a:avLst/>
            </a:prstGeom>
          </p:spPr>
        </p:pic>
        <p:pic>
          <p:nvPicPr>
            <p:cNvPr id="22" name="Picture 9"/>
            <p:cNvPicPr>
              <a:picLocks noChangeAspect="1"/>
            </p:cNvPicPr>
            <p:nvPr/>
          </p:nvPicPr>
          <p:blipFill>
            <a:blip r:embed="rId4"/>
            <a:stretch>
              <a:fillRect/>
            </a:stretch>
          </p:blipFill>
          <p:spPr>
            <a:xfrm>
              <a:off x="10521043" y="835737"/>
              <a:ext cx="749773" cy="454088"/>
            </a:xfrm>
            <a:prstGeom prst="rect">
              <a:avLst/>
            </a:prstGeom>
          </p:spPr>
        </p:pic>
      </p:grpSp>
      <p:pic>
        <p:nvPicPr>
          <p:cNvPr id="23" name="Picture 5"/>
          <p:cNvPicPr>
            <a:picLocks noChangeAspect="1"/>
          </p:cNvPicPr>
          <p:nvPr/>
        </p:nvPicPr>
        <p:blipFill>
          <a:blip r:embed="rId5"/>
          <a:stretch>
            <a:fillRect/>
          </a:stretch>
        </p:blipFill>
        <p:spPr>
          <a:xfrm>
            <a:off x="1290987" y="1624495"/>
            <a:ext cx="8546190" cy="1206522"/>
          </a:xfrm>
          <a:prstGeom prst="rect">
            <a:avLst/>
          </a:prstGeom>
        </p:spPr>
      </p:pic>
      <p:pic>
        <p:nvPicPr>
          <p:cNvPr id="24" name="图片 23"/>
          <p:cNvPicPr>
            <a:picLocks noChangeAspect="1"/>
          </p:cNvPicPr>
          <p:nvPr/>
        </p:nvPicPr>
        <p:blipFill>
          <a:blip r:embed="rId6"/>
          <a:stretch>
            <a:fillRect/>
          </a:stretch>
        </p:blipFill>
        <p:spPr>
          <a:xfrm>
            <a:off x="6686868" y="2831017"/>
            <a:ext cx="3876018" cy="3405072"/>
          </a:xfrm>
          <a:prstGeom prst="rect">
            <a:avLst/>
          </a:prstGeom>
          <a:ln>
            <a:solidFill>
              <a:schemeClr val="accent1"/>
            </a:solidFill>
          </a:ln>
        </p:spPr>
      </p:pic>
      <p:sp>
        <p:nvSpPr>
          <p:cNvPr id="32" name="文本框 31"/>
          <p:cNvSpPr txBox="1"/>
          <p:nvPr/>
        </p:nvSpPr>
        <p:spPr>
          <a:xfrm>
            <a:off x="3304203" y="4154158"/>
            <a:ext cx="738664" cy="648072"/>
          </a:xfrm>
          <a:prstGeom prst="rect">
            <a:avLst/>
          </a:prstGeom>
          <a:noFill/>
        </p:spPr>
        <p:txBody>
          <a:bodyPr vert="eaVert" wrap="square" rtlCol="0">
            <a:spAutoFit/>
          </a:bodyPr>
          <a:lstStyle/>
          <a:p>
            <a:r>
              <a:rPr lang="en-US" altLang="zh-CN" sz="3600" dirty="0">
                <a:solidFill>
                  <a:srgbClr val="FF0000"/>
                </a:solidFill>
                <a:sym typeface="Wingdings" panose="05000000000000000000" pitchFamily="2" charset="2"/>
              </a:rPr>
              <a:t></a:t>
            </a:r>
            <a:r>
              <a:rPr lang="en-US" altLang="zh-CN" sz="3600" dirty="0">
                <a:solidFill>
                  <a:srgbClr val="FF0000"/>
                </a:solidFill>
              </a:rPr>
              <a:t> </a:t>
            </a:r>
            <a:endParaRPr lang="zh-CN" altLang="en-US" sz="3600" dirty="0">
              <a:solidFill>
                <a:srgbClr val="FF0000"/>
              </a:solidFill>
            </a:endParaRPr>
          </a:p>
        </p:txBody>
      </p:sp>
      <p:sp>
        <p:nvSpPr>
          <p:cNvPr id="33" name="文本框 32"/>
          <p:cNvSpPr txBox="1"/>
          <p:nvPr/>
        </p:nvSpPr>
        <p:spPr>
          <a:xfrm>
            <a:off x="2949954" y="4684220"/>
            <a:ext cx="1440160" cy="584775"/>
          </a:xfrm>
          <a:prstGeom prst="rect">
            <a:avLst/>
          </a:prstGeom>
          <a:noFill/>
        </p:spPr>
        <p:txBody>
          <a:bodyPr wrap="square" rtlCol="0">
            <a:spAutoFit/>
          </a:bodyPr>
          <a:lstStyle/>
          <a:p>
            <a:pPr algn="ctr"/>
            <a:r>
              <a:rPr lang="en-US" altLang="zh-CN" sz="3200" dirty="0">
                <a:solidFill>
                  <a:srgbClr val="FF0000"/>
                </a:solidFill>
              </a:rPr>
              <a:t>0</a:t>
            </a:r>
            <a:endParaRPr lang="zh-CN" altLang="en-US" sz="3200" dirty="0">
              <a:solidFill>
                <a:srgbClr val="FF0000"/>
              </a:solidFill>
            </a:endParaRPr>
          </a:p>
        </p:txBody>
      </p:sp>
    </p:spTree>
    <p:extLst>
      <p:ext uri="{BB962C8B-B14F-4D97-AF65-F5344CB8AC3E}">
        <p14:creationId xmlns:p14="http://schemas.microsoft.com/office/powerpoint/2010/main" val="1727914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Causal</a:t>
            </a:r>
            <a:r>
              <a:rPr kumimoji="1" lang="zh-CN" altLang="en-US" dirty="0"/>
              <a:t> </a:t>
            </a:r>
            <a:r>
              <a:rPr kumimoji="1" lang="en-US" altLang="zh-CN" dirty="0" err="1"/>
              <a:t>Regularizer</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111</a:t>
            </a:fld>
            <a:endParaRPr 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1250"/>
          <a:stretch/>
        </p:blipFill>
        <p:spPr>
          <a:xfrm>
            <a:off x="2290182" y="2090928"/>
            <a:ext cx="7939265" cy="1357122"/>
          </a:xfrm>
          <a:prstGeom prst="rect">
            <a:avLst/>
          </a:prstGeom>
        </p:spPr>
      </p:pic>
      <p:grpSp>
        <p:nvGrpSpPr>
          <p:cNvPr id="21" name="组 20"/>
          <p:cNvGrpSpPr/>
          <p:nvPr/>
        </p:nvGrpSpPr>
        <p:grpSpPr>
          <a:xfrm>
            <a:off x="2063552" y="2228851"/>
            <a:ext cx="2245930" cy="2876377"/>
            <a:chOff x="230570" y="2228850"/>
            <a:chExt cx="2245930" cy="2876377"/>
          </a:xfrm>
        </p:grpSpPr>
        <p:sp>
          <p:nvSpPr>
            <p:cNvPr id="7" name="圆角矩形 6"/>
            <p:cNvSpPr/>
            <p:nvPr/>
          </p:nvSpPr>
          <p:spPr>
            <a:xfrm>
              <a:off x="1885950" y="2228850"/>
              <a:ext cx="590550" cy="49530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0" name="直线连接符 9"/>
            <p:cNvCxnSpPr>
              <a:stCxn id="7" idx="2"/>
            </p:cNvCxnSpPr>
            <p:nvPr/>
          </p:nvCxnSpPr>
          <p:spPr>
            <a:xfrm flipH="1">
              <a:off x="1200150" y="2724150"/>
              <a:ext cx="981075" cy="1352550"/>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23057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All</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features</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excluding</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treatment</a:t>
              </a:r>
              <a:r>
                <a:rPr kumimoji="1" lang="zh-CN" altLang="en-US" sz="2000" dirty="0">
                  <a:solidFill>
                    <a:schemeClr val="tx1"/>
                  </a:solidFill>
                  <a:latin typeface="Microsoft YaHei" charset="0"/>
                  <a:ea typeface="Microsoft YaHei" charset="0"/>
                  <a:cs typeface="Microsoft YaHei" charset="0"/>
                </a:rPr>
                <a:t> </a:t>
              </a:r>
              <a:r>
                <a:rPr kumimoji="1" lang="en-US" altLang="zh-CN" sz="2000" i="1" dirty="0">
                  <a:solidFill>
                    <a:schemeClr val="tx1"/>
                  </a:solidFill>
                  <a:latin typeface="Microsoft YaHei" charset="0"/>
                  <a:ea typeface="Microsoft YaHei" charset="0"/>
                  <a:cs typeface="Microsoft YaHei" charset="0"/>
                </a:rPr>
                <a:t>j</a:t>
              </a:r>
              <a:endParaRPr kumimoji="1" lang="zh-CN" altLang="en-US" sz="2000" i="1" dirty="0">
                <a:solidFill>
                  <a:schemeClr val="tx1"/>
                </a:solidFill>
                <a:latin typeface="Microsoft YaHei" charset="0"/>
                <a:ea typeface="Microsoft YaHei" charset="0"/>
                <a:cs typeface="Microsoft YaHei" charset="0"/>
              </a:endParaRPr>
            </a:p>
          </p:txBody>
        </p:sp>
      </p:grpSp>
      <p:sp>
        <p:nvSpPr>
          <p:cNvPr id="16" name="文本框 15"/>
          <p:cNvSpPr txBox="1"/>
          <p:nvPr/>
        </p:nvSpPr>
        <p:spPr>
          <a:xfrm>
            <a:off x="2038350" y="1524000"/>
            <a:ext cx="5124450" cy="400110"/>
          </a:xfrm>
          <a:prstGeom prst="rect">
            <a:avLst/>
          </a:prstGeom>
          <a:noFill/>
        </p:spPr>
        <p:txBody>
          <a:bodyPr wrap="square" rtlCol="0">
            <a:spAutoFit/>
          </a:bodyPr>
          <a:lstStyle/>
          <a:p>
            <a:r>
              <a:rPr kumimoji="1" lang="en-US" altLang="zh-CN" sz="2000" b="1" dirty="0"/>
              <a:t>Set</a:t>
            </a:r>
            <a:r>
              <a:rPr kumimoji="1" lang="zh-CN" altLang="en-US" sz="2000" b="1" dirty="0"/>
              <a:t> </a:t>
            </a:r>
            <a:r>
              <a:rPr kumimoji="1" lang="en-US" altLang="zh-CN" sz="2000" b="1" dirty="0"/>
              <a:t>feature</a:t>
            </a:r>
            <a:r>
              <a:rPr kumimoji="1" lang="zh-CN" altLang="en-US" sz="2000" b="1" dirty="0"/>
              <a:t> </a:t>
            </a:r>
            <a:r>
              <a:rPr kumimoji="1" lang="en-US" altLang="zh-CN" sz="2000" b="1" i="1" dirty="0"/>
              <a:t>j</a:t>
            </a:r>
            <a:r>
              <a:rPr kumimoji="1" lang="zh-CN" altLang="en-US" sz="2000" b="1" i="1" dirty="0"/>
              <a:t> </a:t>
            </a:r>
            <a:r>
              <a:rPr kumimoji="1" lang="en-US" altLang="zh-CN" sz="2000" b="1" dirty="0"/>
              <a:t>as</a:t>
            </a:r>
            <a:r>
              <a:rPr kumimoji="1" lang="zh-CN" altLang="en-US" sz="2000" b="1" dirty="0"/>
              <a:t> </a:t>
            </a:r>
            <a:r>
              <a:rPr kumimoji="1" lang="en-US" altLang="zh-CN" sz="2000" b="1" dirty="0"/>
              <a:t>treatment</a:t>
            </a:r>
            <a:r>
              <a:rPr kumimoji="1" lang="zh-CN" altLang="en-US" sz="2000" b="1" dirty="0"/>
              <a:t> </a:t>
            </a:r>
            <a:r>
              <a:rPr kumimoji="1" lang="en-US" altLang="zh-CN" sz="2000" b="1" dirty="0"/>
              <a:t>variable</a:t>
            </a:r>
            <a:endParaRPr kumimoji="1" lang="zh-CN" altLang="en-US" sz="2000" b="1" i="1" dirty="0"/>
          </a:p>
        </p:txBody>
      </p:sp>
      <p:grpSp>
        <p:nvGrpSpPr>
          <p:cNvPr id="22" name="组 21"/>
          <p:cNvGrpSpPr/>
          <p:nvPr/>
        </p:nvGrpSpPr>
        <p:grpSpPr>
          <a:xfrm>
            <a:off x="4061833" y="2857501"/>
            <a:ext cx="2186809" cy="2247727"/>
            <a:chOff x="2228850" y="2857500"/>
            <a:chExt cx="2186809" cy="2247727"/>
          </a:xfrm>
        </p:grpSpPr>
        <p:sp>
          <p:nvSpPr>
            <p:cNvPr id="6" name="圆角矩形 5"/>
            <p:cNvSpPr/>
            <p:nvPr/>
          </p:nvSpPr>
          <p:spPr>
            <a:xfrm>
              <a:off x="2228850" y="2857500"/>
              <a:ext cx="685800" cy="36195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7" name="直线连接符 16"/>
            <p:cNvCxnSpPr/>
            <p:nvPr/>
          </p:nvCxnSpPr>
          <p:spPr>
            <a:xfrm>
              <a:off x="2571751" y="3238414"/>
              <a:ext cx="819149" cy="77656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247650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Sample</a:t>
              </a:r>
              <a:endParaRPr kumimoji="1" lang="zh-CN" altLang="en-US" sz="2000" dirty="0">
                <a:solidFill>
                  <a:schemeClr val="tx1"/>
                </a:solidFill>
                <a:latin typeface="Microsoft YaHei" charset="0"/>
                <a:ea typeface="Microsoft YaHei" charset="0"/>
                <a:cs typeface="Microsoft YaHei" charset="0"/>
              </a:endParaRPr>
            </a:p>
            <a:p>
              <a:pPr algn="ctr"/>
              <a:r>
                <a:rPr kumimoji="1" lang="en-US" altLang="zh-CN" sz="2000" dirty="0">
                  <a:solidFill>
                    <a:schemeClr val="tx1"/>
                  </a:solidFill>
                  <a:latin typeface="Microsoft YaHei" charset="0"/>
                  <a:ea typeface="Microsoft YaHei" charset="0"/>
                  <a:cs typeface="Microsoft YaHei" charset="0"/>
                </a:rPr>
                <a:t>Weights</a:t>
              </a:r>
              <a:endParaRPr kumimoji="1" lang="zh-CN" altLang="en-US" sz="2000" dirty="0">
                <a:solidFill>
                  <a:schemeClr val="tx1"/>
                </a:solidFill>
                <a:latin typeface="Microsoft YaHei" charset="0"/>
                <a:ea typeface="Microsoft YaHei" charset="0"/>
                <a:cs typeface="Microsoft YaHei" charset="0"/>
              </a:endParaRPr>
            </a:p>
          </p:txBody>
        </p:sp>
      </p:grpSp>
      <p:grpSp>
        <p:nvGrpSpPr>
          <p:cNvPr id="26" name="组 25"/>
          <p:cNvGrpSpPr/>
          <p:nvPr/>
        </p:nvGrpSpPr>
        <p:grpSpPr>
          <a:xfrm>
            <a:off x="5223883" y="2228851"/>
            <a:ext cx="3423089" cy="2876377"/>
            <a:chOff x="3390900" y="2228850"/>
            <a:chExt cx="3423089" cy="2876377"/>
          </a:xfrm>
        </p:grpSpPr>
        <p:sp>
          <p:nvSpPr>
            <p:cNvPr id="8" name="圆角矩形 7"/>
            <p:cNvSpPr/>
            <p:nvPr/>
          </p:nvSpPr>
          <p:spPr>
            <a:xfrm>
              <a:off x="3390900" y="2228850"/>
              <a:ext cx="381000" cy="495299"/>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23" name="直线连接符 22"/>
            <p:cNvCxnSpPr/>
            <p:nvPr/>
          </p:nvCxnSpPr>
          <p:spPr>
            <a:xfrm>
              <a:off x="3609976" y="2724149"/>
              <a:ext cx="2466974" cy="1352551"/>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4874830" y="40767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Indicator</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of</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treatment</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status</a:t>
              </a:r>
              <a:endParaRPr kumimoji="1" lang="zh-CN" altLang="en-US" sz="2000" dirty="0">
                <a:solidFill>
                  <a:schemeClr val="tx1"/>
                </a:solidFill>
                <a:latin typeface="Microsoft YaHei" charset="0"/>
                <a:ea typeface="Microsoft YaHei" charset="0"/>
                <a:cs typeface="Microsoft YaHei" charset="0"/>
              </a:endParaRPr>
            </a:p>
          </p:txBody>
        </p:sp>
      </p:grpSp>
      <p:sp>
        <p:nvSpPr>
          <p:cNvPr id="3" name="矩形 2"/>
          <p:cNvSpPr/>
          <p:nvPr/>
        </p:nvSpPr>
        <p:spPr>
          <a:xfrm>
            <a:off x="412694" y="5998293"/>
            <a:ext cx="11523057" cy="338554"/>
          </a:xfrm>
          <a:prstGeom prst="rect">
            <a:avLst/>
          </a:prstGeom>
        </p:spPr>
        <p:txBody>
          <a:bodyPr wrap="square">
            <a:spAutoFit/>
          </a:bodyPr>
          <a:lstStyle/>
          <a:p>
            <a:pPr algn="ctr"/>
            <a:r>
              <a:rPr lang="en-US" altLang="zh-CN" sz="1600" dirty="0" err="1"/>
              <a:t>Zheyan</a:t>
            </a:r>
            <a:r>
              <a:rPr lang="en-US" altLang="zh-CN" sz="1600" dirty="0"/>
              <a:t> Shen, Peng Cui, Kun Kuang, Bo Li. Causally Regularized Learning on Data with Agnostic Bias. </a:t>
            </a:r>
            <a:r>
              <a:rPr lang="en-US" altLang="zh-CN" sz="1600" b="1" i="1" dirty="0"/>
              <a:t>ACM MM</a:t>
            </a:r>
            <a:r>
              <a:rPr lang="en-US" altLang="zh-CN" sz="1600" i="1" dirty="0"/>
              <a:t>, 2018</a:t>
            </a:r>
            <a:r>
              <a:rPr lang="en-US" altLang="zh-CN" sz="1600" dirty="0"/>
              <a:t>.</a:t>
            </a:r>
            <a:endParaRPr lang="zh-CN" altLang="en-US" sz="1600" dirty="0"/>
          </a:p>
        </p:txBody>
      </p:sp>
    </p:spTree>
    <p:extLst>
      <p:ext uri="{BB962C8B-B14F-4D97-AF65-F5344CB8AC3E}">
        <p14:creationId xmlns:p14="http://schemas.microsoft.com/office/powerpoint/2010/main" val="14122345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Causally Regularized Logistic Regression</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385" y="1709928"/>
            <a:ext cx="7617231" cy="2495550"/>
          </a:xfrm>
        </p:spPr>
      </p:pic>
      <p:sp>
        <p:nvSpPr>
          <p:cNvPr id="4" name="幻灯片编号占位符 3"/>
          <p:cNvSpPr>
            <a:spLocks noGrp="1"/>
          </p:cNvSpPr>
          <p:nvPr>
            <p:ph type="sldNum" sz="quarter" idx="12"/>
          </p:nvPr>
        </p:nvSpPr>
        <p:spPr/>
        <p:txBody>
          <a:bodyPr/>
          <a:lstStyle/>
          <a:p>
            <a:fld id="{0CFEC368-1D7A-4F81-ABF6-AE0E36BAF64C}" type="slidenum">
              <a:rPr lang="en-US" smtClean="0"/>
              <a:pPr/>
              <a:t>112</a:t>
            </a:fld>
            <a:endParaRPr lang="en-US"/>
          </a:p>
        </p:txBody>
      </p:sp>
      <p:grpSp>
        <p:nvGrpSpPr>
          <p:cNvPr id="13" name="组 12"/>
          <p:cNvGrpSpPr/>
          <p:nvPr/>
        </p:nvGrpSpPr>
        <p:grpSpPr>
          <a:xfrm>
            <a:off x="1908942" y="1866901"/>
            <a:ext cx="7082659" cy="2933527"/>
            <a:chOff x="384941" y="1866900"/>
            <a:chExt cx="7082659" cy="2933527"/>
          </a:xfrm>
        </p:grpSpPr>
        <p:sp>
          <p:nvSpPr>
            <p:cNvPr id="6" name="圆角矩形 5"/>
            <p:cNvSpPr/>
            <p:nvPr/>
          </p:nvSpPr>
          <p:spPr>
            <a:xfrm>
              <a:off x="2324100" y="1866900"/>
              <a:ext cx="5143500" cy="55245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7" name="直线连接符 6"/>
            <p:cNvCxnSpPr/>
            <p:nvPr/>
          </p:nvCxnSpPr>
          <p:spPr>
            <a:xfrm flipH="1">
              <a:off x="1411085" y="2419350"/>
              <a:ext cx="981075" cy="1352550"/>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384941" y="3771900"/>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Sample</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reweighted</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logistic</a:t>
              </a:r>
              <a:r>
                <a:rPr kumimoji="1" lang="zh-CN" altLang="en-US" sz="2000" dirty="0">
                  <a:solidFill>
                    <a:schemeClr val="tx1"/>
                  </a:solidFill>
                  <a:latin typeface="Microsoft YaHei" charset="0"/>
                  <a:ea typeface="Microsoft YaHei" charset="0"/>
                  <a:cs typeface="Microsoft YaHei" charset="0"/>
                </a:rPr>
                <a:t> </a:t>
              </a:r>
              <a:r>
                <a:rPr kumimoji="1" lang="en-US" altLang="zh-CN" sz="2000" dirty="0">
                  <a:solidFill>
                    <a:schemeClr val="tx1"/>
                  </a:solidFill>
                  <a:latin typeface="Microsoft YaHei" charset="0"/>
                  <a:ea typeface="Microsoft YaHei" charset="0"/>
                  <a:cs typeface="Microsoft YaHei" charset="0"/>
                </a:rPr>
                <a:t>loss</a:t>
              </a:r>
              <a:endParaRPr kumimoji="1" lang="zh-CN" altLang="en-US" sz="2000" dirty="0">
                <a:solidFill>
                  <a:schemeClr val="tx1"/>
                </a:solidFill>
                <a:latin typeface="Microsoft YaHei" charset="0"/>
                <a:ea typeface="Microsoft YaHei" charset="0"/>
                <a:cs typeface="Microsoft YaHei" charset="0"/>
              </a:endParaRPr>
            </a:p>
          </p:txBody>
        </p:sp>
      </p:grpSp>
      <p:grpSp>
        <p:nvGrpSpPr>
          <p:cNvPr id="14" name="组 13"/>
          <p:cNvGrpSpPr/>
          <p:nvPr/>
        </p:nvGrpSpPr>
        <p:grpSpPr>
          <a:xfrm>
            <a:off x="7965457" y="1905001"/>
            <a:ext cx="1939159" cy="2971713"/>
            <a:chOff x="6441456" y="1905000"/>
            <a:chExt cx="1939159" cy="2971713"/>
          </a:xfrm>
        </p:grpSpPr>
        <p:sp>
          <p:nvSpPr>
            <p:cNvPr id="9" name="圆角矩形 8"/>
            <p:cNvSpPr/>
            <p:nvPr/>
          </p:nvSpPr>
          <p:spPr>
            <a:xfrm>
              <a:off x="6800850" y="1905000"/>
              <a:ext cx="288000" cy="432000"/>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0" name="直线连接符 9"/>
            <p:cNvCxnSpPr/>
            <p:nvPr/>
          </p:nvCxnSpPr>
          <p:spPr>
            <a:xfrm>
              <a:off x="6944851" y="2337000"/>
              <a:ext cx="522442" cy="1489678"/>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6441456" y="3848186"/>
              <a:ext cx="1939159" cy="1028527"/>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000" dirty="0">
                  <a:solidFill>
                    <a:schemeClr val="tx1"/>
                  </a:solidFill>
                  <a:latin typeface="Microsoft YaHei" charset="0"/>
                  <a:ea typeface="Microsoft YaHei" charset="0"/>
                  <a:cs typeface="Microsoft YaHei" charset="0"/>
                </a:rPr>
                <a:t>Causal</a:t>
              </a:r>
              <a:endParaRPr kumimoji="1" lang="zh-CN" altLang="en-US" sz="2000" dirty="0">
                <a:solidFill>
                  <a:schemeClr val="tx1"/>
                </a:solidFill>
                <a:latin typeface="Microsoft YaHei" charset="0"/>
                <a:ea typeface="Microsoft YaHei" charset="0"/>
                <a:cs typeface="Microsoft YaHei" charset="0"/>
              </a:endParaRPr>
            </a:p>
            <a:p>
              <a:pPr algn="ctr"/>
              <a:r>
                <a:rPr kumimoji="1" lang="en-US" altLang="zh-CN" sz="2000" dirty="0">
                  <a:solidFill>
                    <a:schemeClr val="tx1"/>
                  </a:solidFill>
                  <a:latin typeface="Microsoft YaHei" charset="0"/>
                  <a:ea typeface="Microsoft YaHei" charset="0"/>
                  <a:cs typeface="Microsoft YaHei" charset="0"/>
                </a:rPr>
                <a:t>Contribution</a:t>
              </a:r>
              <a:endParaRPr kumimoji="1" lang="zh-CN" altLang="en-US" sz="2000" dirty="0">
                <a:solidFill>
                  <a:schemeClr val="tx1"/>
                </a:solidFill>
                <a:latin typeface="Microsoft YaHei" charset="0"/>
                <a:ea typeface="Microsoft YaHei" charset="0"/>
                <a:cs typeface="Microsoft YaHei" charset="0"/>
              </a:endParaRPr>
            </a:p>
          </p:txBody>
        </p:sp>
      </p:grpSp>
      <p:sp>
        <p:nvSpPr>
          <p:cNvPr id="15" name="矩形 14"/>
          <p:cNvSpPr/>
          <p:nvPr/>
        </p:nvSpPr>
        <p:spPr>
          <a:xfrm>
            <a:off x="412694" y="5998293"/>
            <a:ext cx="11523057" cy="338554"/>
          </a:xfrm>
          <a:prstGeom prst="rect">
            <a:avLst/>
          </a:prstGeom>
        </p:spPr>
        <p:txBody>
          <a:bodyPr wrap="square">
            <a:spAutoFit/>
          </a:bodyPr>
          <a:lstStyle/>
          <a:p>
            <a:pPr algn="ctr"/>
            <a:r>
              <a:rPr lang="en-US" altLang="zh-CN" sz="1600" dirty="0" err="1"/>
              <a:t>Zheyan</a:t>
            </a:r>
            <a:r>
              <a:rPr lang="en-US" altLang="zh-CN" sz="1600" dirty="0"/>
              <a:t> Shen, Peng Cui, Kun Kuang, Bo Li. Causally Regularized Learning on Data with Agnostic Bias. </a:t>
            </a:r>
            <a:r>
              <a:rPr lang="en-US" altLang="zh-CN" sz="1600" b="1" i="1" dirty="0"/>
              <a:t>ACM MM</a:t>
            </a:r>
            <a:r>
              <a:rPr lang="en-US" altLang="zh-CN" sz="1600" i="1" dirty="0"/>
              <a:t>, 2018</a:t>
            </a:r>
            <a:r>
              <a:rPr lang="en-US" altLang="zh-CN" sz="1600" dirty="0"/>
              <a:t>.</a:t>
            </a:r>
            <a:endParaRPr lang="zh-CN" altLang="en-US" sz="1600" dirty="0"/>
          </a:p>
        </p:txBody>
      </p:sp>
    </p:spTree>
    <p:extLst>
      <p:ext uri="{BB962C8B-B14F-4D97-AF65-F5344CB8AC3E}">
        <p14:creationId xmlns:p14="http://schemas.microsoft.com/office/powerpoint/2010/main" val="4275153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From Shallow to Deep - DGBR</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113</a:t>
            </a:fld>
            <a:endParaRPr lang="en-US"/>
          </a:p>
        </p:txBody>
      </p:sp>
      <p:pic>
        <p:nvPicPr>
          <p:cNvPr id="6" name="图片 5"/>
          <p:cNvPicPr>
            <a:picLocks noChangeAspect="1"/>
          </p:cNvPicPr>
          <p:nvPr/>
        </p:nvPicPr>
        <p:blipFill>
          <a:blip r:embed="rId2"/>
          <a:stretch>
            <a:fillRect/>
          </a:stretch>
        </p:blipFill>
        <p:spPr>
          <a:xfrm>
            <a:off x="1994624" y="1733675"/>
            <a:ext cx="8532440" cy="4197691"/>
          </a:xfrm>
          <a:prstGeom prst="rect">
            <a:avLst/>
          </a:prstGeom>
        </p:spPr>
      </p:pic>
      <p:sp>
        <p:nvSpPr>
          <p:cNvPr id="5" name="矩形 4"/>
          <p:cNvSpPr/>
          <p:nvPr/>
        </p:nvSpPr>
        <p:spPr>
          <a:xfrm>
            <a:off x="0" y="6300725"/>
            <a:ext cx="12113776" cy="338554"/>
          </a:xfrm>
          <a:prstGeom prst="rect">
            <a:avLst/>
          </a:prstGeom>
        </p:spPr>
        <p:txBody>
          <a:bodyPr wrap="square">
            <a:spAutoFit/>
          </a:bodyPr>
          <a:lstStyle/>
          <a:p>
            <a:pPr algn="ctr"/>
            <a:r>
              <a:rPr lang="en-US" altLang="zh-CN" sz="1600" dirty="0"/>
              <a:t>Kun Kuang, Peng Cui, Susan Athey, Ruoxuan Li, Bo Li. Stable Prediction across Unknown Environments. </a:t>
            </a:r>
            <a:r>
              <a:rPr lang="en-US" altLang="zh-CN" sz="1600" b="1" i="1" dirty="0"/>
              <a:t>KDD</a:t>
            </a:r>
            <a:r>
              <a:rPr lang="en-US" altLang="zh-CN" sz="1600" dirty="0"/>
              <a:t>, 2018.</a:t>
            </a:r>
            <a:endParaRPr lang="zh-CN" altLang="en-US" sz="1600" dirty="0"/>
          </a:p>
        </p:txBody>
      </p:sp>
    </p:spTree>
    <p:extLst>
      <p:ext uri="{BB962C8B-B14F-4D97-AF65-F5344CB8AC3E}">
        <p14:creationId xmlns:p14="http://schemas.microsoft.com/office/powerpoint/2010/main" val="32591102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 1 – non-</a:t>
            </a:r>
            <a:r>
              <a:rPr kumimoji="1" lang="en-US" altLang="zh-CN" dirty="0" err="1"/>
              <a:t>i.i.d</a:t>
            </a:r>
            <a:r>
              <a:rPr kumimoji="1" lang="en-US" altLang="zh-CN" dirty="0"/>
              <a:t>. image classification</a:t>
            </a:r>
            <a:endParaRPr kumimoji="1" lang="zh-CN" altLang="en-US" dirty="0"/>
          </a:p>
        </p:txBody>
      </p:sp>
      <p:sp>
        <p:nvSpPr>
          <p:cNvPr id="3" name="内容占位符 2"/>
          <p:cNvSpPr>
            <a:spLocks noGrp="1"/>
          </p:cNvSpPr>
          <p:nvPr>
            <p:ph idx="1"/>
          </p:nvPr>
        </p:nvSpPr>
        <p:spPr/>
        <p:txBody>
          <a:bodyPr/>
          <a:lstStyle/>
          <a:p>
            <a:r>
              <a:rPr kumimoji="1" lang="en-US" altLang="zh-CN" dirty="0">
                <a:latin typeface="Microsoft YaHei" charset="0"/>
                <a:ea typeface="Microsoft YaHei" charset="0"/>
                <a:cs typeface="Microsoft YaHei" charset="0"/>
              </a:rPr>
              <a:t>Source: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YFCC100M</a:t>
            </a:r>
            <a:endParaRPr kumimoji="1" lang="zh-CN" altLang="en-US" b="1" i="1"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Type: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high-resolution</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and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multi-tags</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Scale: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each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with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nearly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1000</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images</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Method: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select 5 </a:t>
            </a:r>
            <a:r>
              <a:rPr kumimoji="1" lang="en-US" altLang="zh-CN" b="1" i="1" dirty="0">
                <a:latin typeface="Microsoft YaHei" charset="0"/>
                <a:ea typeface="Microsoft YaHei" charset="0"/>
                <a:cs typeface="Microsoft YaHei" charset="0"/>
              </a:rPr>
              <a:t>context tags </a:t>
            </a:r>
            <a:r>
              <a:rPr kumimoji="1" lang="en-US" altLang="zh-CN" dirty="0">
                <a:latin typeface="Microsoft YaHei" charset="0"/>
                <a:ea typeface="Microsoft YaHei" charset="0"/>
                <a:cs typeface="Microsoft YaHei" charset="0"/>
              </a:rPr>
              <a:t>which are frequently co-occurred with the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major</a:t>
            </a:r>
            <a:r>
              <a:rPr kumimoji="1" lang="zh-CN" altLang="en-US" b="1" i="1"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tag</a:t>
            </a:r>
            <a:r>
              <a:rPr kumimoji="1" lang="zh-CN" altLang="en-US" b="1" i="1"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label)</a:t>
            </a:r>
            <a:endParaRPr kumimoji="1" lang="zh-CN" altLang="en-US"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0CFEC368-1D7A-4F81-ABF6-AE0E36BAF64C}" type="slidenum">
              <a:rPr lang="en-US" smtClean="0"/>
              <a:pPr/>
              <a:t>114</a:t>
            </a:fld>
            <a:endParaRPr lang="en-US"/>
          </a:p>
        </p:txBody>
      </p:sp>
      <p:grpSp>
        <p:nvGrpSpPr>
          <p:cNvPr id="5" name="组 4"/>
          <p:cNvGrpSpPr/>
          <p:nvPr/>
        </p:nvGrpSpPr>
        <p:grpSpPr>
          <a:xfrm>
            <a:off x="1828800" y="3770586"/>
            <a:ext cx="8534400" cy="2782614"/>
            <a:chOff x="-1245476" y="1904345"/>
            <a:chExt cx="11530324" cy="4572655"/>
          </a:xfrm>
        </p:grpSpPr>
        <p:pic>
          <p:nvPicPr>
            <p:cNvPr id="6"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5476" y="4182200"/>
              <a:ext cx="2415196" cy="2281770"/>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9424" t="1" r="16331" b="8280"/>
            <a:stretch/>
          </p:blipFill>
          <p:spPr>
            <a:xfrm>
              <a:off x="-1245476" y="1907893"/>
              <a:ext cx="2415196" cy="228177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 r="-1023" b="7789"/>
            <a:stretch/>
          </p:blipFill>
          <p:spPr>
            <a:xfrm>
              <a:off x="1130273" y="4124023"/>
              <a:ext cx="2368155" cy="2339947"/>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5465" y="1907074"/>
              <a:ext cx="2311260" cy="2532371"/>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4486" y="4110906"/>
              <a:ext cx="2215365" cy="2366093"/>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398" y="1907323"/>
              <a:ext cx="2240453" cy="245605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2315" y="4312911"/>
              <a:ext cx="2304541" cy="2151059"/>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92225" y="1904749"/>
              <a:ext cx="2331898" cy="2415196"/>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89349" y="4298492"/>
              <a:ext cx="2295499" cy="2178508"/>
            </a:xfrm>
            <a:prstGeom prst="rect">
              <a:avLst/>
            </a:prstGeom>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4437" y="1904345"/>
              <a:ext cx="2270411" cy="2538594"/>
            </a:xfrm>
            <a:prstGeom prst="rect">
              <a:avLst/>
            </a:prstGeom>
          </p:spPr>
        </p:pic>
      </p:grpSp>
    </p:spTree>
    <p:extLst>
      <p:ext uri="{BB962C8B-B14F-4D97-AF65-F5344CB8AC3E}">
        <p14:creationId xmlns:p14="http://schemas.microsoft.com/office/powerpoint/2010/main" val="1490260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Experimental</a:t>
            </a:r>
            <a:r>
              <a:rPr kumimoji="1" lang="zh-CN" altLang="en-US" dirty="0"/>
              <a:t> </a:t>
            </a:r>
            <a:r>
              <a:rPr kumimoji="1" lang="en-US" altLang="zh-CN" dirty="0"/>
              <a:t>Result</a:t>
            </a:r>
            <a:r>
              <a:rPr kumimoji="1" lang="zh-CN" altLang="en-US" dirty="0"/>
              <a:t> </a:t>
            </a:r>
            <a:r>
              <a:rPr kumimoji="1" lang="en-US" altLang="zh-CN" dirty="0"/>
              <a:t>-</a:t>
            </a:r>
            <a:r>
              <a:rPr kumimoji="1" lang="zh-CN" altLang="en-US" dirty="0"/>
              <a:t> </a:t>
            </a:r>
            <a:r>
              <a:rPr kumimoji="1" lang="en-US" altLang="zh-CN" dirty="0"/>
              <a:t>insights</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932" y="1700808"/>
            <a:ext cx="6358136" cy="4587516"/>
          </a:xfrm>
          <a:prstGeom prst="rect">
            <a:avLst/>
          </a:prstGeom>
        </p:spPr>
      </p:pic>
    </p:spTree>
    <p:extLst>
      <p:ext uri="{BB962C8B-B14F-4D97-AF65-F5344CB8AC3E}">
        <p14:creationId xmlns:p14="http://schemas.microsoft.com/office/powerpoint/2010/main" val="1623461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Experimental</a:t>
            </a:r>
            <a:r>
              <a:rPr kumimoji="1" lang="zh-CN" altLang="en-US" dirty="0"/>
              <a:t> </a:t>
            </a:r>
            <a:r>
              <a:rPr kumimoji="1" lang="en-US" altLang="zh-CN" dirty="0"/>
              <a:t>Result</a:t>
            </a:r>
            <a:r>
              <a:rPr kumimoji="1" lang="zh-CN" altLang="en-US" dirty="0"/>
              <a:t> </a:t>
            </a:r>
            <a:r>
              <a:rPr kumimoji="1" lang="en-US" altLang="zh-CN" dirty="0"/>
              <a:t>-</a:t>
            </a:r>
            <a:r>
              <a:rPr kumimoji="1" lang="zh-CN" altLang="en-US" dirty="0"/>
              <a:t> </a:t>
            </a:r>
            <a:r>
              <a:rPr kumimoji="1" lang="en-US" altLang="zh-CN" dirty="0"/>
              <a:t>insights</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556793"/>
            <a:ext cx="8229600" cy="4479697"/>
          </a:xfrm>
        </p:spPr>
      </p:pic>
      <p:sp>
        <p:nvSpPr>
          <p:cNvPr id="4" name="幻灯片编号占位符 3"/>
          <p:cNvSpPr>
            <a:spLocks noGrp="1"/>
          </p:cNvSpPr>
          <p:nvPr>
            <p:ph type="sldNum" sz="quarter" idx="12"/>
          </p:nvPr>
        </p:nvSpPr>
        <p:spPr/>
        <p:txBody>
          <a:bodyPr/>
          <a:lstStyle/>
          <a:p>
            <a:fld id="{0CFEC368-1D7A-4F81-ABF6-AE0E36BAF64C}" type="slidenum">
              <a:rPr lang="en-US" smtClean="0"/>
              <a:pPr/>
              <a:t>116</a:t>
            </a:fld>
            <a:endParaRPr lang="en-US"/>
          </a:p>
        </p:txBody>
      </p:sp>
    </p:spTree>
    <p:extLst>
      <p:ext uri="{BB962C8B-B14F-4D97-AF65-F5344CB8AC3E}">
        <p14:creationId xmlns:p14="http://schemas.microsoft.com/office/powerpoint/2010/main" val="277504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 2 – online advertising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latin typeface="Times New Roman" charset="0"/>
                    <a:ea typeface="Times New Roman" charset="0"/>
                    <a:cs typeface="Times New Roman" charset="0"/>
                  </a:rPr>
                  <a:t>Environments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generating:</a:t>
                </a:r>
                <a:r>
                  <a:rPr lang="zh-CN" altLang="en-US" sz="3200" dirty="0">
                    <a:latin typeface="Times New Roman" charset="0"/>
                    <a:ea typeface="Times New Roman" charset="0"/>
                    <a:cs typeface="Times New Roman" charset="0"/>
                  </a:rPr>
                  <a:t> </a:t>
                </a:r>
              </a:p>
              <a:p>
                <a:pPr lvl="1"/>
                <a:r>
                  <a:rPr lang="en-US" altLang="zh-CN" sz="2800" dirty="0">
                    <a:latin typeface="Times New Roman" charset="0"/>
                    <a:ea typeface="Times New Roman" charset="0"/>
                    <a:cs typeface="Times New Roman" charset="0"/>
                  </a:rPr>
                  <a:t>Separate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whole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dataset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into</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4</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by</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users’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age,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including</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charset="0"/>
                        <a:ea typeface="Times New Roman" charset="0"/>
                        <a:cs typeface="Times New Roman" charset="0"/>
                      </a:rPr>
                      <m:t>𝐴𝑔𝑒</m:t>
                    </m:r>
                    <m:r>
                      <a:rPr lang="en-US" altLang="zh-CN" sz="2800" b="0" i="1" smtClean="0">
                        <a:latin typeface="Cambria Math" charset="0"/>
                        <a:ea typeface="Cambria Math" charset="0"/>
                        <a:cs typeface="Cambria Math" charset="0"/>
                      </a:rPr>
                      <m:t>∈[20,30)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3</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10</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4" t="-17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117</a:t>
            </a:fld>
            <a:endParaRPr lang="en-US"/>
          </a:p>
        </p:txBody>
      </p:sp>
      <p:pic>
        <p:nvPicPr>
          <p:cNvPr id="6" name="Picture 5"/>
          <p:cNvPicPr>
            <a:picLocks noChangeAspect="1"/>
          </p:cNvPicPr>
          <p:nvPr/>
        </p:nvPicPr>
        <p:blipFill>
          <a:blip r:embed="rId4"/>
          <a:stretch>
            <a:fillRect/>
          </a:stretch>
        </p:blipFill>
        <p:spPr>
          <a:xfrm>
            <a:off x="879893" y="3405996"/>
            <a:ext cx="5134463" cy="3147204"/>
          </a:xfrm>
          <a:prstGeom prst="rect">
            <a:avLst/>
          </a:prstGeom>
        </p:spPr>
      </p:pic>
      <p:pic>
        <p:nvPicPr>
          <p:cNvPr id="7" name="Picture 6"/>
          <p:cNvPicPr>
            <a:picLocks noChangeAspect="1"/>
          </p:cNvPicPr>
          <p:nvPr/>
        </p:nvPicPr>
        <p:blipFill>
          <a:blip r:embed="rId5"/>
          <a:stretch>
            <a:fillRect/>
          </a:stretch>
        </p:blipFill>
        <p:spPr>
          <a:xfrm>
            <a:off x="6538823" y="3288886"/>
            <a:ext cx="4761781" cy="3222620"/>
          </a:xfrm>
          <a:prstGeom prst="rect">
            <a:avLst/>
          </a:prstGeom>
        </p:spPr>
      </p:pic>
    </p:spTree>
    <p:extLst>
      <p:ext uri="{BB962C8B-B14F-4D97-AF65-F5344CB8AC3E}">
        <p14:creationId xmlns:p14="http://schemas.microsoft.com/office/powerpoint/2010/main" val="2147178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From </a:t>
            </a:r>
            <a:r>
              <a:rPr lang="en-US" altLang="zh-CN" b="1" i="1" dirty="0"/>
              <a:t>Causal</a:t>
            </a:r>
            <a:r>
              <a:rPr lang="en-US" altLang="zh-CN" dirty="0"/>
              <a:t> problem to </a:t>
            </a:r>
            <a:r>
              <a:rPr lang="en-US" altLang="zh-CN" b="1" i="1" dirty="0"/>
              <a:t>Learning</a:t>
            </a:r>
            <a:r>
              <a:rPr lang="en-US" altLang="zh-CN" dirty="0"/>
              <a:t> problem</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118</a:t>
            </a:fld>
            <a:endParaRPr lang="en-US"/>
          </a:p>
        </p:txBody>
      </p:sp>
      <p:sp>
        <p:nvSpPr>
          <p:cNvPr id="5" name="内容占位符 4"/>
          <p:cNvSpPr>
            <a:spLocks noGrp="1"/>
          </p:cNvSpPr>
          <p:nvPr>
            <p:ph idx="1"/>
          </p:nvPr>
        </p:nvSpPr>
        <p:spPr/>
        <p:txBody>
          <a:bodyPr>
            <a:normAutofit/>
          </a:bodyPr>
          <a:lstStyle/>
          <a:p>
            <a:r>
              <a:rPr kumimoji="1" lang="en-US" altLang="zh-CN" sz="3200" dirty="0"/>
              <a:t>Previous</a:t>
            </a:r>
            <a:r>
              <a:rPr kumimoji="1" lang="zh-CN" altLang="en-US" sz="3200" dirty="0"/>
              <a:t> </a:t>
            </a:r>
            <a:r>
              <a:rPr kumimoji="1" lang="en-US" altLang="zh-CN" sz="3200" dirty="0"/>
              <a:t>logic:</a:t>
            </a:r>
          </a:p>
          <a:p>
            <a:endParaRPr kumimoji="1" lang="en-US" altLang="zh-CN" sz="3200" dirty="0"/>
          </a:p>
          <a:p>
            <a:endParaRPr kumimoji="1" lang="en-US" altLang="zh-CN" sz="3200" dirty="0"/>
          </a:p>
          <a:p>
            <a:endParaRPr kumimoji="1" lang="en-US" altLang="zh-CN" sz="3200" dirty="0"/>
          </a:p>
          <a:p>
            <a:r>
              <a:rPr kumimoji="1" lang="en-US" altLang="zh-CN" sz="3200" dirty="0"/>
              <a:t>More</a:t>
            </a:r>
            <a:r>
              <a:rPr kumimoji="1" lang="zh-CN" altLang="en-US" sz="3200" dirty="0"/>
              <a:t> </a:t>
            </a:r>
            <a:r>
              <a:rPr kumimoji="1" lang="en-US" altLang="zh-CN" sz="3200" dirty="0"/>
              <a:t>direct</a:t>
            </a:r>
            <a:r>
              <a:rPr kumimoji="1" lang="zh-CN" altLang="en-US" sz="3200" dirty="0"/>
              <a:t> </a:t>
            </a:r>
            <a:r>
              <a:rPr kumimoji="1" lang="en-US" altLang="zh-CN" sz="3200" dirty="0"/>
              <a:t>logic:</a:t>
            </a:r>
          </a:p>
        </p:txBody>
      </p:sp>
      <p:sp>
        <p:nvSpPr>
          <p:cNvPr id="7" name="矩形 6"/>
          <p:cNvSpPr/>
          <p:nvPr/>
        </p:nvSpPr>
        <p:spPr>
          <a:xfrm>
            <a:off x="931334" y="2455334"/>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Sample</a:t>
            </a:r>
            <a:r>
              <a:rPr kumimoji="1" lang="zh-CN" altLang="en-US" sz="2400" dirty="0"/>
              <a:t> </a:t>
            </a:r>
            <a:r>
              <a:rPr kumimoji="1" lang="en-US" altLang="zh-CN" sz="2400" dirty="0"/>
              <a:t>Reweighting</a:t>
            </a:r>
            <a:endParaRPr kumimoji="1" lang="zh-CN" altLang="en-US" sz="2400" dirty="0"/>
          </a:p>
        </p:txBody>
      </p:sp>
      <p:sp>
        <p:nvSpPr>
          <p:cNvPr id="17" name="矩形 16"/>
          <p:cNvSpPr/>
          <p:nvPr/>
        </p:nvSpPr>
        <p:spPr>
          <a:xfrm>
            <a:off x="3826935" y="2455334"/>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Independent</a:t>
            </a:r>
            <a:r>
              <a:rPr kumimoji="1" lang="zh-CN" altLang="en-US" sz="2400" dirty="0"/>
              <a:t> </a:t>
            </a:r>
            <a:r>
              <a:rPr kumimoji="1" lang="en-US" altLang="zh-CN" sz="2400" dirty="0"/>
              <a:t>Variables</a:t>
            </a:r>
            <a:endParaRPr kumimoji="1" lang="zh-CN" altLang="en-US" sz="2400" dirty="0"/>
          </a:p>
        </p:txBody>
      </p:sp>
      <p:sp>
        <p:nvSpPr>
          <p:cNvPr id="18" name="矩形 17"/>
          <p:cNvSpPr/>
          <p:nvPr/>
        </p:nvSpPr>
        <p:spPr>
          <a:xfrm>
            <a:off x="6654800" y="2455333"/>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Causal</a:t>
            </a:r>
            <a:r>
              <a:rPr kumimoji="1" lang="zh-CN" altLang="en-US" sz="2400" dirty="0"/>
              <a:t> </a:t>
            </a:r>
            <a:r>
              <a:rPr kumimoji="1" lang="en-US" altLang="zh-CN" sz="2400" dirty="0"/>
              <a:t>Variable</a:t>
            </a:r>
            <a:endParaRPr kumimoji="1" lang="zh-CN" altLang="en-US" sz="2400" dirty="0"/>
          </a:p>
        </p:txBody>
      </p:sp>
      <p:sp>
        <p:nvSpPr>
          <p:cNvPr id="19" name="矩形 18"/>
          <p:cNvSpPr/>
          <p:nvPr/>
        </p:nvSpPr>
        <p:spPr>
          <a:xfrm>
            <a:off x="9482665" y="2455333"/>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Stable</a:t>
            </a:r>
            <a:r>
              <a:rPr kumimoji="1" lang="zh-CN" altLang="en-US" sz="2400" dirty="0"/>
              <a:t> </a:t>
            </a:r>
            <a:r>
              <a:rPr kumimoji="1" lang="en-US" altLang="zh-CN" sz="2400" dirty="0"/>
              <a:t>Prediction</a:t>
            </a:r>
            <a:endParaRPr kumimoji="1" lang="zh-CN" altLang="en-US" sz="2400" dirty="0"/>
          </a:p>
        </p:txBody>
      </p:sp>
      <p:cxnSp>
        <p:nvCxnSpPr>
          <p:cNvPr id="11" name="直线箭头连接符 10"/>
          <p:cNvCxnSpPr>
            <a:stCxn id="7" idx="3"/>
            <a:endCxn id="17" idx="1"/>
          </p:cNvCxnSpPr>
          <p:nvPr/>
        </p:nvCxnSpPr>
        <p:spPr>
          <a:xfrm>
            <a:off x="3031067" y="2895601"/>
            <a:ext cx="7958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a:stCxn id="17" idx="3"/>
            <a:endCxn id="18" idx="1"/>
          </p:cNvCxnSpPr>
          <p:nvPr/>
        </p:nvCxnSpPr>
        <p:spPr>
          <a:xfrm flipV="1">
            <a:off x="5926668" y="2895600"/>
            <a:ext cx="72813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a:stCxn id="18" idx="3"/>
            <a:endCxn id="19" idx="1"/>
          </p:cNvCxnSpPr>
          <p:nvPr/>
        </p:nvCxnSpPr>
        <p:spPr>
          <a:xfrm>
            <a:off x="8754533" y="2895600"/>
            <a:ext cx="7281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矩形 25"/>
          <p:cNvSpPr/>
          <p:nvPr/>
        </p:nvSpPr>
        <p:spPr>
          <a:xfrm>
            <a:off x="931334" y="4826001"/>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Sample</a:t>
            </a:r>
            <a:r>
              <a:rPr kumimoji="1" lang="zh-CN" altLang="en-US" sz="2400" dirty="0"/>
              <a:t> </a:t>
            </a:r>
            <a:r>
              <a:rPr kumimoji="1" lang="en-US" altLang="zh-CN" sz="2400" dirty="0"/>
              <a:t>Reweighting</a:t>
            </a:r>
            <a:endParaRPr kumimoji="1" lang="zh-CN" altLang="en-US" sz="2400" dirty="0"/>
          </a:p>
        </p:txBody>
      </p:sp>
      <p:sp>
        <p:nvSpPr>
          <p:cNvPr id="27" name="矩形 26"/>
          <p:cNvSpPr/>
          <p:nvPr/>
        </p:nvSpPr>
        <p:spPr>
          <a:xfrm>
            <a:off x="3826935" y="4826001"/>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Independent</a:t>
            </a:r>
            <a:r>
              <a:rPr kumimoji="1" lang="zh-CN" altLang="en-US" sz="2400" dirty="0"/>
              <a:t> </a:t>
            </a:r>
            <a:r>
              <a:rPr kumimoji="1" lang="en-US" altLang="zh-CN" sz="2400" dirty="0"/>
              <a:t>Variables</a:t>
            </a:r>
            <a:endParaRPr kumimoji="1" lang="zh-CN" altLang="en-US" sz="2400" dirty="0"/>
          </a:p>
        </p:txBody>
      </p:sp>
      <p:sp>
        <p:nvSpPr>
          <p:cNvPr id="29" name="矩形 28"/>
          <p:cNvSpPr/>
          <p:nvPr/>
        </p:nvSpPr>
        <p:spPr>
          <a:xfrm>
            <a:off x="9482665" y="4826000"/>
            <a:ext cx="2099733" cy="8805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2400" dirty="0"/>
              <a:t>Stable</a:t>
            </a:r>
            <a:r>
              <a:rPr kumimoji="1" lang="zh-CN" altLang="en-US" sz="2400" dirty="0"/>
              <a:t> </a:t>
            </a:r>
            <a:r>
              <a:rPr kumimoji="1" lang="en-US" altLang="zh-CN" sz="2400" dirty="0"/>
              <a:t>Prediction</a:t>
            </a:r>
            <a:endParaRPr kumimoji="1" lang="zh-CN" altLang="en-US" sz="2400" dirty="0"/>
          </a:p>
        </p:txBody>
      </p:sp>
      <p:cxnSp>
        <p:nvCxnSpPr>
          <p:cNvPr id="30" name="直线箭头连接符 29"/>
          <p:cNvCxnSpPr/>
          <p:nvPr/>
        </p:nvCxnSpPr>
        <p:spPr>
          <a:xfrm>
            <a:off x="3031067" y="5266268"/>
            <a:ext cx="7958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7" name="直线箭头连接符 376"/>
          <p:cNvCxnSpPr>
            <a:stCxn id="27" idx="3"/>
            <a:endCxn id="29" idx="1"/>
          </p:cNvCxnSpPr>
          <p:nvPr/>
        </p:nvCxnSpPr>
        <p:spPr>
          <a:xfrm flipV="1">
            <a:off x="5926668" y="5266267"/>
            <a:ext cx="355599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76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Thinking</a:t>
            </a:r>
            <a:r>
              <a:rPr lang="zh-CN" altLang="en-US" dirty="0"/>
              <a:t> </a:t>
            </a:r>
            <a:r>
              <a:rPr lang="en-US" altLang="zh-CN" dirty="0"/>
              <a:t>from</a:t>
            </a:r>
            <a:r>
              <a:rPr lang="zh-CN" altLang="en-US" dirty="0"/>
              <a:t> </a:t>
            </a:r>
            <a:r>
              <a:rPr lang="en-US" altLang="zh-CN" dirty="0"/>
              <a:t>the</a:t>
            </a:r>
            <a:r>
              <a:rPr lang="zh-CN" altLang="en-US" dirty="0"/>
              <a:t> </a:t>
            </a:r>
            <a:r>
              <a:rPr lang="en-US" altLang="zh-CN" b="1" i="1" dirty="0"/>
              <a:t>Learning</a:t>
            </a:r>
            <a:r>
              <a:rPr lang="zh-CN" altLang="en-US" dirty="0"/>
              <a:t> </a:t>
            </a:r>
            <a:r>
              <a:rPr lang="en-US" altLang="zh-CN" dirty="0"/>
              <a:t>end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119</a:t>
            </a:fld>
            <a:endParaRPr lang="en-US"/>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2527" y="1312017"/>
            <a:ext cx="8856133" cy="1914587"/>
          </a:xfr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3474" t="13887" r="10281" b="12647"/>
          <a:stretch/>
        </p:blipFill>
        <p:spPr>
          <a:xfrm>
            <a:off x="2846225" y="3076732"/>
            <a:ext cx="6008739" cy="3578069"/>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14432" t="13577" r="11239" b="12957"/>
          <a:stretch/>
        </p:blipFill>
        <p:spPr>
          <a:xfrm>
            <a:off x="2921711" y="3076733"/>
            <a:ext cx="5857766" cy="3578069"/>
          </a:xfrm>
          <a:prstGeom prst="rect">
            <a:avLst/>
          </a:prstGeom>
        </p:spPr>
      </p:pic>
      <mc:AlternateContent xmlns:mc="http://schemas.openxmlformats.org/markup-compatibility/2006" xmlns:a14="http://schemas.microsoft.com/office/drawing/2010/main">
        <mc:Choice Requires="a14">
          <p:sp>
            <p:nvSpPr>
              <p:cNvPr id="23" name="文本框 22"/>
              <p:cNvSpPr txBox="1"/>
              <p:nvPr/>
            </p:nvSpPr>
            <p:spPr>
              <a:xfrm>
                <a:off x="3772530" y="3580526"/>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𝑡𝑟𝑎𝑖𝑛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772530" y="3580526"/>
                <a:ext cx="1150883" cy="369332"/>
              </a:xfrm>
              <a:prstGeom prst="rect">
                <a:avLst/>
              </a:prstGeom>
              <a:blipFill rotWithShape="0">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704081" y="3580526"/>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𝑡𝑒𝑠𝑡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704081" y="3580526"/>
                <a:ext cx="1150883" cy="369332"/>
              </a:xfrm>
              <a:prstGeom prst="rect">
                <a:avLst/>
              </a:prstGeom>
              <a:blipFill rotWithShape="0">
                <a:blip r:embed="rId7"/>
                <a:stretch>
                  <a:fillRect b="-14754"/>
                </a:stretch>
              </a:blipFill>
            </p:spPr>
            <p:txBody>
              <a:bodyPr/>
              <a:lstStyle/>
              <a:p>
                <a:r>
                  <a:rPr lang="zh-CN" altLang="en-US">
                    <a:noFill/>
                  </a:rPr>
                  <a:t> </a:t>
                </a:r>
              </a:p>
            </p:txBody>
          </p:sp>
        </mc:Fallback>
      </mc:AlternateContent>
      <p:grpSp>
        <p:nvGrpSpPr>
          <p:cNvPr id="8" name="组合 7"/>
          <p:cNvGrpSpPr/>
          <p:nvPr/>
        </p:nvGrpSpPr>
        <p:grpSpPr>
          <a:xfrm>
            <a:off x="5850595" y="2696154"/>
            <a:ext cx="1690577" cy="369332"/>
            <a:chOff x="5850595" y="2899352"/>
            <a:chExt cx="1690577" cy="369332"/>
          </a:xfrm>
        </p:grpSpPr>
        <p:cxnSp>
          <p:nvCxnSpPr>
            <p:cNvPr id="6" name="直接箭头连接符 5"/>
            <p:cNvCxnSpPr>
              <a:endCxn id="3" idx="0"/>
            </p:cNvCxnSpPr>
            <p:nvPr/>
          </p:nvCxnSpPr>
          <p:spPr>
            <a:xfrm flipH="1">
              <a:off x="5850595" y="2918374"/>
              <a:ext cx="518674" cy="158358"/>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𝑠𝑚𝑎𝑙𝑙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8"/>
                  <a:stretch>
                    <a:fillRect r="-16402"/>
                  </a:stretch>
                </a:blipFill>
              </p:spPr>
              <p:txBody>
                <a:bodyPr/>
                <a:lstStyle/>
                <a:p>
                  <a:r>
                    <a:rPr lang="zh-CN" altLang="en-US">
                      <a:noFill/>
                    </a:rPr>
                    <a:t> </a:t>
                  </a:r>
                </a:p>
              </p:txBody>
            </p:sp>
          </mc:Fallback>
        </mc:AlternateContent>
      </p:grpSp>
      <p:grpSp>
        <p:nvGrpSpPr>
          <p:cNvPr id="14" name="组合 13"/>
          <p:cNvGrpSpPr/>
          <p:nvPr/>
        </p:nvGrpSpPr>
        <p:grpSpPr>
          <a:xfrm>
            <a:off x="7503587" y="5656949"/>
            <a:ext cx="1351376" cy="665235"/>
            <a:chOff x="6189796" y="2899352"/>
            <a:chExt cx="1351376" cy="665235"/>
          </a:xfrm>
        </p:grpSpPr>
        <p:cxnSp>
          <p:nvCxnSpPr>
            <p:cNvPr id="15" name="直接箭头连接符 14"/>
            <p:cNvCxnSpPr/>
            <p:nvPr/>
          </p:nvCxnSpPr>
          <p:spPr>
            <a:xfrm flipH="1">
              <a:off x="6189796" y="3121572"/>
              <a:ext cx="179473" cy="443015"/>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9"/>
                  <a:stretch>
                    <a:fillRect l="-1587" r="-15344" b="-14754"/>
                  </a:stretch>
                </a:blipFill>
              </p:spPr>
              <p:txBody>
                <a:bodyPr/>
                <a:lstStyle/>
                <a:p>
                  <a:r>
                    <a:rPr lang="zh-CN" altLang="en-US">
                      <a:noFill/>
                    </a:rPr>
                    <a:t> </a:t>
                  </a:r>
                </a:p>
              </p:txBody>
            </p:sp>
          </mc:Fallback>
        </mc:AlternateContent>
      </p:grpSp>
      <p:sp>
        <p:nvSpPr>
          <p:cNvPr id="5" name="文本框 4"/>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39440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Practical Definition of Causality</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200" dirty="0"/>
              <a:t>Definition: T causes Y if and only if </a:t>
            </a:r>
          </a:p>
          <a:p>
            <a:pPr marL="0" indent="0">
              <a:buNone/>
            </a:pPr>
            <a:r>
              <a:rPr lang="en-US" altLang="zh-CN" sz="3200" dirty="0"/>
              <a:t>	</a:t>
            </a:r>
            <a:r>
              <a:rPr lang="en-US" altLang="zh-CN" sz="3200" dirty="0">
                <a:solidFill>
                  <a:srgbClr val="60208F"/>
                </a:solidFill>
              </a:rPr>
              <a:t>changing T</a:t>
            </a:r>
            <a:r>
              <a:rPr lang="en-US" altLang="zh-CN" sz="3200" dirty="0"/>
              <a:t> leads to a change in Y,</a:t>
            </a:r>
          </a:p>
          <a:p>
            <a:pPr marL="0" indent="0">
              <a:buNone/>
            </a:pPr>
            <a:r>
              <a:rPr lang="en-US" altLang="zh-CN" sz="3200" dirty="0"/>
              <a:t>	while </a:t>
            </a:r>
            <a:r>
              <a:rPr lang="en-US" altLang="zh-CN" sz="3200" dirty="0">
                <a:solidFill>
                  <a:srgbClr val="60208F"/>
                </a:solidFill>
              </a:rPr>
              <a:t>keeping everything else constant</a:t>
            </a:r>
            <a:r>
              <a:rPr lang="en-US" altLang="zh-CN" sz="3200" dirty="0"/>
              <a:t>.</a:t>
            </a:r>
          </a:p>
          <a:p>
            <a:pPr marL="0" indent="0">
              <a:buNone/>
            </a:pPr>
            <a:endParaRPr lang="en-US" altLang="zh-CN" sz="3200" dirty="0"/>
          </a:p>
          <a:p>
            <a:pPr marL="0" indent="0">
              <a:buNone/>
            </a:pPr>
            <a:r>
              <a:rPr lang="en-US" altLang="zh-CN" sz="3200" dirty="0">
                <a:solidFill>
                  <a:srgbClr val="00B050"/>
                </a:solidFill>
              </a:rPr>
              <a:t>Causal effect </a:t>
            </a:r>
            <a:r>
              <a:rPr lang="en-US" altLang="zh-CN" sz="3200" dirty="0"/>
              <a:t>is defined as the magnitude by which Y is changed by a unit change in T.</a:t>
            </a:r>
          </a:p>
          <a:p>
            <a:pPr marL="0" indent="0">
              <a:buNone/>
            </a:pPr>
            <a:endParaRPr lang="en-US" altLang="zh-CN" sz="3200" dirty="0"/>
          </a:p>
          <a:p>
            <a:pPr marL="0" indent="0">
              <a:buNone/>
            </a:pPr>
            <a:r>
              <a:rPr lang="en-US" altLang="zh-CN" sz="3200" dirty="0"/>
              <a:t>Called the “interventionist” interpretation of causality.</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a:t>
            </a:fld>
            <a:endParaRPr lang="en-US"/>
          </a:p>
        </p:txBody>
      </p:sp>
      <p:sp>
        <p:nvSpPr>
          <p:cNvPr id="5" name="文本框 4"/>
          <p:cNvSpPr txBox="1"/>
          <p:nvPr/>
        </p:nvSpPr>
        <p:spPr>
          <a:xfrm>
            <a:off x="2326792" y="6368534"/>
            <a:ext cx="7763664" cy="369332"/>
          </a:xfrm>
          <a:prstGeom prst="rect">
            <a:avLst/>
          </a:prstGeom>
          <a:noFill/>
        </p:spPr>
        <p:txBody>
          <a:bodyPr wrap="none" rtlCol="0">
            <a:spAutoFit/>
          </a:bodyPr>
          <a:lstStyle/>
          <a:p>
            <a:r>
              <a:rPr lang="en-US" altLang="zh-CN" i="1" dirty="0">
                <a:gradFill>
                  <a:gsLst>
                    <a:gs pos="2917">
                      <a:schemeClr val="tx1"/>
                    </a:gs>
                    <a:gs pos="30000">
                      <a:schemeClr val="tx1"/>
                    </a:gs>
                  </a:gsLst>
                  <a:lin ang="5400000" scaled="0"/>
                </a:gradFill>
              </a:rPr>
              <a:t>*Interventionist</a:t>
            </a:r>
            <a:r>
              <a:rPr lang="en-US" altLang="zh-CN" dirty="0">
                <a:gradFill>
                  <a:gsLst>
                    <a:gs pos="2917">
                      <a:schemeClr val="tx1"/>
                    </a:gs>
                    <a:gs pos="30000">
                      <a:schemeClr val="tx1"/>
                    </a:gs>
                  </a:gsLst>
                  <a:lin ang="5400000" scaled="0"/>
                </a:gradFill>
              </a:rPr>
              <a:t> definition [</a:t>
            </a:r>
            <a:r>
              <a:rPr lang="en-US" altLang="zh-CN" dirty="0">
                <a:gradFill>
                  <a:gsLst>
                    <a:gs pos="2917">
                      <a:schemeClr val="tx1"/>
                    </a:gs>
                    <a:gs pos="30000">
                      <a:schemeClr val="tx1"/>
                    </a:gs>
                  </a:gsLst>
                  <a:lin ang="5400000" scaled="0"/>
                </a:gradFill>
                <a:hlinkClick r:id="rId3"/>
              </a:rPr>
              <a:t>http://plato.stanford.edu/entries/causation-mani/</a:t>
            </a:r>
            <a:r>
              <a:rPr lang="en-US" altLang="zh-CN" dirty="0">
                <a:gradFill>
                  <a:gsLst>
                    <a:gs pos="2917">
                      <a:schemeClr val="tx1"/>
                    </a:gs>
                    <a:gs pos="30000">
                      <a:schemeClr val="tx1"/>
                    </a:gs>
                  </a:gsLst>
                  <a:lin ang="5400000" scaled="0"/>
                </a:gradFill>
              </a:rPr>
              <a:t>]</a:t>
            </a:r>
          </a:p>
        </p:txBody>
      </p:sp>
      <p:sp>
        <p:nvSpPr>
          <p:cNvPr id="6" name="椭圆 5"/>
          <p:cNvSpPr/>
          <p:nvPr/>
        </p:nvSpPr>
        <p:spPr>
          <a:xfrm>
            <a:off x="9716088" y="160020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椭圆 6"/>
          <p:cNvSpPr/>
          <p:nvPr/>
        </p:nvSpPr>
        <p:spPr>
          <a:xfrm>
            <a:off x="9069702" y="279511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8" name="椭圆 7"/>
          <p:cNvSpPr/>
          <p:nvPr/>
        </p:nvSpPr>
        <p:spPr>
          <a:xfrm>
            <a:off x="10362474" y="279511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9" name="直线箭头连接符 8"/>
          <p:cNvCxnSpPr>
            <a:stCxn id="7" idx="6"/>
            <a:endCxn id="8" idx="2"/>
          </p:cNvCxnSpPr>
          <p:nvPr/>
        </p:nvCxnSpPr>
        <p:spPr>
          <a:xfrm>
            <a:off x="9716088" y="312619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10"/>
          <p:cNvCxnSpPr>
            <a:endCxn id="8" idx="0"/>
          </p:cNvCxnSpPr>
          <p:nvPr/>
        </p:nvCxnSpPr>
        <p:spPr>
          <a:xfrm>
            <a:off x="10200877" y="220437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3"/>
          <p:cNvCxnSpPr>
            <a:endCxn id="7" idx="0"/>
          </p:cNvCxnSpPr>
          <p:nvPr/>
        </p:nvCxnSpPr>
        <p:spPr>
          <a:xfrm flipH="1">
            <a:off x="9392895" y="223275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9713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Stable Learning of Linear Models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92994"/>
                <a:ext cx="10972800" cy="5023381"/>
              </a:xfrm>
            </p:spPr>
            <p:txBody>
              <a:bodyPr>
                <a:normAutofit/>
              </a:bodyPr>
              <a:lstStyle/>
              <a:p>
                <a:r>
                  <a:rPr lang="en-US" altLang="zh-CN" sz="2800" dirty="0"/>
                  <a:t>Consider the linear regression with misspecification bias</a:t>
                </a:r>
              </a:p>
              <a:p>
                <a:endParaRPr lang="en-US" altLang="zh-CN" sz="2800" dirty="0"/>
              </a:p>
              <a:p>
                <a:endParaRPr lang="en-US" altLang="zh-CN" sz="2800" dirty="0"/>
              </a:p>
              <a:p>
                <a:endParaRPr lang="en-US" altLang="zh-CN" sz="2800" dirty="0"/>
              </a:p>
              <a:p>
                <a:endParaRPr lang="en-US" altLang="zh-CN" sz="2800" dirty="0"/>
              </a:p>
              <a:p>
                <a:r>
                  <a:rPr lang="en-US" altLang="zh-CN" sz="2800" dirty="0"/>
                  <a:t>By accurately estimating     with the property that </a:t>
                </a:r>
                <a14:m>
                  <m:oMath xmlns:m="http://schemas.openxmlformats.org/officeDocument/2006/math">
                    <m:r>
                      <a:rPr lang="en-US" altLang="zh-CN" sz="2800" i="1">
                        <a:latin typeface="Cambria Math" panose="02040503050406030204" pitchFamily="18" charset="0"/>
                      </a:rPr>
                      <m:t>𝑏</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oMath>
                </a14:m>
                <a:r>
                  <a:rPr lang="en-US" altLang="zh-CN" sz="2800" dirty="0"/>
                  <a:t> is uniformly small for all </a:t>
                </a:r>
                <a14:m>
                  <m:oMath xmlns:m="http://schemas.openxmlformats.org/officeDocument/2006/math">
                    <m:r>
                      <a:rPr lang="en-US" altLang="zh-CN" sz="2800" i="1">
                        <a:latin typeface="Cambria Math" panose="02040503050406030204" pitchFamily="18" charset="0"/>
                      </a:rPr>
                      <m:t>𝑥</m:t>
                    </m:r>
                  </m:oMath>
                </a14:m>
                <a:r>
                  <a:rPr lang="en-US" altLang="zh-CN" sz="2800" dirty="0"/>
                  <a:t>, we can achieve stable learning.</a:t>
                </a:r>
                <a:endParaRPr lang="zh-CN" altLang="en-US" sz="2800" dirty="0"/>
              </a:p>
              <a:p>
                <a:r>
                  <a:rPr lang="en-US" altLang="zh-CN" sz="2800" dirty="0"/>
                  <a:t>However, the estimation error caused by misspecification term can be as bad as                                      , where</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 </m:t>
                        </m:r>
                        <m:r>
                          <a:rPr lang="zh-CN" altLang="en-US" sz="2800" i="1" smtClean="0">
                            <a:latin typeface="Cambria Math" panose="02040503050406030204" pitchFamily="18" charset="0"/>
                          </a:rPr>
                          <m:t>𝛾</m:t>
                        </m:r>
                      </m:e>
                      <m:sup>
                        <m:r>
                          <a:rPr lang="en-US" altLang="zh-CN" sz="2800" b="0" i="1" smtClean="0">
                            <a:latin typeface="Cambria Math" panose="02040503050406030204" pitchFamily="18" charset="0"/>
                          </a:rPr>
                          <m:t>2</m:t>
                        </m:r>
                      </m:sup>
                    </m:sSup>
                  </m:oMath>
                </a14:m>
                <a:r>
                  <a:rPr lang="en-US" altLang="zh-CN" sz="2800" dirty="0"/>
                  <a:t> is the smallest eigenvalue of centered covariance matrix.</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92994"/>
                <a:ext cx="10972800" cy="5023381"/>
              </a:xfrm>
              <a:blipFill rotWithShape="0">
                <a:blip r:embed="rId3"/>
                <a:stretch>
                  <a:fillRect l="-722" t="-1335" r="-778" b="-3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120</a:t>
            </a:fld>
            <a:endParaRPr lang="en-US"/>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723" y="2446106"/>
            <a:ext cx="4987637" cy="738060"/>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586" y="4334840"/>
            <a:ext cx="362556" cy="451709"/>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5628" y="5690961"/>
            <a:ext cx="3484925" cy="492523"/>
          </a:xfrm>
          <a:prstGeom prst="rect">
            <a:avLst/>
          </a:prstGeom>
        </p:spPr>
      </p:pic>
      <p:sp>
        <p:nvSpPr>
          <p:cNvPr id="19" name="圆角矩形 18"/>
          <p:cNvSpPr/>
          <p:nvPr/>
        </p:nvSpPr>
        <p:spPr>
          <a:xfrm>
            <a:off x="7031226" y="2524552"/>
            <a:ext cx="915742" cy="6263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圆角矩形 19"/>
              <p:cNvSpPr/>
              <p:nvPr/>
            </p:nvSpPr>
            <p:spPr>
              <a:xfrm>
                <a:off x="7716981" y="3412389"/>
                <a:ext cx="4189615" cy="7315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Bias term with bound</a:t>
                </a:r>
                <a:r>
                  <a:rPr lang="en-US" altLang="zh-CN" sz="2400" dirty="0"/>
                  <a:t> </a:t>
                </a:r>
                <a14:m>
                  <m:oMath xmlns:m="http://schemas.openxmlformats.org/officeDocument/2006/math">
                    <m:r>
                      <a:rPr lang="en-US" altLang="zh-CN" sz="2400" i="1" smtClean="0">
                        <a:solidFill>
                          <a:schemeClr val="tx1"/>
                        </a:solidFill>
                        <a:latin typeface="Cambria Math" panose="02040503050406030204" pitchFamily="18" charset="0"/>
                      </a:rPr>
                      <m:t>𝑏</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r>
                      <a:rPr lang="en-US" altLang="zh-CN" sz="2400" i="1">
                        <a:solidFill>
                          <a:schemeClr val="tx1"/>
                        </a:solidFill>
                        <a:latin typeface="Cambria Math" panose="02040503050406030204" pitchFamily="18" charset="0"/>
                      </a:rPr>
                      <m:t>≤</m:t>
                    </m:r>
                    <m:r>
                      <a:rPr lang="zh-CN" altLang="en-US" sz="2400" i="1">
                        <a:solidFill>
                          <a:schemeClr val="tx1"/>
                        </a:solidFill>
                        <a:latin typeface="Cambria Math" panose="02040503050406030204" pitchFamily="18" charset="0"/>
                      </a:rPr>
                      <m:t>𝛿</m:t>
                    </m:r>
                  </m:oMath>
                </a14:m>
                <a:endParaRPr lang="zh-CN" alt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7716981" y="3412389"/>
                <a:ext cx="4189615" cy="731518"/>
              </a:xfrm>
              <a:prstGeom prst="roundRect">
                <a:avLst/>
              </a:prstGeom>
              <a:blipFill>
                <a:blip r:embed="rId7"/>
                <a:stretch>
                  <a:fillRect l="-579"/>
                </a:stretch>
              </a:blipFill>
              <a:ln>
                <a:solidFill>
                  <a:srgbClr val="FF0000"/>
                </a:solidFill>
              </a:ln>
            </p:spPr>
            <p:txBody>
              <a:bodyPr/>
              <a:lstStyle/>
              <a:p>
                <a:r>
                  <a:rPr lang="zh-CN" altLang="en-US">
                    <a:noFill/>
                  </a:rPr>
                  <a:t> </a:t>
                </a:r>
              </a:p>
            </p:txBody>
          </p:sp>
        </mc:Fallback>
      </mc:AlternateContent>
      <p:cxnSp>
        <p:nvCxnSpPr>
          <p:cNvPr id="22" name="直接连接符 21"/>
          <p:cNvCxnSpPr>
            <a:endCxn id="20" idx="0"/>
          </p:cNvCxnSpPr>
          <p:nvPr/>
        </p:nvCxnSpPr>
        <p:spPr>
          <a:xfrm>
            <a:off x="7966363" y="2825077"/>
            <a:ext cx="1845426" cy="58731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圆角矩形 23"/>
          <p:cNvSpPr/>
          <p:nvPr/>
        </p:nvSpPr>
        <p:spPr>
          <a:xfrm>
            <a:off x="4824586" y="5690961"/>
            <a:ext cx="1808958" cy="492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25" name="圆角矩形 24"/>
          <p:cNvSpPr/>
          <p:nvPr/>
        </p:nvSpPr>
        <p:spPr>
          <a:xfrm>
            <a:off x="816248" y="3412389"/>
            <a:ext cx="6349323" cy="7315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Goes to infinity when perfect collinearity exists!</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cxnSp>
        <p:nvCxnSpPr>
          <p:cNvPr id="26" name="直接连接符 25"/>
          <p:cNvCxnSpPr>
            <a:stCxn id="25" idx="2"/>
            <a:endCxn id="24" idx="0"/>
          </p:cNvCxnSpPr>
          <p:nvPr/>
        </p:nvCxnSpPr>
        <p:spPr>
          <a:xfrm>
            <a:off x="3990910" y="4143907"/>
            <a:ext cx="1738155" cy="154705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文本框 14"/>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401269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20" grpId="0" animBg="1"/>
      <p:bldP spid="24" grpId="0" animBg="1"/>
      <p:bldP spid="2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Toy Example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800" dirty="0"/>
                  <a:t>Assume the design matrix </a:t>
                </a:r>
                <a14:m>
                  <m:oMath xmlns:m="http://schemas.openxmlformats.org/officeDocument/2006/math">
                    <m:r>
                      <a:rPr lang="en-US" altLang="zh-CN" sz="2800" b="0" i="1" smtClean="0">
                        <a:latin typeface="Cambria Math" panose="02040503050406030204" pitchFamily="18" charset="0"/>
                      </a:rPr>
                      <m:t>𝑋</m:t>
                    </m:r>
                  </m:oMath>
                </a14:m>
                <a:r>
                  <a:rPr lang="zh-CN" altLang="en-US" sz="2800" dirty="0"/>
                  <a:t> </a:t>
                </a:r>
                <a:r>
                  <a:rPr lang="en-US" altLang="zh-CN" sz="2800" dirty="0"/>
                  <a:t>consists of two variables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sub>
                    </m:sSub>
                  </m:oMath>
                </a14:m>
                <a:r>
                  <a:rPr lang="en-US" altLang="zh-CN" sz="2800" dirty="0"/>
                  <a:t>, generated from a multivariate normal distribution:</a:t>
                </a:r>
              </a:p>
              <a:p>
                <a:endParaRPr lang="en-US" altLang="zh-CN" sz="2800" dirty="0"/>
              </a:p>
              <a:p>
                <a:endParaRPr lang="en-US" altLang="zh-CN" sz="2800" dirty="0"/>
              </a:p>
              <a:p>
                <a:endParaRPr lang="en-US" altLang="zh-CN" sz="2800" dirty="0"/>
              </a:p>
              <a:p>
                <a:r>
                  <a:rPr lang="en-US" altLang="zh-CN" sz="2800" dirty="0"/>
                  <a:t>By changing </a:t>
                </a:r>
                <a14:m>
                  <m:oMath xmlns:m="http://schemas.openxmlformats.org/officeDocument/2006/math">
                    <m:r>
                      <a:rPr lang="zh-CN" altLang="en-US" sz="2800" i="1">
                        <a:latin typeface="Cambria Math" panose="02040503050406030204" pitchFamily="18" charset="0"/>
                      </a:rPr>
                      <m:t>𝜌</m:t>
                    </m:r>
                  </m:oMath>
                </a14:m>
                <a:r>
                  <a:rPr lang="en-US" altLang="zh-CN" sz="2800" dirty="0"/>
                  <a:t>, we can simulate different extent of collinearity.</a:t>
                </a:r>
              </a:p>
              <a:p>
                <a:r>
                  <a:rPr lang="en-US" altLang="zh-CN" sz="2800" dirty="0"/>
                  <a:t>To induce bias related to collinearity, we generate bias term </a:t>
                </a:r>
                <a14:m>
                  <m:oMath xmlns:m="http://schemas.openxmlformats.org/officeDocument/2006/math">
                    <m:r>
                      <a:rPr lang="en-US" altLang="zh-CN" sz="2800" b="0" i="1" smtClean="0">
                        <a:latin typeface="Cambria Math" panose="02040503050406030204" pitchFamily="18" charset="0"/>
                      </a:rPr>
                      <m:t>𝑏</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𝑋</m:t>
                        </m:r>
                      </m:e>
                    </m:d>
                  </m:oMath>
                </a14:m>
                <a:r>
                  <a:rPr lang="en-US" altLang="zh-CN" sz="2800" dirty="0"/>
                  <a:t> with </a:t>
                </a:r>
                <a14:m>
                  <m:oMath xmlns:m="http://schemas.openxmlformats.org/officeDocument/2006/math">
                    <m:r>
                      <a:rPr lang="en-US" altLang="zh-CN" sz="2800" b="0" i="1" smtClean="0">
                        <a:latin typeface="Cambria Math" panose="02040503050406030204" pitchFamily="18" charset="0"/>
                      </a:rPr>
                      <m:t>𝑏</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𝑋</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𝑋𝑣</m:t>
                    </m:r>
                  </m:oMath>
                </a14:m>
                <a:r>
                  <a:rPr lang="en-US" altLang="zh-CN" sz="2800" dirty="0"/>
                  <a:t>, where </a:t>
                </a:r>
                <a14:m>
                  <m:oMath xmlns:m="http://schemas.openxmlformats.org/officeDocument/2006/math">
                    <m:r>
                      <a:rPr lang="en-US" altLang="zh-CN" sz="2800" i="1">
                        <a:latin typeface="Cambria Math" panose="02040503050406030204" pitchFamily="18" charset="0"/>
                      </a:rPr>
                      <m:t>𝑣</m:t>
                    </m:r>
                  </m:oMath>
                </a14:m>
                <a:r>
                  <a:rPr lang="en-US" altLang="zh-CN" sz="2800" dirty="0"/>
                  <a:t> is the eigenvector of centered covariance matrix corresponding to its smallest eigenvalue </a:t>
                </a:r>
                <a14:m>
                  <m:oMath xmlns:m="http://schemas.openxmlformats.org/officeDocument/2006/math">
                    <m:sSup>
                      <m:sSupPr>
                        <m:ctrlPr>
                          <a:rPr lang="en-US" altLang="zh-CN" sz="2800" i="1" smtClean="0">
                            <a:latin typeface="Cambria Math" panose="02040503050406030204" pitchFamily="18" charset="0"/>
                          </a:rPr>
                        </m:ctrlPr>
                      </m:sSupPr>
                      <m:e>
                        <m:r>
                          <a:rPr lang="zh-CN" altLang="en-US" sz="2800" i="1" smtClean="0">
                            <a:latin typeface="Cambria Math" panose="02040503050406030204" pitchFamily="18" charset="0"/>
                          </a:rPr>
                          <m:t>𝛾</m:t>
                        </m:r>
                      </m:e>
                      <m:sup>
                        <m:r>
                          <a:rPr lang="en-US" altLang="zh-CN" sz="2800" b="0" i="1" smtClean="0">
                            <a:latin typeface="Cambria Math" panose="02040503050406030204" pitchFamily="18" charset="0"/>
                          </a:rPr>
                          <m:t>2</m:t>
                        </m:r>
                      </m:sup>
                    </m:sSup>
                    <m:r>
                      <a:rPr lang="en-US" altLang="zh-CN" sz="2800" b="0" i="0" smtClean="0">
                        <a:latin typeface="Cambria Math" charset="0"/>
                      </a:rPr>
                      <m:t>.</m:t>
                    </m:r>
                  </m:oMath>
                </a14:m>
                <a:endParaRPr lang="en-US" altLang="zh-CN" sz="2800" b="0" dirty="0"/>
              </a:p>
              <a:p>
                <a:r>
                  <a:rPr lang="en-US" altLang="zh-CN" sz="2800" dirty="0"/>
                  <a:t>The</a:t>
                </a:r>
                <a:r>
                  <a:rPr lang="zh-CN" altLang="en-US" sz="2800" dirty="0"/>
                  <a:t> </a:t>
                </a:r>
                <a:r>
                  <a:rPr lang="en-US" altLang="zh-CN" sz="2800" dirty="0"/>
                  <a:t>bias</a:t>
                </a:r>
                <a:r>
                  <a:rPr lang="zh-CN" altLang="en-US" sz="2800" dirty="0"/>
                  <a:t> </a:t>
                </a:r>
                <a:r>
                  <a:rPr lang="en-US" altLang="zh-CN" sz="2800" dirty="0"/>
                  <a:t>term</a:t>
                </a:r>
                <a:r>
                  <a:rPr lang="zh-CN" altLang="en-US" sz="2800" dirty="0"/>
                  <a:t> </a:t>
                </a:r>
                <a:r>
                  <a:rPr lang="en-US" altLang="zh-CN" sz="2800" dirty="0"/>
                  <a:t>is</a:t>
                </a:r>
                <a:r>
                  <a:rPr lang="zh-CN" altLang="en-US" sz="2800" dirty="0"/>
                  <a:t> </a:t>
                </a:r>
                <a:r>
                  <a:rPr lang="en-US" altLang="zh-CN" sz="2800" dirty="0"/>
                  <a:t>sensitive</a:t>
                </a:r>
                <a:r>
                  <a:rPr lang="zh-CN" altLang="en-US" sz="2800" dirty="0"/>
                  <a:t> </a:t>
                </a:r>
                <a:r>
                  <a:rPr lang="en-US" altLang="zh-CN" sz="2800" dirty="0"/>
                  <a:t>to</a:t>
                </a:r>
                <a:r>
                  <a:rPr lang="zh-CN" altLang="en-US" sz="2800" dirty="0"/>
                  <a:t> </a:t>
                </a:r>
                <a:r>
                  <a:rPr lang="en-US" altLang="zh-CN" sz="2800" dirty="0"/>
                  <a:t>collinearity.</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22" t="-1375" r="-333" b="-3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121</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482" y="2847483"/>
            <a:ext cx="4849016" cy="1172724"/>
          </a:xfrm>
          <a:prstGeom prst="rect">
            <a:avLst/>
          </a:prstGeom>
        </p:spPr>
      </p:pic>
      <p:sp>
        <p:nvSpPr>
          <p:cNvPr id="6" name="文本框 5"/>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6842889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Simulation Results</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9348" y="1240142"/>
            <a:ext cx="7993303" cy="4939862"/>
          </a:xfrm>
        </p:spPr>
      </p:pic>
      <p:sp>
        <p:nvSpPr>
          <p:cNvPr id="4" name="灯片编号占位符 3"/>
          <p:cNvSpPr>
            <a:spLocks noGrp="1"/>
          </p:cNvSpPr>
          <p:nvPr>
            <p:ph type="sldNum" sz="quarter" idx="12"/>
          </p:nvPr>
        </p:nvSpPr>
        <p:spPr/>
        <p:txBody>
          <a:bodyPr/>
          <a:lstStyle/>
          <a:p>
            <a:fld id="{0CFEC368-1D7A-4F81-ABF6-AE0E36BAF64C}" type="slidenum">
              <a:rPr lang="en-US" smtClean="0"/>
              <a:pPr/>
              <a:t>122</a:t>
            </a:fld>
            <a:endParaRPr lang="en-US"/>
          </a:p>
        </p:txBody>
      </p:sp>
      <p:grpSp>
        <p:nvGrpSpPr>
          <p:cNvPr id="6" name="组合 5"/>
          <p:cNvGrpSpPr/>
          <p:nvPr/>
        </p:nvGrpSpPr>
        <p:grpSpPr>
          <a:xfrm>
            <a:off x="4272742" y="2712220"/>
            <a:ext cx="1423384" cy="628271"/>
            <a:chOff x="6117788" y="2899352"/>
            <a:chExt cx="1423384" cy="628271"/>
          </a:xfrm>
        </p:grpSpPr>
        <p:cxnSp>
          <p:nvCxnSpPr>
            <p:cNvPr id="7" name="直接箭头连接符 6"/>
            <p:cNvCxnSpPr/>
            <p:nvPr/>
          </p:nvCxnSpPr>
          <p:spPr>
            <a:xfrm flipH="1">
              <a:off x="6117788" y="3121572"/>
              <a:ext cx="251482" cy="406051"/>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𝑒𝑟𝑟𝑜𝑟</m:t>
                        </m:r>
                        <m:r>
                          <a:rPr lang="zh-CN" altLang="en-US" b="0" i="1" smtClean="0">
                            <a:latin typeface="Cambria Math" charset="0"/>
                          </a:rPr>
                          <m:t> </m:t>
                        </m:r>
                        <m:r>
                          <a:rPr lang="en-US" altLang="zh-CN" b="0" i="1" smtClean="0">
                            <a:latin typeface="Cambria Math" charset="0"/>
                          </a:rPr>
                          <m:t>(</m:t>
                        </m:r>
                        <m:r>
                          <a:rPr lang="en-US" altLang="zh-CN" b="0" i="1" smtClean="0">
                            <a:latin typeface="Cambria Math" charset="0"/>
                          </a:rPr>
                          <m:t>𝑒𝑠𝑡𝑖𝑚𝑎𝑡𝑖𝑜𝑛</m:t>
                        </m:r>
                        <m:r>
                          <a:rPr lang="zh-CN" altLang="en-US" b="0" i="1" smtClean="0">
                            <a:latin typeface="Cambria Math" charset="0"/>
                          </a:rPr>
                          <m:t> </m:t>
                        </m:r>
                        <m:r>
                          <a:rPr lang="en-US" altLang="zh-CN" b="0" i="1" smtClean="0">
                            <a:latin typeface="Cambria Math" charset="0"/>
                          </a:rPr>
                          <m:t>𝑏𝑖𝑎𝑠</m:t>
                        </m:r>
                        <m:r>
                          <a:rPr lang="en-US" altLang="zh-CN" b="0" i="1" smtClean="0">
                            <a:latin typeface="Cambria Math"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rotWithShape="0">
                  <a:blip r:embed="rId4"/>
                  <a:stretch>
                    <a:fillRect l="-1596" t="-95082" r="-181915" b="-121311"/>
                  </a:stretch>
                </a:blipFill>
              </p:spPr>
              <p:txBody>
                <a:bodyPr/>
                <a:lstStyle/>
                <a:p>
                  <a:r>
                    <a:rPr lang="zh-CN" altLang="en-US">
                      <a:noFill/>
                    </a:rPr>
                    <a:t> </a:t>
                  </a:r>
                </a:p>
              </p:txBody>
            </p:sp>
          </mc:Fallback>
        </mc:AlternateContent>
      </p:grpSp>
      <p:sp>
        <p:nvSpPr>
          <p:cNvPr id="9" name="右大括号 8"/>
          <p:cNvSpPr/>
          <p:nvPr/>
        </p:nvSpPr>
        <p:spPr>
          <a:xfrm>
            <a:off x="4222865" y="2027080"/>
            <a:ext cx="301358" cy="3175462"/>
          </a:xfrm>
          <a:prstGeom prst="rightBrace">
            <a:avLst/>
          </a:prstGeom>
          <a:ln>
            <a:solidFill>
              <a:srgbClr val="92D050"/>
            </a:solidFill>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grpSp>
        <p:nvGrpSpPr>
          <p:cNvPr id="10" name="组合 9"/>
          <p:cNvGrpSpPr/>
          <p:nvPr/>
        </p:nvGrpSpPr>
        <p:grpSpPr>
          <a:xfrm>
            <a:off x="4434487" y="1402140"/>
            <a:ext cx="1441112" cy="618199"/>
            <a:chOff x="6100060" y="2899352"/>
            <a:chExt cx="1441112" cy="618199"/>
          </a:xfrm>
        </p:grpSpPr>
        <p:cxnSp>
          <p:nvCxnSpPr>
            <p:cNvPr id="11" name="直接箭头连接符 10"/>
            <p:cNvCxnSpPr/>
            <p:nvPr/>
          </p:nvCxnSpPr>
          <p:spPr>
            <a:xfrm flipH="1">
              <a:off x="6100060" y="3121572"/>
              <a:ext cx="269210" cy="395979"/>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𝑙𝑎𝑟𝑔𝑒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𝑣𝑎𝑟𝑖𝑎𝑛𝑐𝑒</m:t>
                        </m:r>
                        <m:r>
                          <a:rPr lang="zh-CN" altLang="en-US" b="0" i="1" smtClean="0">
                            <a:latin typeface="Cambria Math" charset="0"/>
                          </a:rPr>
                          <m:t> </m:t>
                        </m:r>
                        <m:r>
                          <a:rPr lang="en-US" altLang="zh-CN" b="0" i="1" smtClean="0">
                            <a:latin typeface="Cambria Math" charset="0"/>
                          </a:rPr>
                          <m:t>𝑖𝑛</m:t>
                        </m:r>
                        <m:r>
                          <a:rPr lang="zh-CN" altLang="en-US" b="0" i="1" smtClean="0">
                            <a:latin typeface="Cambria Math" charset="0"/>
                          </a:rPr>
                          <m:t> </m:t>
                        </m:r>
                        <m:r>
                          <a:rPr lang="en-US" altLang="zh-CN" b="0" i="1" smtClean="0">
                            <a:latin typeface="Cambria Math" charset="0"/>
                          </a:rPr>
                          <m:t>𝑑𝑖𝑓𝑓𝑒𝑟𝑒𝑛𝑡</m:t>
                        </m:r>
                        <m:r>
                          <a:rPr lang="zh-CN" altLang="en-US" b="0" i="1" smtClean="0">
                            <a:latin typeface="Cambria Math" charset="0"/>
                          </a:rPr>
                          <m:t> </m:t>
                        </m:r>
                        <m:r>
                          <a:rPr lang="en-US" altLang="zh-CN" b="0" i="1" smtClean="0">
                            <a:latin typeface="Cambria Math" charset="0"/>
                          </a:rPr>
                          <m:t>𝑑𝑖𝑠𝑡𝑟𝑖𝑏𝑢𝑡𝑖𝑜𝑛𝑠</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rotWithShape="0">
                  <a:blip r:embed="rId5"/>
                  <a:stretch>
                    <a:fillRect l="-1587" t="-95082" r="-286772" b="-121311"/>
                  </a:stretch>
                </a:blipFill>
              </p:spPr>
              <p:txBody>
                <a:bodyPr/>
                <a:lstStyle/>
                <a:p>
                  <a:r>
                    <a:rPr lang="zh-CN" altLang="en-US">
                      <a:noFill/>
                    </a:rPr>
                    <a:t> </a:t>
                  </a:r>
                </a:p>
              </p:txBody>
            </p:sp>
          </mc:Fallback>
        </mc:AlternateContent>
      </p:grpSp>
      <p:grpSp>
        <p:nvGrpSpPr>
          <p:cNvPr id="15" name="组合 14"/>
          <p:cNvGrpSpPr/>
          <p:nvPr/>
        </p:nvGrpSpPr>
        <p:grpSpPr>
          <a:xfrm>
            <a:off x="5120684" y="6180004"/>
            <a:ext cx="2198210" cy="387881"/>
            <a:chOff x="6390289" y="2899352"/>
            <a:chExt cx="1150883" cy="387881"/>
          </a:xfrm>
        </p:grpSpPr>
        <p:cxnSp>
          <p:nvCxnSpPr>
            <p:cNvPr id="16" name="直接箭头连接符 15"/>
            <p:cNvCxnSpPr/>
            <p:nvPr/>
          </p:nvCxnSpPr>
          <p:spPr>
            <a:xfrm flipH="1" flipV="1">
              <a:off x="6491753" y="3283261"/>
              <a:ext cx="994289" cy="3972"/>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6390289" y="2899352"/>
                  <a:ext cx="11508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𝑖𝑛𝑐𝑟𝑒𝑎𝑠𝑒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𝑐𝑜𝑙𝑙𝑖𝑛𝑒𝑎𝑟𝑖𝑡𝑦</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390289" y="2899352"/>
                  <a:ext cx="1150883" cy="369332"/>
                </a:xfrm>
                <a:prstGeom prst="rect">
                  <a:avLst/>
                </a:prstGeom>
                <a:blipFill>
                  <a:blip r:embed="rId6"/>
                  <a:stretch>
                    <a:fillRect r="-6925" b="-15000"/>
                  </a:stretch>
                </a:blipFill>
              </p:spPr>
              <p:txBody>
                <a:bodyPr/>
                <a:lstStyle/>
                <a:p>
                  <a:r>
                    <a:rPr lang="zh-CN" altLang="en-US">
                      <a:noFill/>
                    </a:rPr>
                    <a:t> </a:t>
                  </a:r>
                </a:p>
              </p:txBody>
            </p:sp>
          </mc:Fallback>
        </mc:AlternateContent>
      </p:grpSp>
      <p:sp>
        <p:nvSpPr>
          <p:cNvPr id="18" name="文本框 1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145733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1466786" cy="990600"/>
          </a:xfrm>
        </p:spPr>
        <p:txBody>
          <a:bodyPr>
            <a:normAutofit/>
          </a:bodyPr>
          <a:lstStyle/>
          <a:p>
            <a:r>
              <a:rPr lang="en-US" altLang="zh-CN" dirty="0"/>
              <a:t>Reducing</a:t>
            </a:r>
            <a:r>
              <a:rPr lang="zh-CN" altLang="en-US" dirty="0"/>
              <a:t> </a:t>
            </a:r>
            <a:r>
              <a:rPr lang="en-US" altLang="zh-CN" dirty="0"/>
              <a:t>collinearity</a:t>
            </a:r>
            <a:r>
              <a:rPr lang="zh-CN" altLang="en-US" dirty="0"/>
              <a:t> </a:t>
            </a:r>
            <a:r>
              <a:rPr lang="en-US" altLang="zh-CN" dirty="0"/>
              <a:t>by</a:t>
            </a:r>
            <a:r>
              <a:rPr lang="zh-CN" altLang="en-US" dirty="0"/>
              <a:t> </a:t>
            </a:r>
            <a:r>
              <a:rPr lang="en-US" altLang="zh-CN" dirty="0"/>
              <a:t>sample</a:t>
            </a:r>
            <a:r>
              <a:rPr lang="zh-CN" altLang="en-US" dirty="0"/>
              <a:t> </a:t>
            </a:r>
            <a:r>
              <a:rPr lang="en-US" altLang="zh-CN" dirty="0"/>
              <a:t>reweighting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123</a:t>
            </a:fld>
            <a:endParaRPr lang="en-US"/>
          </a:p>
        </p:txBody>
      </p:sp>
      <mc:AlternateContent xmlns:mc="http://schemas.openxmlformats.org/markup-compatibility/2006" xmlns:a14="http://schemas.microsoft.com/office/drawing/2010/main">
        <mc:Choice Requires="a14">
          <p:sp>
            <p:nvSpPr>
              <p:cNvPr id="5" name="内容占位符 2"/>
              <p:cNvSpPr>
                <a:spLocks noGrp="1"/>
              </p:cNvSpPr>
              <p:nvPr>
                <p:ph idx="1"/>
              </p:nvPr>
            </p:nvSpPr>
            <p:spPr>
              <a:xfrm>
                <a:off x="609600" y="1600200"/>
                <a:ext cx="10972800" cy="5257800"/>
              </a:xfrm>
            </p:spPr>
            <p:txBody>
              <a:bodyPr>
                <a:normAutofit/>
              </a:bodyPr>
              <a:lstStyle/>
              <a:p>
                <a:pPr marL="0" indent="0">
                  <a:buNone/>
                </a:pPr>
                <a:r>
                  <a:rPr lang="en-US" altLang="zh-CN" sz="2800" b="1" dirty="0">
                    <a:solidFill>
                      <a:srgbClr val="AC29E7"/>
                    </a:solidFill>
                    <a:cs typeface="Times New Roman" panose="02020603050405020304" pitchFamily="18" charset="0"/>
                  </a:rPr>
                  <a:t>Idea</a:t>
                </a:r>
                <a:r>
                  <a:rPr lang="en-US" altLang="zh-CN" sz="2800" dirty="0">
                    <a:cs typeface="Times New Roman" panose="02020603050405020304" pitchFamily="18" charset="0"/>
                  </a:rPr>
                  <a:t>: Learn a new set of </a:t>
                </a:r>
                <a:r>
                  <a:rPr lang="en-US" altLang="zh-CN" sz="2800" b="1" i="1" dirty="0">
                    <a:cs typeface="Times New Roman" panose="02020603050405020304" pitchFamily="18" charset="0"/>
                  </a:rPr>
                  <a:t>sample weights</a:t>
                </a:r>
                <a:r>
                  <a:rPr lang="en-US" altLang="zh-CN" sz="2800" dirty="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𝑤</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𝑥</m:t>
                    </m:r>
                    <m:r>
                      <a:rPr lang="en-US" altLang="zh-CN" sz="2800" b="0" i="1" smtClean="0">
                        <a:latin typeface="Cambria Math" panose="02040503050406030204" pitchFamily="18" charset="0"/>
                        <a:cs typeface="Times New Roman" panose="02020603050405020304" pitchFamily="18" charset="0"/>
                      </a:rPr>
                      <m:t>)</m:t>
                    </m:r>
                  </m:oMath>
                </a14:m>
                <a:r>
                  <a:rPr lang="en-US" altLang="zh-CN" sz="2800" dirty="0"/>
                  <a:t> to decorrelate the input variables and increase the smallest eigenvalue</a:t>
                </a:r>
              </a:p>
              <a:p>
                <a:r>
                  <a:rPr lang="en-US" altLang="zh-CN" sz="2800" dirty="0"/>
                  <a:t>Weighted Least Square Estimation</a:t>
                </a:r>
              </a:p>
              <a:p>
                <a:endParaRPr lang="en-US" altLang="zh-CN" sz="2800" dirty="0"/>
              </a:p>
              <a:p>
                <a:endParaRPr lang="en-US" altLang="zh-CN" sz="2800" dirty="0"/>
              </a:p>
              <a:p>
                <a:pPr marL="0" indent="0">
                  <a:buNone/>
                </a:pPr>
                <a:r>
                  <a:rPr lang="en-US" altLang="zh-CN" sz="2800" dirty="0"/>
                  <a:t>  which is equivalent to</a:t>
                </a:r>
              </a:p>
              <a:p>
                <a:pPr marL="0" indent="0">
                  <a:buNone/>
                </a:pPr>
                <a:endParaRPr lang="en-US" altLang="zh-CN" sz="2800" dirty="0"/>
              </a:p>
              <a:p>
                <a:pPr marL="0" indent="0">
                  <a:buNone/>
                </a:pPr>
                <a:endParaRPr lang="en-US" altLang="zh-CN" sz="2800" dirty="0"/>
              </a:p>
              <a:p>
                <a:pPr marL="0" indent="0">
                  <a:buNone/>
                </a:pPr>
                <a:r>
                  <a:rPr lang="en-US" altLang="zh-CN" sz="2800" dirty="0"/>
                  <a:t>  So, how to find an “oracle” distribution     which holds the desired   </a:t>
                </a:r>
              </a:p>
              <a:p>
                <a:pPr marL="0" indent="0">
                  <a:buNone/>
                </a:pPr>
                <a:r>
                  <a:rPr lang="en-US" altLang="zh-CN" sz="2800" dirty="0"/>
                  <a:t>  property?</a:t>
                </a:r>
              </a:p>
            </p:txBody>
          </p:sp>
        </mc:Choice>
        <mc:Fallback xmlns="">
          <p:sp>
            <p:nvSpPr>
              <p:cNvPr id="5" name="内容占位符 2"/>
              <p:cNvSpPr>
                <a:spLocks noGrp="1" noRot="1" noChangeAspect="1" noMove="1" noResize="1" noEditPoints="1" noAdjustHandles="1" noChangeArrowheads="1" noChangeShapeType="1" noTextEdit="1"/>
              </p:cNvSpPr>
              <p:nvPr>
                <p:ph idx="1"/>
              </p:nvPr>
            </p:nvSpPr>
            <p:spPr>
              <a:xfrm>
                <a:off x="609600" y="1600200"/>
                <a:ext cx="10972800" cy="5257800"/>
              </a:xfrm>
              <a:blipFill>
                <a:blip r:embed="rId3"/>
                <a:stretch>
                  <a:fillRect l="-1111" t="-1276" r="-167"/>
                </a:stretch>
              </a:blipFill>
            </p:spPr>
            <p:txBody>
              <a:bodyPr/>
              <a:lstStyle/>
              <a:p>
                <a:r>
                  <a:rPr lang="zh-CN"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675" y="4669814"/>
            <a:ext cx="7198650" cy="90485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113" y="5641333"/>
            <a:ext cx="360046" cy="417653"/>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6675" y="3162290"/>
            <a:ext cx="8225287" cy="874730"/>
          </a:xfrm>
          <a:prstGeom prst="rect">
            <a:avLst/>
          </a:prstGeom>
        </p:spPr>
      </p:pic>
      <p:sp>
        <p:nvSpPr>
          <p:cNvPr id="10" name="文本框 9"/>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42513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599" y="533400"/>
            <a:ext cx="11309131" cy="990600"/>
          </a:xfrm>
        </p:spPr>
        <p:txBody>
          <a:bodyPr>
            <a:normAutofit/>
          </a:bodyPr>
          <a:lstStyle/>
          <a:p>
            <a:r>
              <a:rPr lang="en-US" altLang="zh-CN" dirty="0"/>
              <a:t>Sample Reweighted Decorrelation Operator (cont.)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124</a:t>
            </a:fld>
            <a:endParaRPr 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49998"/>
            <a:ext cx="3969216" cy="1991381"/>
          </a:xfrm>
          <a:prstGeom prst="rect">
            <a:avLst/>
          </a:prstGeom>
        </p:spPr>
      </p:pic>
      <p:sp>
        <p:nvSpPr>
          <p:cNvPr id="7" name="左箭头 6"/>
          <p:cNvSpPr/>
          <p:nvPr/>
        </p:nvSpPr>
        <p:spPr>
          <a:xfrm flipH="1">
            <a:off x="4769262" y="2588004"/>
            <a:ext cx="2425065" cy="548005"/>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rPr>
              <a:t>Decorrelation</a:t>
            </a:r>
            <a:endParaRPr lang="en-US" altLang="zh-CN" b="1" dirty="0">
              <a:solidFill>
                <a:srgbClr val="000000"/>
              </a:solidFill>
              <a:uFillTx/>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773" y="1813034"/>
            <a:ext cx="3864818" cy="2112579"/>
          </a:xfrm>
          <a:prstGeom prst="rect">
            <a:avLst/>
          </a:prstGeom>
        </p:spPr>
      </p:pic>
      <mc:AlternateContent xmlns:mc="http://schemas.openxmlformats.org/markup-compatibility/2006" xmlns:a14="http://schemas.microsoft.com/office/drawing/2010/main">
        <mc:Choice Requires="a14">
          <p:sp>
            <p:nvSpPr>
              <p:cNvPr id="10" name="内容占位符 2"/>
              <p:cNvSpPr>
                <a:spLocks noGrp="1"/>
              </p:cNvSpPr>
              <p:nvPr>
                <p:ph idx="1"/>
              </p:nvPr>
            </p:nvSpPr>
            <p:spPr>
              <a:xfrm>
                <a:off x="495394" y="3925613"/>
                <a:ext cx="10972800" cy="2862938"/>
              </a:xfrm>
            </p:spPr>
            <p:txBody>
              <a:bodyPr>
                <a:normAutofit/>
              </a:bodyPr>
              <a:lstStyle/>
              <a:p>
                <a:pPr marL="0" indent="0">
                  <a:buNone/>
                </a:pPr>
                <a:r>
                  <a:rPr lang="en-US" altLang="zh-CN" sz="2800" dirty="0"/>
                  <a:t>  </a:t>
                </a:r>
                <a:r>
                  <a:rPr lang="en-US" altLang="zh-CN" sz="2000" dirty="0"/>
                  <a:t>where </a:t>
                </a:r>
                <a14:m>
                  <m:oMath xmlns:m="http://schemas.openxmlformats.org/officeDocument/2006/math">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oMath>
                </a14:m>
                <a:r>
                  <a:rPr lang="en-US" altLang="zh-CN" sz="2000" dirty="0"/>
                  <a:t> are drawn from </a:t>
                </a:r>
                <a14:m>
                  <m:oMath xmlns:m="http://schemas.openxmlformats.org/officeDocument/2006/math">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oMath>
                </a14:m>
                <a:r>
                  <a:rPr lang="en-US" altLang="zh-CN" sz="2000" dirty="0"/>
                  <a:t> at random</a:t>
                </a:r>
              </a:p>
              <a:p>
                <a:r>
                  <a:rPr lang="en-US" altLang="zh-CN" sz="2800" dirty="0"/>
                  <a:t>By treating the different columns independently while performing random resampling, we can obtain a column-decorrelated design matrix with the same marginal as before.</a:t>
                </a:r>
              </a:p>
              <a:p>
                <a:r>
                  <a:rPr lang="en-US" altLang="zh-CN" sz="2800" dirty="0"/>
                  <a:t>Then we can use density ratio estimation to get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𝑤</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𝑥</m:t>
                    </m:r>
                    <m:r>
                      <a:rPr lang="en-US" altLang="zh-CN" sz="2800" i="1">
                        <a:latin typeface="Cambria Math" panose="02040503050406030204" pitchFamily="18" charset="0"/>
                        <a:cs typeface="Times New Roman" panose="02020603050405020304" pitchFamily="18" charset="0"/>
                      </a:rPr>
                      <m:t>)</m:t>
                    </m:r>
                  </m:oMath>
                </a14:m>
                <a:r>
                  <a:rPr lang="en-US" altLang="zh-CN" sz="2800" dirty="0"/>
                  <a:t>.   </a:t>
                </a:r>
              </a:p>
            </p:txBody>
          </p:sp>
        </mc:Choice>
        <mc:Fallback xmlns="">
          <p:sp>
            <p:nvSpPr>
              <p:cNvPr id="10" name="内容占位符 2"/>
              <p:cNvSpPr>
                <a:spLocks noGrp="1" noRot="1" noChangeAspect="1" noMove="1" noResize="1" noEditPoints="1" noAdjustHandles="1" noChangeArrowheads="1" noChangeShapeType="1" noTextEdit="1"/>
              </p:cNvSpPr>
              <p:nvPr>
                <p:ph idx="1"/>
              </p:nvPr>
            </p:nvSpPr>
            <p:spPr>
              <a:xfrm>
                <a:off x="495394" y="3925613"/>
                <a:ext cx="10972800" cy="2862938"/>
              </a:xfrm>
              <a:blipFill>
                <a:blip r:embed="rId5"/>
                <a:stretch>
                  <a:fillRect l="-722"/>
                </a:stretch>
              </a:blipFill>
            </p:spPr>
            <p:txBody>
              <a:bodyPr/>
              <a:lstStyle/>
              <a:p>
                <a:r>
                  <a:rPr lang="zh-CN" altLang="en-US">
                    <a:noFill/>
                  </a:rPr>
                  <a:t> </a:t>
                </a:r>
              </a:p>
            </p:txBody>
          </p:sp>
        </mc:Fallback>
      </mc:AlternateContent>
      <p:sp>
        <p:nvSpPr>
          <p:cNvPr id="8" name="文本框 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6185783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Results </a:t>
            </a:r>
            <a:endParaRPr lang="zh-CN" altLang="en-US" dirty="0"/>
          </a:p>
        </p:txBody>
      </p:sp>
      <p:sp>
        <p:nvSpPr>
          <p:cNvPr id="3" name="内容占位符 2"/>
          <p:cNvSpPr>
            <a:spLocks noGrp="1"/>
          </p:cNvSpPr>
          <p:nvPr>
            <p:ph idx="1"/>
          </p:nvPr>
        </p:nvSpPr>
        <p:spPr/>
        <p:txBody>
          <a:bodyPr>
            <a:normAutofit/>
          </a:bodyPr>
          <a:lstStyle/>
          <a:p>
            <a:r>
              <a:rPr lang="en-US" altLang="zh-CN" sz="2800" dirty="0"/>
              <a:t>Simulation Study</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125</a:t>
            </a:fld>
            <a:endParaRPr 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11312" b="-1"/>
          <a:stretch/>
        </p:blipFill>
        <p:spPr>
          <a:xfrm>
            <a:off x="609600" y="2112580"/>
            <a:ext cx="10972800" cy="3186370"/>
          </a:xfrm>
          <a:prstGeom prst="rect">
            <a:avLst/>
          </a:prstGeom>
        </p:spPr>
      </p:pic>
      <p:sp>
        <p:nvSpPr>
          <p:cNvPr id="6" name="文本框 5"/>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31504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Experimental Results</a:t>
            </a:r>
            <a:endParaRPr lang="zh-CN" altLang="en-US" dirty="0"/>
          </a:p>
        </p:txBody>
      </p:sp>
      <p:sp>
        <p:nvSpPr>
          <p:cNvPr id="3" name="内容占位符 2"/>
          <p:cNvSpPr>
            <a:spLocks noGrp="1"/>
          </p:cNvSpPr>
          <p:nvPr>
            <p:ph idx="1"/>
          </p:nvPr>
        </p:nvSpPr>
        <p:spPr>
          <a:xfrm>
            <a:off x="609600" y="1524000"/>
            <a:ext cx="10972800" cy="1253359"/>
          </a:xfrm>
        </p:spPr>
        <p:txBody>
          <a:bodyPr>
            <a:normAutofit/>
          </a:bodyPr>
          <a:lstStyle/>
          <a:p>
            <a:r>
              <a:rPr lang="en-US" altLang="zh-CN" sz="2800" dirty="0"/>
              <a:t>Regression</a:t>
            </a:r>
          </a:p>
          <a:p>
            <a:r>
              <a:rPr lang="en-US" altLang="zh-CN" sz="2800" dirty="0">
                <a:solidFill>
                  <a:schemeClr val="accent5">
                    <a:lumMod val="20000"/>
                    <a:lumOff val="80000"/>
                  </a:schemeClr>
                </a:solidFill>
              </a:rPr>
              <a:t>Classification</a:t>
            </a:r>
            <a:endParaRPr lang="zh-CN" altLang="en-US" sz="2800" dirty="0">
              <a:solidFill>
                <a:schemeClr val="accent5">
                  <a:lumMod val="20000"/>
                  <a:lumOff val="80000"/>
                </a:schemeClr>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126</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619375"/>
            <a:ext cx="9534525" cy="423862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67" y="2619375"/>
            <a:ext cx="9970444" cy="4097945"/>
          </a:xfrm>
          <a:prstGeom prst="rect">
            <a:avLst/>
          </a:prstGeom>
        </p:spPr>
      </p:pic>
      <p:sp>
        <p:nvSpPr>
          <p:cNvPr id="7" name="内容占位符 2"/>
          <p:cNvSpPr txBox="1">
            <a:spLocks/>
          </p:cNvSpPr>
          <p:nvPr/>
        </p:nvSpPr>
        <p:spPr>
          <a:xfrm>
            <a:off x="609600" y="1524000"/>
            <a:ext cx="10972800" cy="125335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solidFill>
                  <a:schemeClr val="accent5">
                    <a:lumMod val="20000"/>
                    <a:lumOff val="80000"/>
                  </a:schemeClr>
                </a:solidFill>
              </a:rPr>
              <a:t>Regression</a:t>
            </a:r>
          </a:p>
          <a:p>
            <a:r>
              <a:rPr lang="en-US" altLang="zh-CN" sz="2800" dirty="0"/>
              <a:t>Classification</a:t>
            </a:r>
            <a:endParaRPr lang="zh-CN" altLang="en-US" sz="2800" dirty="0"/>
          </a:p>
        </p:txBody>
      </p:sp>
      <p:sp>
        <p:nvSpPr>
          <p:cNvPr id="8" name="文本框 7"/>
          <p:cNvSpPr txBox="1"/>
          <p:nvPr/>
        </p:nvSpPr>
        <p:spPr>
          <a:xfrm>
            <a:off x="482600" y="6550223"/>
            <a:ext cx="11226800" cy="307777"/>
          </a:xfrm>
          <a:prstGeom prst="rect">
            <a:avLst/>
          </a:prstGeom>
          <a:noFill/>
        </p:spPr>
        <p:txBody>
          <a:bodyPr wrap="square" rtlCol="0">
            <a:spAutoFit/>
          </a:bodyPr>
          <a:lstStyle/>
          <a:p>
            <a:pPr algn="ctr"/>
            <a:r>
              <a:rPr kumimoji="1" lang="en-US" altLang="zh-CN" sz="1400" dirty="0" err="1"/>
              <a:t>Zheyan</a:t>
            </a:r>
            <a:r>
              <a:rPr kumimoji="1" lang="zh-CN" altLang="en-US" sz="1400" dirty="0"/>
              <a:t> </a:t>
            </a:r>
            <a:r>
              <a:rPr kumimoji="1" lang="en-US" altLang="zh-CN" sz="1400" dirty="0"/>
              <a:t>Shen,</a:t>
            </a:r>
            <a:r>
              <a:rPr kumimoji="1" lang="zh-CN" altLang="en-US" sz="1400" dirty="0"/>
              <a:t> </a:t>
            </a:r>
            <a:r>
              <a:rPr kumimoji="1" lang="en-US" altLang="zh-CN" sz="1400" dirty="0"/>
              <a:t>Peng</a:t>
            </a:r>
            <a:r>
              <a:rPr kumimoji="1" lang="zh-CN" altLang="en-US" sz="1400" dirty="0"/>
              <a:t> </a:t>
            </a:r>
            <a:r>
              <a:rPr kumimoji="1" lang="en-US" altLang="zh-CN" sz="1400" dirty="0"/>
              <a:t>Cui,</a:t>
            </a:r>
            <a:r>
              <a:rPr kumimoji="1" lang="zh-CN" altLang="en-US" sz="1400" dirty="0"/>
              <a:t> </a:t>
            </a:r>
            <a:r>
              <a:rPr kumimoji="1" lang="en-US" altLang="zh-CN" sz="1400" dirty="0"/>
              <a:t>Tong</a:t>
            </a:r>
            <a:r>
              <a:rPr kumimoji="1" lang="zh-CN" altLang="en-US" sz="1400" dirty="0"/>
              <a:t> </a:t>
            </a:r>
            <a:r>
              <a:rPr kumimoji="1" lang="en-US" altLang="zh-CN" sz="1400" dirty="0"/>
              <a:t>Zhang.</a:t>
            </a:r>
            <a:r>
              <a:rPr kumimoji="1" lang="zh-CN" altLang="en-US" sz="1400" dirty="0"/>
              <a:t> </a:t>
            </a:r>
            <a:r>
              <a:rPr lang="en-US" altLang="zh-CN" sz="1400" dirty="0"/>
              <a:t>Stable Learning of Linear Models</a:t>
            </a:r>
            <a:r>
              <a:rPr lang="zh-CN" altLang="en-US" sz="1400" dirty="0"/>
              <a:t> </a:t>
            </a:r>
            <a:r>
              <a:rPr lang="en-US" altLang="zh-CN" sz="1400" dirty="0"/>
              <a:t>via Sample Reweighting.</a:t>
            </a:r>
            <a:r>
              <a:rPr kumimoji="1" lang="zh-CN" altLang="en-US" sz="1400" dirty="0"/>
              <a:t> </a:t>
            </a:r>
            <a:r>
              <a:rPr kumimoji="1" lang="en-US" altLang="zh-CN" sz="1400" dirty="0"/>
              <a:t>(under</a:t>
            </a:r>
            <a:r>
              <a:rPr kumimoji="1" lang="zh-CN" altLang="en-US" sz="1400" dirty="0"/>
              <a:t> </a:t>
            </a:r>
            <a:r>
              <a:rPr kumimoji="1" lang="en-US" altLang="zh-CN" sz="1400" dirty="0"/>
              <a:t>review)</a:t>
            </a:r>
            <a:endParaRPr lang="en-US" altLang="zh-CN" sz="1400" dirty="0"/>
          </a:p>
        </p:txBody>
      </p:sp>
    </p:spTree>
    <p:extLst>
      <p:ext uri="{BB962C8B-B14F-4D97-AF65-F5344CB8AC3E}">
        <p14:creationId xmlns:p14="http://schemas.microsoft.com/office/powerpoint/2010/main" val="21220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2968"/>
            <a:ext cx="10972800" cy="990600"/>
          </a:xfrm>
        </p:spPr>
        <p:txBody>
          <a:bodyPr>
            <a:normAutofit/>
          </a:bodyPr>
          <a:lstStyle/>
          <a:p>
            <a:r>
              <a:rPr lang="en" altLang="zh-CN" dirty="0"/>
              <a:t>Disentanglement </a:t>
            </a:r>
            <a:r>
              <a:rPr lang="en-US" altLang="zh-CN" dirty="0"/>
              <a:t>Representation Learning</a:t>
            </a:r>
            <a:endParaRPr lang="zh-CN" altLang="en-US" dirty="0"/>
          </a:p>
        </p:txBody>
      </p:sp>
      <p:sp>
        <p:nvSpPr>
          <p:cNvPr id="3" name="内容占位符 2"/>
          <p:cNvSpPr>
            <a:spLocks noGrp="1"/>
          </p:cNvSpPr>
          <p:nvPr>
            <p:ph idx="1"/>
          </p:nvPr>
        </p:nvSpPr>
        <p:spPr>
          <a:xfrm>
            <a:off x="609600" y="3140364"/>
            <a:ext cx="11208327" cy="3089670"/>
          </a:xfrm>
        </p:spPr>
        <p:txBody>
          <a:bodyPr/>
          <a:lstStyle/>
          <a:p>
            <a:r>
              <a:rPr lang="en-US" altLang="zh-CN" sz="3200" dirty="0"/>
              <a:t>Learning Multiple Levels of Abstraction</a:t>
            </a:r>
            <a:endParaRPr lang="en-US" altLang="zh-CN" sz="2800" i="1" dirty="0">
              <a:solidFill>
                <a:srgbClr val="92D050"/>
              </a:solidFill>
            </a:endParaRPr>
          </a:p>
          <a:p>
            <a:pPr lvl="1"/>
            <a:r>
              <a:rPr lang="en-US" altLang="zh-CN" sz="2800" dirty="0"/>
              <a:t>The big payoff of deep learning is to allow learning higher levels of abstraction</a:t>
            </a:r>
          </a:p>
          <a:p>
            <a:pPr lvl="1"/>
            <a:r>
              <a:rPr lang="en-US" altLang="zh-CN" sz="2800" dirty="0"/>
              <a:t>Higher-level abstractions </a:t>
            </a:r>
            <a:r>
              <a:rPr lang="en-US" altLang="zh-CN" sz="3200" dirty="0">
                <a:solidFill>
                  <a:srgbClr val="E54E26"/>
                </a:solidFill>
              </a:rPr>
              <a:t>disentangle the factor of variation</a:t>
            </a:r>
            <a:r>
              <a:rPr lang="en-US" altLang="zh-CN" sz="2800" dirty="0"/>
              <a:t>, which allows much easier generalization and transfer</a:t>
            </a:r>
          </a:p>
          <a:p>
            <a:pPr lvl="1"/>
            <a:endParaRPr lang="en-US" altLang="zh-CN" sz="2400" dirty="0"/>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127</a:t>
            </a:fld>
            <a:endParaRPr lang="en-US"/>
          </a:p>
        </p:txBody>
      </p:sp>
      <p:sp>
        <p:nvSpPr>
          <p:cNvPr id="11" name="矩形 10">
            <a:extLst>
              <a:ext uri="{FF2B5EF4-FFF2-40B4-BE49-F238E27FC236}">
                <a16:creationId xmlns:a16="http://schemas.microsoft.com/office/drawing/2014/main" id="{48D44138-7A64-D14E-BFAE-976D0C4F6176}"/>
              </a:ext>
            </a:extLst>
          </p:cNvPr>
          <p:cNvSpPr/>
          <p:nvPr/>
        </p:nvSpPr>
        <p:spPr>
          <a:xfrm>
            <a:off x="135467" y="6395934"/>
            <a:ext cx="11682460" cy="307777"/>
          </a:xfrm>
          <a:prstGeom prst="rect">
            <a:avLst/>
          </a:prstGeom>
        </p:spPr>
        <p:txBody>
          <a:bodyPr wrap="square">
            <a:spAutoFit/>
          </a:bodyPr>
          <a:lstStyle/>
          <a:p>
            <a:pPr algn="ctr"/>
            <a:r>
              <a:rPr lang="en-US" altLang="zh-CN" sz="1400" dirty="0" err="1">
                <a:latin typeface="medium-content-serif-font"/>
              </a:rPr>
              <a:t>Yoshua</a:t>
            </a:r>
            <a:r>
              <a:rPr lang="zh-CN" altLang="en-US" sz="1400" dirty="0">
                <a:latin typeface="medium-content-serif-font"/>
              </a:rPr>
              <a:t> </a:t>
            </a:r>
            <a:r>
              <a:rPr lang="en-US" altLang="zh-CN" sz="1400" dirty="0" err="1">
                <a:latin typeface="medium-content-serif-font"/>
              </a:rPr>
              <a:t>Bengio</a:t>
            </a:r>
            <a:r>
              <a:rPr lang="en-US" altLang="zh-CN" sz="1400" dirty="0">
                <a:latin typeface="medium-content-serif-font"/>
              </a:rPr>
              <a:t>,</a:t>
            </a:r>
            <a:r>
              <a:rPr lang="zh-CN" altLang="en-US" sz="1400" dirty="0">
                <a:latin typeface="medium-content-serif-font"/>
              </a:rPr>
              <a:t> </a:t>
            </a:r>
            <a:r>
              <a:rPr lang="en" altLang="zh-CN" sz="1400" dirty="0">
                <a:latin typeface="medium-content-serif-font"/>
              </a:rPr>
              <a:t>From Deep Learning of Disentangled Representations to Higher-level Cognition. (2019). YouTube. Retrieved 22 February 2019</a:t>
            </a:r>
            <a:r>
              <a:rPr lang="en-US" altLang="zh-CN" sz="1400" dirty="0">
                <a:latin typeface="medium-content-serif-font"/>
              </a:rPr>
              <a:t>.</a:t>
            </a:r>
            <a:endParaRPr lang="en" altLang="zh-CN" sz="1400" b="0" i="0" u="none" strike="noStrike" dirty="0">
              <a:effectLst/>
              <a:latin typeface="medium-content-serif-font"/>
            </a:endParaRPr>
          </a:p>
        </p:txBody>
      </p:sp>
      <p:sp>
        <p:nvSpPr>
          <p:cNvPr id="13" name="矩形 12"/>
          <p:cNvSpPr/>
          <p:nvPr/>
        </p:nvSpPr>
        <p:spPr>
          <a:xfrm>
            <a:off x="1126959" y="1743357"/>
            <a:ext cx="10173608"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3200" dirty="0"/>
              <a:t>From </a:t>
            </a:r>
            <a:r>
              <a:rPr lang="en-US" altLang="zh-CN" sz="3200" dirty="0" err="1"/>
              <a:t>decorrelating</a:t>
            </a:r>
            <a:r>
              <a:rPr lang="en-US" altLang="zh-CN" sz="3200" dirty="0"/>
              <a:t> input variables to learning </a:t>
            </a:r>
          </a:p>
          <a:p>
            <a:pPr algn="ctr"/>
            <a:r>
              <a:rPr lang="en-US" altLang="zh-CN" sz="3200" dirty="0"/>
              <a:t>disentangled representation </a:t>
            </a:r>
          </a:p>
        </p:txBody>
      </p:sp>
    </p:spTree>
    <p:extLst>
      <p:ext uri="{BB962C8B-B14F-4D97-AF65-F5344CB8AC3E}">
        <p14:creationId xmlns:p14="http://schemas.microsoft.com/office/powerpoint/2010/main" val="21663460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32968"/>
            <a:ext cx="10972800" cy="990600"/>
          </a:xfrm>
        </p:spPr>
        <p:txBody>
          <a:bodyPr>
            <a:normAutofit/>
          </a:bodyPr>
          <a:lstStyle/>
          <a:p>
            <a:r>
              <a:rPr lang="en" altLang="zh-CN" dirty="0"/>
              <a:t>Disentanglement for Causality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353234"/>
                <a:ext cx="11208327" cy="4876800"/>
              </a:xfrm>
            </p:spPr>
            <p:txBody>
              <a:bodyPr/>
              <a:lstStyle/>
              <a:p>
                <a:r>
                  <a:rPr lang="en" altLang="zh-CN" sz="2800" dirty="0"/>
                  <a:t>Causal / mechanism independence</a:t>
                </a:r>
              </a:p>
              <a:p>
                <a:pPr lvl="1"/>
                <a:r>
                  <a:rPr lang="en" altLang="zh-CN" sz="2400" dirty="0"/>
                  <a:t>Independently Controllable Factors </a:t>
                </a:r>
                <a:r>
                  <a:rPr lang="en-US" altLang="zh-CN" i="1" dirty="0">
                    <a:solidFill>
                      <a:srgbClr val="92D050"/>
                    </a:solidFill>
                  </a:rPr>
                  <a:t>(Thomas, Bengio et al.,  2017)</a:t>
                </a: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endParaRPr lang="en-US" altLang="zh-CN" i="1" dirty="0">
                  <a:solidFill>
                    <a:srgbClr val="92D050"/>
                  </a:solidFill>
                </a:endParaRPr>
              </a:p>
              <a:p>
                <a:pPr lvl="1"/>
                <a:r>
                  <a:rPr lang="en-US" altLang="zh-CN" sz="2400" dirty="0"/>
                  <a:t>Optimize both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𝜋</m:t>
                        </m:r>
                      </m:e>
                      <m:sub>
                        <m:r>
                          <a:rPr kumimoji="1" lang="en-US" altLang="zh-CN" sz="2400" i="1">
                            <a:latin typeface="Cambria Math" panose="02040503050406030204" pitchFamily="18" charset="0"/>
                          </a:rPr>
                          <m:t>𝑘</m:t>
                        </m:r>
                      </m:sub>
                    </m:sSub>
                  </m:oMath>
                </a14:m>
                <a:r>
                  <a:rPr lang="en-US" altLang="zh-CN" sz="2400" dirty="0"/>
                  <a:t> and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𝑓</m:t>
                        </m:r>
                      </m:e>
                      <m:sub>
                        <m:r>
                          <a:rPr kumimoji="1" lang="en-US" altLang="zh-CN" sz="2400" i="1">
                            <a:latin typeface="Cambria Math" panose="02040503050406030204" pitchFamily="18" charset="0"/>
                          </a:rPr>
                          <m:t>𝑘</m:t>
                        </m:r>
                      </m:sub>
                    </m:sSub>
                    <m:r>
                      <a:rPr kumimoji="1" lang="en-US" altLang="zh-CN" sz="2400" b="0" i="0" smtClean="0">
                        <a:latin typeface="Cambria Math" panose="02040503050406030204" pitchFamily="18" charset="0"/>
                      </a:rPr>
                      <m:t> </m:t>
                    </m:r>
                  </m:oMath>
                </a14:m>
                <a:r>
                  <a:rPr lang="en-US" altLang="zh-CN" sz="2400" dirty="0"/>
                  <a:t>to minimize</a:t>
                </a:r>
              </a:p>
              <a:p>
                <a:pPr lvl="2"/>
                <a:endParaRPr lang="en-US" altLang="zh-CN" i="1" dirty="0">
                  <a:solidFill>
                    <a:srgbClr val="92D050"/>
                  </a:solidFill>
                </a:endParaRPr>
              </a:p>
              <a:p>
                <a:pPr lvl="1"/>
                <a:endParaRPr lang="en"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353234"/>
                <a:ext cx="11208327" cy="4876800"/>
              </a:xfrm>
              <a:blipFill rotWithShape="0">
                <a:blip r:embed="rId3"/>
                <a:stretch>
                  <a:fillRect l="-707" t="-13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128</a:t>
            </a:fld>
            <a:endParaRPr 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F0B5F3B-95BC-724C-9F02-B5DF697075EE}"/>
                  </a:ext>
                </a:extLst>
              </p:cNvPr>
              <p:cNvSpPr txBox="1"/>
              <p:nvPr/>
            </p:nvSpPr>
            <p:spPr>
              <a:xfrm>
                <a:off x="1228272" y="3151966"/>
                <a:ext cx="1840896" cy="461665"/>
              </a:xfrm>
              <a:prstGeom prst="rect">
                <a:avLst/>
              </a:prstGeom>
              <a:noFill/>
            </p:spPr>
            <p:txBody>
              <a:bodyPr wrap="square" rtlCol="0">
                <a:spAutoFit/>
              </a:bodyPr>
              <a:lstStyle/>
              <a:p>
                <a:r>
                  <a:rPr kumimoji="1" lang="en-US" altLang="zh-CN" sz="2400" dirty="0"/>
                  <a:t>A policy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𝜋</m:t>
                        </m:r>
                      </m:e>
                      <m:sub>
                        <m:r>
                          <a:rPr kumimoji="1" lang="en-US" altLang="zh-CN" sz="2400" b="0" i="1" smtClean="0">
                            <a:latin typeface="Cambria Math" panose="02040503050406030204" pitchFamily="18" charset="0"/>
                          </a:rPr>
                          <m:t>𝑘</m:t>
                        </m:r>
                      </m:sub>
                    </m:sSub>
                  </m:oMath>
                </a14:m>
                <a:endParaRPr kumimoji="1" lang="zh-CN" altLang="en-US" sz="2400" dirty="0"/>
              </a:p>
            </p:txBody>
          </p:sp>
        </mc:Choice>
        <mc:Fallback xmlns="">
          <p:sp>
            <p:nvSpPr>
              <p:cNvPr id="19" name="文本框 18">
                <a:extLst>
                  <a:ext uri="{FF2B5EF4-FFF2-40B4-BE49-F238E27FC236}">
                    <a16:creationId xmlns:a16="http://schemas.microsoft.com/office/drawing/2014/main" xmlns:a14="http://schemas.microsoft.com/office/drawing/2010/main" xmlns="" id="{4F0B5F3B-95BC-724C-9F02-B5DF697075EE}"/>
                  </a:ext>
                </a:extLst>
              </p:cNvPr>
              <p:cNvSpPr txBox="1">
                <a:spLocks noRot="1" noChangeAspect="1" noMove="1" noResize="1" noEditPoints="1" noAdjustHandles="1" noChangeArrowheads="1" noChangeShapeType="1" noTextEdit="1"/>
              </p:cNvSpPr>
              <p:nvPr/>
            </p:nvSpPr>
            <p:spPr>
              <a:xfrm>
                <a:off x="1228272" y="3151966"/>
                <a:ext cx="1840896" cy="461665"/>
              </a:xfrm>
              <a:prstGeom prst="rect">
                <a:avLst/>
              </a:prstGeom>
              <a:blipFill rotWithShape="0">
                <a:blip r:embed="rId4"/>
                <a:stretch>
                  <a:fillRect l="-4967"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0F093FF-B397-C142-AAD9-7A959EEEC7E6}"/>
                  </a:ext>
                </a:extLst>
              </p:cNvPr>
              <p:cNvSpPr txBox="1"/>
              <p:nvPr/>
            </p:nvSpPr>
            <p:spPr>
              <a:xfrm>
                <a:off x="5130799" y="3150828"/>
                <a:ext cx="2935075" cy="461665"/>
              </a:xfrm>
              <a:prstGeom prst="rect">
                <a:avLst/>
              </a:prstGeom>
              <a:noFill/>
            </p:spPr>
            <p:txBody>
              <a:bodyPr wrap="square" rtlCol="0">
                <a:spAutoFit/>
              </a:bodyPr>
              <a:lstStyle/>
              <a:p>
                <a:r>
                  <a:rPr kumimoji="1" lang="en-US" altLang="zh-CN" sz="2400" dirty="0"/>
                  <a:t>A representation </a:t>
                </a: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𝑓</m:t>
                        </m:r>
                      </m:e>
                      <m:sub>
                        <m:r>
                          <a:rPr kumimoji="1" lang="en-US" altLang="zh-CN" sz="2400" b="0" i="1" smtClean="0">
                            <a:latin typeface="Cambria Math" panose="02040503050406030204" pitchFamily="18" charset="0"/>
                          </a:rPr>
                          <m:t>𝑘</m:t>
                        </m:r>
                      </m:sub>
                    </m:sSub>
                  </m:oMath>
                </a14:m>
                <a:endParaRPr kumimoji="1" lang="zh-CN" altLang="en-US" sz="2400" dirty="0"/>
              </a:p>
            </p:txBody>
          </p:sp>
        </mc:Choice>
        <mc:Fallback xmlns="">
          <p:sp>
            <p:nvSpPr>
              <p:cNvPr id="20" name="文本框 19">
                <a:extLst>
                  <a:ext uri="{FF2B5EF4-FFF2-40B4-BE49-F238E27FC236}">
                    <a16:creationId xmlns:a16="http://schemas.microsoft.com/office/drawing/2014/main" xmlns:a14="http://schemas.microsoft.com/office/drawing/2010/main" xmlns="" id="{90F093FF-B397-C142-AAD9-7A959EEEC7E6}"/>
                  </a:ext>
                </a:extLst>
              </p:cNvPr>
              <p:cNvSpPr txBox="1">
                <a:spLocks noRot="1" noChangeAspect="1" noMove="1" noResize="1" noEditPoints="1" noAdjustHandles="1" noChangeArrowheads="1" noChangeShapeType="1" noTextEdit="1"/>
              </p:cNvSpPr>
              <p:nvPr/>
            </p:nvSpPr>
            <p:spPr>
              <a:xfrm>
                <a:off x="5130799" y="3150828"/>
                <a:ext cx="2935075" cy="461665"/>
              </a:xfrm>
              <a:prstGeom prst="rect">
                <a:avLst/>
              </a:prstGeom>
              <a:blipFill rotWithShape="0">
                <a:blip r:embed="rId5"/>
                <a:stretch>
                  <a:fillRect l="-3326" t="-9211" b="-30263"/>
                </a:stretch>
              </a:blipFill>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4E9080E7-0062-BB47-9E3D-2E521FDA0475}"/>
              </a:ext>
            </a:extLst>
          </p:cNvPr>
          <p:cNvCxnSpPr>
            <a:cxnSpLocks/>
            <a:stCxn id="19" idx="3"/>
          </p:cNvCxnSpPr>
          <p:nvPr/>
        </p:nvCxnSpPr>
        <p:spPr>
          <a:xfrm flipV="1">
            <a:off x="3069168" y="2247549"/>
            <a:ext cx="809054" cy="11352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393D58FD-86D4-EF43-A7E7-90DD6110E29F}"/>
              </a:ext>
            </a:extLst>
          </p:cNvPr>
          <p:cNvCxnSpPr>
            <a:cxnSpLocks/>
            <a:stCxn id="20" idx="1"/>
          </p:cNvCxnSpPr>
          <p:nvPr/>
        </p:nvCxnSpPr>
        <p:spPr>
          <a:xfrm flipH="1" flipV="1">
            <a:off x="4528410" y="2245880"/>
            <a:ext cx="602389" cy="11357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D1A018C6-9BFE-6D45-A2DC-F783602A628E}"/>
              </a:ext>
            </a:extLst>
          </p:cNvPr>
          <p:cNvPicPr>
            <a:picLocks noChangeAspect="1"/>
          </p:cNvPicPr>
          <p:nvPr/>
        </p:nvPicPr>
        <p:blipFill rotWithShape="1">
          <a:blip r:embed="rId6">
            <a:extLst>
              <a:ext uri="{28A0092B-C50C-407E-A947-70E740481C1C}">
                <a14:useLocalDpi xmlns:a14="http://schemas.microsoft.com/office/drawing/2010/main" val="0"/>
              </a:ext>
            </a:extLst>
          </a:blip>
          <a:srcRect t="13643"/>
          <a:stretch/>
        </p:blipFill>
        <p:spPr>
          <a:xfrm>
            <a:off x="2272547" y="3804622"/>
            <a:ext cx="4567459" cy="720000"/>
          </a:xfrm>
          <a:prstGeom prst="rect">
            <a:avLst/>
          </a:prstGeom>
        </p:spPr>
      </p:pic>
      <p:sp>
        <p:nvSpPr>
          <p:cNvPr id="36" name="文本框 35">
            <a:extLst>
              <a:ext uri="{FF2B5EF4-FFF2-40B4-BE49-F238E27FC236}">
                <a16:creationId xmlns:a16="http://schemas.microsoft.com/office/drawing/2014/main" id="{DDE84117-AA0B-0249-B914-35CD710AC7AD}"/>
              </a:ext>
            </a:extLst>
          </p:cNvPr>
          <p:cNvSpPr txBox="1"/>
          <p:nvPr/>
        </p:nvSpPr>
        <p:spPr>
          <a:xfrm>
            <a:off x="1225411" y="2499703"/>
            <a:ext cx="2319867" cy="400110"/>
          </a:xfrm>
          <a:prstGeom prst="rect">
            <a:avLst/>
          </a:prstGeom>
          <a:noFill/>
        </p:spPr>
        <p:txBody>
          <a:bodyPr wrap="square" rtlCol="0">
            <a:spAutoFit/>
          </a:bodyPr>
          <a:lstStyle/>
          <a:p>
            <a:r>
              <a:rPr kumimoji="1" lang="en-US" altLang="zh-CN" sz="2000" dirty="0">
                <a:solidFill>
                  <a:srgbClr val="7030A0"/>
                </a:solidFill>
              </a:rPr>
              <a:t>selectively change</a:t>
            </a:r>
            <a:endParaRPr kumimoji="1" lang="zh-CN" altLang="en-US" sz="2000" dirty="0">
              <a:solidFill>
                <a:srgbClr val="7030A0"/>
              </a:solidFill>
            </a:endParaRPr>
          </a:p>
        </p:txBody>
      </p:sp>
      <p:sp>
        <p:nvSpPr>
          <p:cNvPr id="37" name="文本框 36">
            <a:extLst>
              <a:ext uri="{FF2B5EF4-FFF2-40B4-BE49-F238E27FC236}">
                <a16:creationId xmlns:a16="http://schemas.microsoft.com/office/drawing/2014/main" id="{A4E32FF1-0623-0448-9A2D-2C850B917886}"/>
              </a:ext>
            </a:extLst>
          </p:cNvPr>
          <p:cNvSpPr txBox="1"/>
          <p:nvPr/>
        </p:nvSpPr>
        <p:spPr>
          <a:xfrm>
            <a:off x="4767977" y="2502949"/>
            <a:ext cx="2656045" cy="400110"/>
          </a:xfrm>
          <a:prstGeom prst="rect">
            <a:avLst/>
          </a:prstGeom>
          <a:noFill/>
        </p:spPr>
        <p:txBody>
          <a:bodyPr wrap="square" rtlCol="0">
            <a:spAutoFit/>
          </a:bodyPr>
          <a:lstStyle/>
          <a:p>
            <a:r>
              <a:rPr kumimoji="1" lang="en-US" altLang="zh-CN" sz="2000" dirty="0">
                <a:solidFill>
                  <a:srgbClr val="7030A0"/>
                </a:solidFill>
              </a:rPr>
              <a:t>correspond to value </a:t>
            </a:r>
            <a:endParaRPr kumimoji="1" lang="zh-CN" altLang="en-US" sz="2000" dirty="0">
              <a:solidFill>
                <a:srgbClr val="7030A0"/>
              </a:solidFill>
            </a:endParaRPr>
          </a:p>
        </p:txBody>
      </p:sp>
      <p:pic>
        <p:nvPicPr>
          <p:cNvPr id="39" name="图片 38">
            <a:extLst>
              <a:ext uri="{FF2B5EF4-FFF2-40B4-BE49-F238E27FC236}">
                <a16:creationId xmlns:a16="http://schemas.microsoft.com/office/drawing/2014/main" id="{D51C1ADB-4542-2D45-A86C-752F5EB534C7}"/>
              </a:ext>
            </a:extLst>
          </p:cNvPr>
          <p:cNvPicPr>
            <a:picLocks noChangeAspect="1"/>
          </p:cNvPicPr>
          <p:nvPr/>
        </p:nvPicPr>
        <p:blipFill rotWithShape="1">
          <a:blip r:embed="rId7">
            <a:extLst>
              <a:ext uri="{28A0092B-C50C-407E-A947-70E740481C1C}">
                <a14:useLocalDpi xmlns:a14="http://schemas.microsoft.com/office/drawing/2010/main" val="0"/>
              </a:ext>
            </a:extLst>
          </a:blip>
          <a:srcRect l="8648" t="13333"/>
          <a:stretch/>
        </p:blipFill>
        <p:spPr>
          <a:xfrm>
            <a:off x="1905316" y="5296696"/>
            <a:ext cx="5301922" cy="900000"/>
          </a:xfrm>
          <a:prstGeom prst="rect">
            <a:avLst/>
          </a:prstGeom>
        </p:spPr>
      </p:pic>
      <p:sp>
        <p:nvSpPr>
          <p:cNvPr id="5" name="文本框 4"/>
          <p:cNvSpPr txBox="1"/>
          <p:nvPr/>
        </p:nvSpPr>
        <p:spPr>
          <a:xfrm>
            <a:off x="7424022" y="5222840"/>
            <a:ext cx="4627418"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altLang="zh-CN" sz="2400" dirty="0"/>
              <a:t>Require subtle design on the policy set to guarantee causality.</a:t>
            </a:r>
            <a:endParaRPr lang="zh-CN" altLang="en-US" sz="2400" dirty="0"/>
          </a:p>
        </p:txBody>
      </p:sp>
    </p:spTree>
    <p:extLst>
      <p:ext uri="{BB962C8B-B14F-4D97-AF65-F5344CB8AC3E}">
        <p14:creationId xmlns:p14="http://schemas.microsoft.com/office/powerpoint/2010/main" val="72371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Sectional Summary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129</a:t>
            </a:fld>
            <a:endParaRPr lang="en-US"/>
          </a:p>
        </p:txBody>
      </p:sp>
      <p:sp>
        <p:nvSpPr>
          <p:cNvPr id="5" name="内容占位符 2"/>
          <p:cNvSpPr>
            <a:spLocks noGrp="1"/>
          </p:cNvSpPr>
          <p:nvPr>
            <p:ph idx="1"/>
          </p:nvPr>
        </p:nvSpPr>
        <p:spPr>
          <a:xfrm>
            <a:off x="609599" y="1600199"/>
            <a:ext cx="11157527" cy="5172389"/>
          </a:xfrm>
        </p:spPr>
        <p:txBody>
          <a:bodyPr>
            <a:normAutofit/>
          </a:bodyPr>
          <a:lstStyle/>
          <a:p>
            <a:pPr>
              <a:lnSpc>
                <a:spcPct val="150000"/>
              </a:lnSpc>
              <a:buFont typeface="Wingdings" panose="05000000000000000000" pitchFamily="2" charset="2"/>
              <a:buChar char="p"/>
            </a:pPr>
            <a:r>
              <a:rPr lang="en-US" altLang="zh-CN" sz="3000" dirty="0"/>
              <a:t> Causal inference provide valuable insights for stable learning</a:t>
            </a:r>
          </a:p>
          <a:p>
            <a:pPr>
              <a:lnSpc>
                <a:spcPct val="150000"/>
              </a:lnSpc>
              <a:buFont typeface="Wingdings" panose="05000000000000000000" pitchFamily="2" charset="2"/>
              <a:buChar char="p"/>
            </a:pPr>
            <a:r>
              <a:rPr lang="en-US" altLang="zh-CN" sz="3000" dirty="0"/>
              <a:t> Complete causal structure means data generation process, necessarily leading to stable prediction</a:t>
            </a:r>
          </a:p>
          <a:p>
            <a:pPr>
              <a:lnSpc>
                <a:spcPct val="150000"/>
              </a:lnSpc>
              <a:buFont typeface="Wingdings" panose="05000000000000000000" pitchFamily="2" charset="2"/>
              <a:buChar char="p"/>
            </a:pPr>
            <a:r>
              <a:rPr lang="en-US" altLang="zh-CN" sz="3000" dirty="0"/>
              <a:t> Stable learning can also help to advance causal inference</a:t>
            </a:r>
          </a:p>
          <a:p>
            <a:pPr>
              <a:lnSpc>
                <a:spcPct val="150000"/>
              </a:lnSpc>
              <a:buFont typeface="Wingdings" panose="05000000000000000000" pitchFamily="2" charset="2"/>
              <a:buChar char="p"/>
            </a:pPr>
            <a:r>
              <a:rPr lang="en-US" altLang="zh-CN" sz="3000" dirty="0"/>
              <a:t> Performance driven and practical applications</a:t>
            </a:r>
          </a:p>
          <a:p>
            <a:endParaRPr lang="zh-CN" altLang="en-US" sz="2800" dirty="0"/>
          </a:p>
          <a:p>
            <a:endParaRPr lang="en-US" altLang="zh-CN" sz="2800" b="1" dirty="0"/>
          </a:p>
        </p:txBody>
      </p:sp>
      <p:sp>
        <p:nvSpPr>
          <p:cNvPr id="7" name="文本框 6"/>
          <p:cNvSpPr txBox="1"/>
          <p:nvPr/>
        </p:nvSpPr>
        <p:spPr>
          <a:xfrm>
            <a:off x="609599" y="5440218"/>
            <a:ext cx="4602542" cy="584775"/>
          </a:xfrm>
          <a:prstGeom prst="rect">
            <a:avLst/>
          </a:prstGeom>
          <a:noFill/>
        </p:spPr>
        <p:txBody>
          <a:bodyPr wrap="none" rtlCol="0">
            <a:spAutoFit/>
          </a:bodyPr>
          <a:lstStyle/>
          <a:p>
            <a:r>
              <a:rPr lang="en-US" altLang="zh-CN" sz="3200" dirty="0">
                <a:solidFill>
                  <a:srgbClr val="FF0000"/>
                </a:solidFill>
              </a:rPr>
              <a:t>Benchmark is important!</a:t>
            </a:r>
            <a:endParaRPr lang="zh-CN" altLang="en-US" sz="3200" dirty="0">
              <a:solidFill>
                <a:srgbClr val="FF0000"/>
              </a:solidFill>
            </a:endParaRPr>
          </a:p>
        </p:txBody>
      </p:sp>
    </p:spTree>
    <p:extLst>
      <p:ext uri="{BB962C8B-B14F-4D97-AF65-F5344CB8AC3E}">
        <p14:creationId xmlns:p14="http://schemas.microsoft.com/office/powerpoint/2010/main" val="40816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The </a:t>
            </a:r>
            <a:r>
              <a:rPr lang="en-US" altLang="zh-CN" b="1" i="1" dirty="0"/>
              <a:t>benefits</a:t>
            </a:r>
            <a:r>
              <a:rPr lang="en-US" altLang="zh-CN" dirty="0"/>
              <a:t> of bringing causality into learning</a:t>
            </a:r>
            <a:endParaRPr lang="zh-CN" altLang="en-US" dirty="0"/>
          </a:p>
        </p:txBody>
      </p:sp>
      <p:sp>
        <p:nvSpPr>
          <p:cNvPr id="12" name="文本框 11"/>
          <p:cNvSpPr txBox="1"/>
          <p:nvPr/>
        </p:nvSpPr>
        <p:spPr>
          <a:xfrm>
            <a:off x="1094057" y="1709928"/>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Causal Framework</a:t>
            </a:r>
            <a:endParaRPr kumimoji="1" lang="zh-CN" altLang="en-US" sz="2000" b="1" dirty="0">
              <a:latin typeface="+mj-lt"/>
              <a:ea typeface="黑体" panose="02010609060101010101" pitchFamily="49" charset="-122"/>
            </a:endParaRPr>
          </a:p>
        </p:txBody>
      </p:sp>
      <p:sp>
        <p:nvSpPr>
          <p:cNvPr id="13" name="文本框 12"/>
          <p:cNvSpPr txBox="1"/>
          <p:nvPr/>
        </p:nvSpPr>
        <p:spPr>
          <a:xfrm>
            <a:off x="1953345" y="4425559"/>
            <a:ext cx="1977365" cy="12464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kumimoji="1" lang="en-US" altLang="zh-CN" sz="2000" b="1" dirty="0">
                <a:ea typeface="黑体" panose="02010609060101010101" pitchFamily="49" charset="-122"/>
              </a:rPr>
              <a:t>T</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grass</a:t>
            </a:r>
          </a:p>
          <a:p>
            <a:pPr>
              <a:lnSpc>
                <a:spcPct val="125000"/>
              </a:lnSpc>
            </a:pPr>
            <a:r>
              <a:rPr kumimoji="1" lang="en-US" altLang="zh-CN" sz="2000" b="1" dirty="0">
                <a:ea typeface="黑体" panose="02010609060101010101" pitchFamily="49" charset="-122"/>
              </a:rPr>
              <a:t>X</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dog nose</a:t>
            </a:r>
          </a:p>
          <a:p>
            <a:pPr>
              <a:lnSpc>
                <a:spcPct val="125000"/>
              </a:lnSpc>
            </a:pPr>
            <a:r>
              <a:rPr kumimoji="1" lang="en-US" altLang="zh-CN" sz="2000" b="1" dirty="0">
                <a:ea typeface="黑体" panose="02010609060101010101" pitchFamily="49" charset="-122"/>
              </a:rPr>
              <a:t>Y</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label</a:t>
            </a:r>
            <a:endParaRPr kumimoji="1" lang="zh-CN" altLang="en-US" sz="2000" b="1" dirty="0">
              <a:ea typeface="黑体" panose="02010609060101010101" pitchFamily="49" charset="-122"/>
            </a:endParaRPr>
          </a:p>
        </p:txBody>
      </p:sp>
      <p:sp>
        <p:nvSpPr>
          <p:cNvPr id="15" name="文本框 14"/>
          <p:cNvSpPr txBox="1"/>
          <p:nvPr/>
        </p:nvSpPr>
        <p:spPr>
          <a:xfrm>
            <a:off x="5625815" y="1577615"/>
            <a:ext cx="5434599" cy="1631216"/>
          </a:xfrm>
          <a:prstGeom prst="rect">
            <a:avLst/>
          </a:prstGeom>
          <a:noFill/>
        </p:spPr>
        <p:txBody>
          <a:bodyPr wrap="square" rtlCol="0">
            <a:spAutoFit/>
          </a:bodyPr>
          <a:lstStyle/>
          <a:p>
            <a:pPr algn="ctr">
              <a:lnSpc>
                <a:spcPct val="125000"/>
              </a:lnSpc>
            </a:pPr>
            <a:r>
              <a:rPr kumimoji="1" lang="en-US" altLang="zh-CN" sz="2000" b="1" dirty="0">
                <a:solidFill>
                  <a:srgbClr val="C00000"/>
                </a:solidFill>
                <a:ea typeface="黑体" panose="02010609060101010101" pitchFamily="49" charset="-122"/>
              </a:rPr>
              <a:t>Grass—Label: Strong correlation</a:t>
            </a:r>
          </a:p>
          <a:p>
            <a:pPr algn="ctr">
              <a:lnSpc>
                <a:spcPct val="125000"/>
              </a:lnSpc>
            </a:pPr>
            <a:r>
              <a:rPr kumimoji="1" lang="en-US" altLang="zh-CN" sz="2000" b="1" dirty="0">
                <a:solidFill>
                  <a:srgbClr val="C00000"/>
                </a:solidFill>
                <a:ea typeface="黑体" panose="02010609060101010101" pitchFamily="49" charset="-122"/>
              </a:rPr>
              <a:t>                      Weak causation</a:t>
            </a:r>
            <a:endParaRPr kumimoji="1" lang="en-US" altLang="zh-CN" sz="2000" b="1" dirty="0">
              <a:ea typeface="黑体" panose="02010609060101010101" pitchFamily="49" charset="-122"/>
            </a:endParaRPr>
          </a:p>
          <a:p>
            <a:pPr algn="ctr">
              <a:lnSpc>
                <a:spcPct val="125000"/>
              </a:lnSpc>
            </a:pPr>
            <a:r>
              <a:rPr kumimoji="1" lang="en-US" altLang="zh-CN" sz="2000" b="1" dirty="0">
                <a:ea typeface="黑体" panose="02010609060101010101" pitchFamily="49" charset="-122"/>
              </a:rPr>
              <a:t>Dog nose—Label: Strong correlation</a:t>
            </a:r>
          </a:p>
          <a:p>
            <a:pPr algn="ctr">
              <a:lnSpc>
                <a:spcPct val="125000"/>
              </a:lnSpc>
            </a:pPr>
            <a:r>
              <a:rPr kumimoji="1" lang="en-US" altLang="zh-CN" sz="2000" b="1" dirty="0">
                <a:ea typeface="黑体" panose="02010609060101010101" pitchFamily="49" charset="-122"/>
              </a:rPr>
              <a:t>                               Strong causation</a:t>
            </a:r>
          </a:p>
        </p:txBody>
      </p:sp>
      <p:sp>
        <p:nvSpPr>
          <p:cNvPr id="16" name="右箭头 15"/>
          <p:cNvSpPr/>
          <p:nvPr/>
        </p:nvSpPr>
        <p:spPr>
          <a:xfrm>
            <a:off x="4816975" y="3274241"/>
            <a:ext cx="298233" cy="564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50439" y="232121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9" name="椭圆 18"/>
          <p:cNvSpPr/>
          <p:nvPr/>
        </p:nvSpPr>
        <p:spPr>
          <a:xfrm>
            <a:off x="2004053" y="351612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0" name="椭圆 19"/>
          <p:cNvSpPr/>
          <p:nvPr/>
        </p:nvSpPr>
        <p:spPr>
          <a:xfrm>
            <a:off x="3296825" y="351612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1" name="直线箭头连接符 8"/>
          <p:cNvCxnSpPr>
            <a:stCxn id="19" idx="6"/>
            <a:endCxn id="20" idx="2"/>
          </p:cNvCxnSpPr>
          <p:nvPr/>
        </p:nvCxnSpPr>
        <p:spPr>
          <a:xfrm>
            <a:off x="2650439" y="384720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10"/>
          <p:cNvCxnSpPr>
            <a:endCxn id="20" idx="0"/>
          </p:cNvCxnSpPr>
          <p:nvPr/>
        </p:nvCxnSpPr>
        <p:spPr>
          <a:xfrm>
            <a:off x="3135228" y="292538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13"/>
          <p:cNvCxnSpPr>
            <a:endCxn id="19" idx="0"/>
          </p:cNvCxnSpPr>
          <p:nvPr/>
        </p:nvCxnSpPr>
        <p:spPr>
          <a:xfrm flipH="1">
            <a:off x="2327246" y="295376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165861" y="5936722"/>
            <a:ext cx="9860277" cy="7061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More </a:t>
            </a:r>
            <a:r>
              <a:rPr lang="en-US" altLang="zh-CN" sz="3200" b="1" i="1" dirty="0">
                <a:solidFill>
                  <a:srgbClr val="FFFF00"/>
                </a:solidFill>
              </a:rPr>
              <a:t>Explainable</a:t>
            </a:r>
            <a:r>
              <a:rPr lang="en-US" altLang="zh-CN" sz="3200" dirty="0"/>
              <a:t> and More </a:t>
            </a:r>
            <a:r>
              <a:rPr lang="en-US" altLang="zh-CN" sz="3200" b="1" i="1" dirty="0">
                <a:solidFill>
                  <a:srgbClr val="FFFF00"/>
                </a:solidFill>
              </a:rPr>
              <a:t>Stable</a:t>
            </a:r>
            <a:endParaRPr lang="zh-CN" altLang="en-US" sz="3200" b="1" i="1" dirty="0">
              <a:solidFill>
                <a:srgbClr val="FFFF00"/>
              </a:solidFill>
            </a:endParaRPr>
          </a:p>
        </p:txBody>
      </p:sp>
      <p:pic>
        <p:nvPicPr>
          <p:cNvPr id="17" name="图片 16"/>
          <p:cNvPicPr>
            <a:picLocks noChangeAspect="1"/>
          </p:cNvPicPr>
          <p:nvPr/>
        </p:nvPicPr>
        <p:blipFill>
          <a:blip r:embed="rId3"/>
          <a:stretch>
            <a:fillRect/>
          </a:stretch>
        </p:blipFill>
        <p:spPr>
          <a:xfrm>
            <a:off x="5960814" y="3305596"/>
            <a:ext cx="4764599" cy="2534360"/>
          </a:xfrm>
          <a:prstGeom prst="rect">
            <a:avLst/>
          </a:prstGeom>
        </p:spPr>
      </p:pic>
    </p:spTree>
    <p:extLst>
      <p:ext uri="{BB962C8B-B14F-4D97-AF65-F5344CB8AC3E}">
        <p14:creationId xmlns:p14="http://schemas.microsoft.com/office/powerpoint/2010/main" val="142454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solidFill>
                  <a:srgbClr val="FF0000"/>
                </a:solidFill>
              </a:rPr>
              <a:t>NICO: An Image Dataset for Stable Learning</a:t>
            </a:r>
          </a:p>
          <a:p>
            <a:pPr>
              <a:buFont typeface="Wingdings" panose="05000000000000000000" pitchFamily="2" charset="2"/>
              <a:buChar char="Ø"/>
            </a:pPr>
            <a:r>
              <a:rPr lang="en-US" altLang="zh-CN" sz="3200" dirty="0"/>
              <a:t>Future Directions and 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130</a:t>
            </a:fld>
            <a:endParaRPr lang="en-US"/>
          </a:p>
        </p:txBody>
      </p:sp>
    </p:spTree>
    <p:extLst>
      <p:ext uri="{BB962C8B-B14F-4D97-AF65-F5344CB8AC3E}">
        <p14:creationId xmlns:p14="http://schemas.microsoft.com/office/powerpoint/2010/main" val="3184098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Non-I.I.D. Image Classification</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Non I.I.D. Image Classification</a:t>
            </a:r>
          </a:p>
          <a:p>
            <a:pPr lvl="1"/>
            <a:endParaRPr lang="en-US" altLang="zh-CN" dirty="0"/>
          </a:p>
          <a:p>
            <a:pPr lvl="1"/>
            <a:endParaRPr lang="en-US" altLang="zh-CN" dirty="0"/>
          </a:p>
          <a:p>
            <a:pPr lvl="1"/>
            <a:endParaRPr lang="en-US" altLang="zh-CN" dirty="0"/>
          </a:p>
          <a:p>
            <a:pPr lvl="1"/>
            <a:endParaRPr lang="en-US" altLang="zh-CN" dirty="0"/>
          </a:p>
          <a:p>
            <a:r>
              <a:rPr lang="en-US" altLang="zh-CN" dirty="0"/>
              <a:t> Two tasks</a:t>
            </a:r>
          </a:p>
          <a:p>
            <a:pPr lvl="1"/>
            <a:r>
              <a:rPr lang="en-US" altLang="zh-CN" dirty="0"/>
              <a:t>Targeted Non-I.I.D. Image Classification</a:t>
            </a:r>
          </a:p>
          <a:p>
            <a:pPr lvl="2"/>
            <a:r>
              <a:rPr lang="en-US" altLang="zh-CN" dirty="0"/>
              <a:t>Have</a:t>
            </a:r>
            <a:r>
              <a:rPr lang="zh-CN" altLang="en-US" dirty="0"/>
              <a:t> </a:t>
            </a:r>
            <a:r>
              <a:rPr lang="en-US" altLang="zh-CN" dirty="0"/>
              <a:t>prior</a:t>
            </a:r>
            <a:r>
              <a:rPr lang="zh-CN" altLang="en-US" dirty="0"/>
              <a:t> </a:t>
            </a:r>
            <a:r>
              <a:rPr lang="en-US" altLang="zh-CN" dirty="0"/>
              <a:t>knowledge</a:t>
            </a:r>
            <a:r>
              <a:rPr lang="zh-CN" altLang="en-US" dirty="0"/>
              <a:t> </a:t>
            </a:r>
            <a:r>
              <a:rPr lang="en-US" altLang="zh-CN" dirty="0"/>
              <a:t>on</a:t>
            </a:r>
            <a:r>
              <a:rPr lang="zh-CN" altLang="en-US" dirty="0"/>
              <a:t> </a:t>
            </a:r>
            <a:r>
              <a:rPr lang="en-US" altLang="zh-CN" dirty="0"/>
              <a:t>testing</a:t>
            </a:r>
            <a:r>
              <a:rPr lang="zh-CN" altLang="en-US" dirty="0"/>
              <a:t> </a:t>
            </a:r>
            <a:r>
              <a:rPr lang="en-US" altLang="zh-CN" dirty="0"/>
              <a:t>data</a:t>
            </a:r>
          </a:p>
          <a:p>
            <a:pPr lvl="2"/>
            <a:r>
              <a:rPr lang="en-US" altLang="zh-CN" dirty="0"/>
              <a:t>e.g. transfer learning, domain adaptation</a:t>
            </a:r>
          </a:p>
          <a:p>
            <a:pPr marL="274320" lvl="1" indent="0">
              <a:buNone/>
            </a:pPr>
            <a:endParaRPr lang="en-US" altLang="zh-CN" dirty="0"/>
          </a:p>
          <a:p>
            <a:pPr lvl="1"/>
            <a:r>
              <a:rPr lang="en-US" altLang="zh-CN" dirty="0"/>
              <a:t>General Non-I.I.D. Image Classification</a:t>
            </a:r>
          </a:p>
          <a:p>
            <a:pPr lvl="2"/>
            <a:r>
              <a:rPr lang="en-US" altLang="zh-CN" dirty="0"/>
              <a:t>Testing</a:t>
            </a:r>
            <a:r>
              <a:rPr lang="zh-CN" altLang="en-US" dirty="0"/>
              <a:t> </a:t>
            </a:r>
            <a:r>
              <a:rPr lang="en-US" altLang="zh-CN" dirty="0"/>
              <a:t>is</a:t>
            </a:r>
            <a:r>
              <a:rPr lang="zh-CN" altLang="en-US" dirty="0"/>
              <a:t> </a:t>
            </a:r>
            <a:r>
              <a:rPr lang="en-US" altLang="zh-CN" dirty="0"/>
              <a:t>unknown,</a:t>
            </a:r>
            <a:r>
              <a:rPr lang="zh-CN" altLang="en-US" dirty="0"/>
              <a:t> </a:t>
            </a:r>
            <a:r>
              <a:rPr lang="en-US" altLang="zh-CN" dirty="0"/>
              <a:t>no</a:t>
            </a:r>
            <a:r>
              <a:rPr lang="zh-CN" altLang="en-US" dirty="0"/>
              <a:t> </a:t>
            </a:r>
            <a:r>
              <a:rPr lang="en-US" altLang="zh-CN" dirty="0"/>
              <a:t>prior</a:t>
            </a:r>
          </a:p>
          <a:p>
            <a:pPr lvl="2"/>
            <a:r>
              <a:rPr lang="en-US" altLang="zh-CN" dirty="0"/>
              <a:t>more practical &amp; realistic </a:t>
            </a:r>
          </a:p>
          <a:p>
            <a:pPr lvl="2"/>
            <a:endParaRPr lang="en-US" altLang="zh-CN" dirty="0"/>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131</a:t>
            </a:fld>
            <a:endParaRPr 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E106F15-7E9C-0B47-99A0-26DCDA6F072A}"/>
                  </a:ext>
                </a:extLst>
              </p:cNvPr>
              <p:cNvSpPr/>
              <p:nvPr/>
            </p:nvSpPr>
            <p:spPr>
              <a:xfrm>
                <a:off x="2795064" y="2465275"/>
                <a:ext cx="6601872" cy="40011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𝑡𝑟𝑎𝑖𝑛</m:t>
                              </m:r>
                            </m:sub>
                          </m:sSub>
                        </m:e>
                      </m:d>
                      <m:r>
                        <a:rPr lang="en-US" altLang="zh-CN" sz="2000" i="1">
                          <a:latin typeface="Cambria Math" panose="02040503050406030204" pitchFamily="18" charset="0"/>
                          <a:ea typeface="Cambria Math" panose="02040503050406030204" pitchFamily="18" charset="0"/>
                        </a:rPr>
                        <m:t>)</m:t>
                      </m:r>
                      <m:r>
                        <a:rPr lang="en-US" altLang="zh-CN" sz="2000" i="1" smtClean="0">
                          <a:solidFill>
                            <a:srgbClr val="FF0000"/>
                          </a:solidFill>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𝑡𝑒𝑠𝑡</m:t>
                              </m:r>
                            </m:sub>
                          </m:sSub>
                        </m:e>
                      </m:d>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6" name="矩形 5">
                <a:extLst>
                  <a:ext uri="{FF2B5EF4-FFF2-40B4-BE49-F238E27FC236}">
                    <a16:creationId xmlns:a16="http://schemas.microsoft.com/office/drawing/2014/main" xmlns="" xmlns:a14="http://schemas.microsoft.com/office/drawing/2010/main" id="{6E106F15-7E9C-0B47-99A0-26DCDA6F072A}"/>
                  </a:ext>
                </a:extLst>
              </p:cNvPr>
              <p:cNvSpPr>
                <a:spLocks noRot="1" noChangeAspect="1" noMove="1" noResize="1" noEditPoints="1" noAdjustHandles="1" noChangeArrowheads="1" noChangeShapeType="1" noTextEdit="1"/>
              </p:cNvSpPr>
              <p:nvPr/>
            </p:nvSpPr>
            <p:spPr>
              <a:xfrm>
                <a:off x="2795064" y="2465275"/>
                <a:ext cx="6601872" cy="400110"/>
              </a:xfrm>
              <a:prstGeom prst="rect">
                <a:avLst/>
              </a:prstGeom>
              <a:blipFill rotWithShape="0">
                <a:blip r:embed="rId2"/>
                <a:stretch>
                  <a:fillRect b="-18182"/>
                </a:stretch>
              </a:blipFill>
            </p:spPr>
            <p:txBody>
              <a:bodyPr/>
              <a:lstStyle/>
              <a:p>
                <a:r>
                  <a:rPr lang="zh-CN" altLang="en-US">
                    <a:noFill/>
                  </a:rPr>
                  <a:t> </a:t>
                </a:r>
              </a:p>
            </p:txBody>
          </p:sp>
        </mc:Fallback>
      </mc:AlternateContent>
      <p:sp>
        <p:nvSpPr>
          <p:cNvPr id="19" name="椭圆 18">
            <a:extLst>
              <a:ext uri="{FF2B5EF4-FFF2-40B4-BE49-F238E27FC236}">
                <a16:creationId xmlns:a16="http://schemas.microsoft.com/office/drawing/2014/main" id="{73C586FF-632F-8242-9A50-822C991D25AF}"/>
              </a:ext>
            </a:extLst>
          </p:cNvPr>
          <p:cNvSpPr/>
          <p:nvPr/>
        </p:nvSpPr>
        <p:spPr>
          <a:xfrm>
            <a:off x="6553200" y="2228494"/>
            <a:ext cx="2843736" cy="9005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B7AFE499-38D3-5349-B22C-921BEC8B9646}"/>
              </a:ext>
            </a:extLst>
          </p:cNvPr>
          <p:cNvCxnSpPr>
            <a:cxnSpLocks/>
            <a:endCxn id="19" idx="4"/>
          </p:cNvCxnSpPr>
          <p:nvPr/>
        </p:nvCxnSpPr>
        <p:spPr>
          <a:xfrm flipV="1">
            <a:off x="5638801" y="3129039"/>
            <a:ext cx="2336267" cy="20109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EF68038-25F4-DB42-A3BA-BBE87E4E61C2}"/>
              </a:ext>
            </a:extLst>
          </p:cNvPr>
          <p:cNvSpPr txBox="1"/>
          <p:nvPr/>
        </p:nvSpPr>
        <p:spPr>
          <a:xfrm>
            <a:off x="6238897" y="4079008"/>
            <a:ext cx="1136073" cy="369332"/>
          </a:xfrm>
          <a:prstGeom prst="rect">
            <a:avLst/>
          </a:prstGeom>
          <a:noFill/>
        </p:spPr>
        <p:txBody>
          <a:bodyPr wrap="square" rtlCol="0">
            <a:spAutoFit/>
          </a:bodyPr>
          <a:lstStyle/>
          <a:p>
            <a:r>
              <a:rPr kumimoji="1" lang="en-US" altLang="zh-CN" dirty="0">
                <a:solidFill>
                  <a:srgbClr val="FF0000"/>
                </a:solidFill>
              </a:rPr>
              <a:t>unknown</a:t>
            </a:r>
            <a:endParaRPr kumimoji="1" lang="zh-CN" altLang="en-US" dirty="0">
              <a:solidFill>
                <a:srgbClr val="FF0000"/>
              </a:solidFill>
            </a:endParaRPr>
          </a:p>
        </p:txBody>
      </p:sp>
      <p:sp>
        <p:nvSpPr>
          <p:cNvPr id="47" name="文本框 46">
            <a:extLst>
              <a:ext uri="{FF2B5EF4-FFF2-40B4-BE49-F238E27FC236}">
                <a16:creationId xmlns:a16="http://schemas.microsoft.com/office/drawing/2014/main" id="{943440F3-5FA8-3E41-A4EB-6A7CDB2493A1}"/>
              </a:ext>
            </a:extLst>
          </p:cNvPr>
          <p:cNvSpPr txBox="1"/>
          <p:nvPr/>
        </p:nvSpPr>
        <p:spPr>
          <a:xfrm>
            <a:off x="6238897" y="3545794"/>
            <a:ext cx="1136073" cy="369332"/>
          </a:xfrm>
          <a:prstGeom prst="rect">
            <a:avLst/>
          </a:prstGeom>
          <a:noFill/>
        </p:spPr>
        <p:txBody>
          <a:bodyPr wrap="square" rtlCol="0">
            <a:spAutoFit/>
          </a:bodyPr>
          <a:lstStyle/>
          <a:p>
            <a:r>
              <a:rPr kumimoji="1" lang="en-US" altLang="zh-CN" dirty="0">
                <a:solidFill>
                  <a:srgbClr val="FF0000"/>
                </a:solidFill>
              </a:rPr>
              <a:t>known</a:t>
            </a:r>
            <a:endParaRPr kumimoji="1" lang="zh-CN" altLang="en-US" dirty="0">
              <a:solidFill>
                <a:srgbClr val="FF0000"/>
              </a:solidFill>
            </a:endParaRPr>
          </a:p>
        </p:txBody>
      </p:sp>
      <p:cxnSp>
        <p:nvCxnSpPr>
          <p:cNvPr id="50" name="直线箭头连接符 49">
            <a:extLst>
              <a:ext uri="{FF2B5EF4-FFF2-40B4-BE49-F238E27FC236}">
                <a16:creationId xmlns:a16="http://schemas.microsoft.com/office/drawing/2014/main" id="{7FD9170C-7AB0-B041-A9B4-3A1262FF87E9}"/>
              </a:ext>
            </a:extLst>
          </p:cNvPr>
          <p:cNvCxnSpPr>
            <a:cxnSpLocks/>
            <a:endCxn id="19" idx="4"/>
          </p:cNvCxnSpPr>
          <p:nvPr/>
        </p:nvCxnSpPr>
        <p:spPr>
          <a:xfrm flipV="1">
            <a:off x="5638801" y="3129039"/>
            <a:ext cx="2336267" cy="97190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1479E467-1690-4E4E-A9ED-CFB1E7475C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16" t="13478" r="10632" b="10948"/>
          <a:stretch/>
        </p:blipFill>
        <p:spPr>
          <a:xfrm>
            <a:off x="9960440" y="4263674"/>
            <a:ext cx="1922009" cy="1440000"/>
          </a:xfrm>
          <a:prstGeom prst="rect">
            <a:avLst/>
          </a:prstGeom>
        </p:spPr>
      </p:pic>
      <p:pic>
        <p:nvPicPr>
          <p:cNvPr id="66" name="图片 65">
            <a:extLst>
              <a:ext uri="{FF2B5EF4-FFF2-40B4-BE49-F238E27FC236}">
                <a16:creationId xmlns:a16="http://schemas.microsoft.com/office/drawing/2014/main" id="{F31EBC7B-CD59-D143-983D-8227B5DEF5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52" t="13162" r="10632" b="10949"/>
          <a:stretch/>
        </p:blipFill>
        <p:spPr>
          <a:xfrm>
            <a:off x="7321117" y="4264705"/>
            <a:ext cx="1908000" cy="1440000"/>
          </a:xfrm>
          <a:prstGeom prst="rect">
            <a:avLst/>
          </a:prstGeom>
        </p:spPr>
      </p:pic>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4211E173-0456-704C-B43D-ABC0B94D4264}"/>
                  </a:ext>
                </a:extLst>
              </p:cNvPr>
              <p:cNvSpPr/>
              <p:nvPr/>
            </p:nvSpPr>
            <p:spPr>
              <a:xfrm>
                <a:off x="7852309" y="5258992"/>
                <a:ext cx="845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𝑡𝑟𝑎𝑖𝑛</m:t>
                          </m:r>
                        </m:sub>
                      </m:sSub>
                    </m:oMath>
                  </m:oMathPara>
                </a14:m>
                <a:endParaRPr lang="zh-CN" altLang="en-US" dirty="0"/>
              </a:p>
            </p:txBody>
          </p:sp>
        </mc:Choice>
        <mc:Fallback xmlns="">
          <p:sp>
            <p:nvSpPr>
              <p:cNvPr id="75" name="矩形 74">
                <a:extLst>
                  <a:ext uri="{FF2B5EF4-FFF2-40B4-BE49-F238E27FC236}">
                    <a16:creationId xmlns:a16="http://schemas.microsoft.com/office/drawing/2014/main" xmlns="" xmlns:a14="http://schemas.microsoft.com/office/drawing/2010/main" id="{4211E173-0456-704C-B43D-ABC0B94D4264}"/>
                  </a:ext>
                </a:extLst>
              </p:cNvPr>
              <p:cNvSpPr>
                <a:spLocks noRot="1" noChangeAspect="1" noMove="1" noResize="1" noEditPoints="1" noAdjustHandles="1" noChangeArrowheads="1" noChangeShapeType="1" noTextEdit="1"/>
              </p:cNvSpPr>
              <p:nvPr/>
            </p:nvSpPr>
            <p:spPr>
              <a:xfrm>
                <a:off x="7852309" y="5258992"/>
                <a:ext cx="845616" cy="369332"/>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D7569557-B2DA-CE49-A293-298E9385A6DF}"/>
                  </a:ext>
                </a:extLst>
              </p:cNvPr>
              <p:cNvSpPr/>
              <p:nvPr/>
            </p:nvSpPr>
            <p:spPr>
              <a:xfrm>
                <a:off x="10556344" y="5257677"/>
                <a:ext cx="7302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𝑡𝑒𝑠𝑡</m:t>
                          </m:r>
                        </m:sub>
                      </m:sSub>
                    </m:oMath>
                  </m:oMathPara>
                </a14:m>
                <a:endParaRPr lang="zh-CN" altLang="en-US" dirty="0"/>
              </a:p>
            </p:txBody>
          </p:sp>
        </mc:Choice>
        <mc:Fallback xmlns="">
          <p:sp>
            <p:nvSpPr>
              <p:cNvPr id="76" name="矩形 75">
                <a:extLst>
                  <a:ext uri="{FF2B5EF4-FFF2-40B4-BE49-F238E27FC236}">
                    <a16:creationId xmlns:a16="http://schemas.microsoft.com/office/drawing/2014/main" xmlns="" xmlns:a14="http://schemas.microsoft.com/office/drawing/2010/main" id="{D7569557-B2DA-CE49-A293-298E9385A6DF}"/>
                  </a:ext>
                </a:extLst>
              </p:cNvPr>
              <p:cNvSpPr>
                <a:spLocks noRot="1" noChangeAspect="1" noMove="1" noResize="1" noEditPoints="1" noAdjustHandles="1" noChangeArrowheads="1" noChangeShapeType="1" noTextEdit="1"/>
              </p:cNvSpPr>
              <p:nvPr/>
            </p:nvSpPr>
            <p:spPr>
              <a:xfrm>
                <a:off x="10556344" y="5257677"/>
                <a:ext cx="730200"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77" name="右箭头 76">
            <a:extLst>
              <a:ext uri="{FF2B5EF4-FFF2-40B4-BE49-F238E27FC236}">
                <a16:creationId xmlns:a16="http://schemas.microsoft.com/office/drawing/2014/main" id="{61A84817-59BA-4241-962E-61D7AF0807AF}"/>
              </a:ext>
            </a:extLst>
          </p:cNvPr>
          <p:cNvSpPr/>
          <p:nvPr/>
        </p:nvSpPr>
        <p:spPr>
          <a:xfrm>
            <a:off x="9229117" y="4960036"/>
            <a:ext cx="720000" cy="3600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55F834FC-D72E-E848-834A-4FAC54B41FEF}"/>
              </a:ext>
            </a:extLst>
          </p:cNvPr>
          <p:cNvSpPr/>
          <p:nvPr/>
        </p:nvSpPr>
        <p:spPr>
          <a:xfrm rot="20055838">
            <a:off x="9533627" y="4780036"/>
            <a:ext cx="72000"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215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fade">
                                      <p:cBhvr>
                                        <p:cTn id="54" dur="500"/>
                                        <p:tgtEl>
                                          <p:spTgt spid="3">
                                            <p:txEl>
                                              <p:pRg st="12" end="12"/>
                                            </p:txEl>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6" grpId="0"/>
      <p:bldP spid="47" grpId="0"/>
      <p:bldP spid="75" grpId="0"/>
      <p:bldP spid="76" grpId="0"/>
      <p:bldP spid="77" grpId="0" animBg="1"/>
      <p:bldP spid="7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Existence of Non-I.I.Dness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sz="2000" dirty="0"/>
              <a:t>One metric (NI) for Non-I.I.Dness</a:t>
            </a:r>
            <a:r>
              <a:rPr lang="zh-CN" altLang="en-US" sz="2000" dirty="0"/>
              <a:t> </a:t>
            </a:r>
            <a:endParaRPr lang="en-US" altLang="zh-CN" sz="2000" dirty="0"/>
          </a:p>
          <a:p>
            <a:pPr lvl="1"/>
            <a:endParaRPr lang="en-US" altLang="zh-CN" dirty="0"/>
          </a:p>
          <a:p>
            <a:pPr lvl="1"/>
            <a:endParaRPr lang="en-US" altLang="zh-CN" dirty="0"/>
          </a:p>
          <a:p>
            <a:pPr lvl="1"/>
            <a:endParaRPr lang="en-US" altLang="zh-CN" dirty="0"/>
          </a:p>
          <a:p>
            <a:pPr lvl="1"/>
            <a:endParaRPr lang="en-US" altLang="zh-CN" dirty="0"/>
          </a:p>
          <a:p>
            <a:pPr marL="274320" lvl="1" indent="0">
              <a:buNone/>
            </a:pPr>
            <a:endParaRPr lang="en-US" altLang="zh-CN" dirty="0"/>
          </a:p>
          <a:p>
            <a:r>
              <a:rPr lang="en-US" altLang="zh-CN" sz="2000" dirty="0"/>
              <a:t>Existence of Non-</a:t>
            </a:r>
            <a:r>
              <a:rPr lang="en-US" altLang="zh-CN" sz="2000" dirty="0" err="1"/>
              <a:t>I.I.Dness</a:t>
            </a:r>
            <a:r>
              <a:rPr lang="en-US" altLang="zh-CN" sz="2000" dirty="0"/>
              <a:t> on Dataset</a:t>
            </a:r>
            <a:r>
              <a:rPr lang="zh-CN" altLang="en-US" sz="2000" dirty="0"/>
              <a:t> </a:t>
            </a:r>
            <a:r>
              <a:rPr lang="en-US" altLang="zh-CN" sz="2000" dirty="0"/>
              <a:t>consisted of 10 subclasses </a:t>
            </a:r>
            <a:r>
              <a:rPr lang="en-US" altLang="zh-CN" sz="2000" dirty="0">
                <a:solidFill>
                  <a:srgbClr val="FF0000"/>
                </a:solidFill>
              </a:rPr>
              <a:t>from</a:t>
            </a:r>
            <a:r>
              <a:rPr lang="en-US" altLang="zh-CN" sz="2000" dirty="0"/>
              <a:t> </a:t>
            </a:r>
            <a:r>
              <a:rPr lang="en-US" altLang="zh-CN" sz="2000" dirty="0" err="1">
                <a:solidFill>
                  <a:srgbClr val="FF0000"/>
                </a:solidFill>
              </a:rPr>
              <a:t>ImageNet</a:t>
            </a:r>
            <a:endParaRPr lang="en-US" altLang="zh-CN" sz="2000" dirty="0">
              <a:solidFill>
                <a:srgbClr val="FF0000"/>
              </a:solidFill>
            </a:endParaRPr>
          </a:p>
          <a:p>
            <a:r>
              <a:rPr lang="en-US" altLang="zh-CN" sz="2000" dirty="0"/>
              <a:t>For each class</a:t>
            </a:r>
            <a:endParaRPr lang="en-US" altLang="zh-CN" sz="2200" dirty="0"/>
          </a:p>
          <a:p>
            <a:pPr lvl="1"/>
            <a:r>
              <a:rPr lang="en-US" altLang="zh-CN" sz="1800" dirty="0"/>
              <a:t>Training data</a:t>
            </a:r>
          </a:p>
          <a:p>
            <a:pPr lvl="1"/>
            <a:r>
              <a:rPr lang="en-US" altLang="zh-CN" sz="1800" dirty="0"/>
              <a:t>Testing data</a:t>
            </a:r>
          </a:p>
          <a:p>
            <a:pPr lvl="1"/>
            <a:r>
              <a:rPr lang="en-US" altLang="zh-CN" sz="1800" dirty="0"/>
              <a:t>CNN for prediction</a:t>
            </a:r>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132</a:t>
            </a:fld>
            <a:endParaRPr lang="en-US"/>
          </a:p>
        </p:txBody>
      </p:sp>
      <p:pic>
        <p:nvPicPr>
          <p:cNvPr id="6" name="图片 5">
            <a:extLst>
              <a:ext uri="{FF2B5EF4-FFF2-40B4-BE49-F238E27FC236}">
                <a16:creationId xmlns:a16="http://schemas.microsoft.com/office/drawing/2014/main" id="{CDBB30E4-233E-9541-90B1-031670C0126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16000" y="4393200"/>
            <a:ext cx="3960000" cy="2160000"/>
          </a:xfrm>
          <a:prstGeom prst="rect">
            <a:avLst/>
          </a:prstGeom>
        </p:spPr>
      </p:pic>
      <p:cxnSp>
        <p:nvCxnSpPr>
          <p:cNvPr id="10" name="直线箭头连接符 9">
            <a:extLst>
              <a:ext uri="{FF2B5EF4-FFF2-40B4-BE49-F238E27FC236}">
                <a16:creationId xmlns:a16="http://schemas.microsoft.com/office/drawing/2014/main" id="{ABC8A8C3-03AF-FE42-B591-586E01CE8265}"/>
              </a:ext>
            </a:extLst>
          </p:cNvPr>
          <p:cNvCxnSpPr>
            <a:cxnSpLocks/>
          </p:cNvCxnSpPr>
          <p:nvPr/>
        </p:nvCxnSpPr>
        <p:spPr>
          <a:xfrm rot="10800000">
            <a:off x="4732726" y="4749111"/>
            <a:ext cx="0" cy="1188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A02EAFD-C9F9-D84B-B1B5-D24A15885B7C}"/>
              </a:ext>
            </a:extLst>
          </p:cNvPr>
          <p:cNvCxnSpPr>
            <a:cxnSpLocks/>
          </p:cNvCxnSpPr>
          <p:nvPr/>
        </p:nvCxnSpPr>
        <p:spPr>
          <a:xfrm rot="16200000">
            <a:off x="5974725" y="4257417"/>
            <a:ext cx="0" cy="248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EC5563-7F77-624A-9289-32949E27ABBA}"/>
              </a:ext>
            </a:extLst>
          </p:cNvPr>
          <p:cNvSpPr/>
          <p:nvPr/>
        </p:nvSpPr>
        <p:spPr>
          <a:xfrm>
            <a:off x="4173918" y="4389648"/>
            <a:ext cx="1117614" cy="338554"/>
          </a:xfrm>
          <a:prstGeom prst="rect">
            <a:avLst/>
          </a:prstGeom>
          <a:solidFill>
            <a:srgbClr val="7030A0"/>
          </a:solidFill>
        </p:spPr>
        <p:txBody>
          <a:bodyPr wrap="none" lIns="91440" tIns="45720" rIns="91440" bIns="45720">
            <a:spAutoFit/>
          </a:bodyPr>
          <a:lstStyle/>
          <a:p>
            <a:r>
              <a:rPr lang="en" altLang="zh-CN" sz="1600" dirty="0">
                <a:solidFill>
                  <a:schemeClr val="bg1"/>
                </a:solidFill>
              </a:rPr>
              <a:t>ubiquitous</a:t>
            </a:r>
          </a:p>
        </p:txBody>
      </p:sp>
      <p:sp>
        <p:nvSpPr>
          <p:cNvPr id="15" name="矩形 14">
            <a:extLst>
              <a:ext uri="{FF2B5EF4-FFF2-40B4-BE49-F238E27FC236}">
                <a16:creationId xmlns:a16="http://schemas.microsoft.com/office/drawing/2014/main" id="{BB59C821-982F-A44F-A324-2D9A529C6434}"/>
              </a:ext>
            </a:extLst>
          </p:cNvPr>
          <p:cNvSpPr/>
          <p:nvPr/>
        </p:nvSpPr>
        <p:spPr>
          <a:xfrm>
            <a:off x="5187967" y="5141905"/>
            <a:ext cx="1816066" cy="338554"/>
          </a:xfrm>
          <a:prstGeom prst="rect">
            <a:avLst/>
          </a:prstGeom>
          <a:solidFill>
            <a:srgbClr val="7030A0"/>
          </a:solidFill>
        </p:spPr>
        <p:txBody>
          <a:bodyPr wrap="square" lIns="91440" tIns="45720" rIns="91440" bIns="45720">
            <a:spAutoFit/>
          </a:bodyPr>
          <a:lstStyle/>
          <a:p>
            <a:r>
              <a:rPr lang="en" altLang="zh-CN" sz="1600" dirty="0">
                <a:solidFill>
                  <a:schemeClr val="bg1"/>
                </a:solidFill>
              </a:rPr>
              <a:t>strong correlation </a:t>
            </a:r>
          </a:p>
        </p:txBody>
      </p:sp>
      <p:pic>
        <p:nvPicPr>
          <p:cNvPr id="7" name="图片 6">
            <a:extLst>
              <a:ext uri="{FF2B5EF4-FFF2-40B4-BE49-F238E27FC236}">
                <a16:creationId xmlns:a16="http://schemas.microsoft.com/office/drawing/2014/main" id="{31AA0B0E-6D02-D743-B955-516EC21EC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47" y="2051634"/>
            <a:ext cx="10395056" cy="1663992"/>
          </a:xfrm>
          <a:prstGeom prst="rect">
            <a:avLst/>
          </a:prstGeom>
        </p:spPr>
      </p:pic>
      <p:sp>
        <p:nvSpPr>
          <p:cNvPr id="9" name="椭圆 8">
            <a:extLst>
              <a:ext uri="{FF2B5EF4-FFF2-40B4-BE49-F238E27FC236}">
                <a16:creationId xmlns:a16="http://schemas.microsoft.com/office/drawing/2014/main" id="{A0EABC8E-9C19-0E46-8AE3-634B8AEB4C03}"/>
              </a:ext>
            </a:extLst>
          </p:cNvPr>
          <p:cNvSpPr/>
          <p:nvPr/>
        </p:nvSpPr>
        <p:spPr>
          <a:xfrm>
            <a:off x="4367597" y="5916769"/>
            <a:ext cx="3214255" cy="4340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333859" y="2862902"/>
            <a:ext cx="2031325" cy="369332"/>
          </a:xfrm>
          <a:prstGeom prst="rect">
            <a:avLst/>
          </a:prstGeom>
          <a:noFill/>
        </p:spPr>
        <p:txBody>
          <a:bodyPr wrap="none" rtlCol="0">
            <a:spAutoFit/>
          </a:bodyPr>
          <a:lstStyle/>
          <a:p>
            <a:r>
              <a:rPr lang="en-US" altLang="zh-CN" b="1" dirty="0">
                <a:solidFill>
                  <a:srgbClr val="00B050"/>
                </a:solidFill>
              </a:rPr>
              <a:t>Distribution shift</a:t>
            </a:r>
            <a:endParaRPr lang="zh-CN" altLang="en-US" b="1" dirty="0">
              <a:solidFill>
                <a:srgbClr val="00B050"/>
              </a:solidFill>
            </a:endParaRPr>
          </a:p>
        </p:txBody>
      </p:sp>
      <p:sp>
        <p:nvSpPr>
          <p:cNvPr id="12" name="椭圆 11"/>
          <p:cNvSpPr/>
          <p:nvPr/>
        </p:nvSpPr>
        <p:spPr>
          <a:xfrm>
            <a:off x="5291532" y="2777371"/>
            <a:ext cx="2784468" cy="54039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291532" y="3213331"/>
            <a:ext cx="2784468" cy="540395"/>
          </a:xfrm>
          <a:prstGeom prst="ellipse">
            <a:avLst/>
          </a:prstGeom>
          <a:noFill/>
          <a:ln>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17FB"/>
              </a:solidFill>
            </a:endParaRPr>
          </a:p>
        </p:txBody>
      </p:sp>
      <p:sp>
        <p:nvSpPr>
          <p:cNvPr id="17" name="文本框 16"/>
          <p:cNvSpPr txBox="1"/>
          <p:nvPr/>
        </p:nvSpPr>
        <p:spPr>
          <a:xfrm>
            <a:off x="8333859" y="3336970"/>
            <a:ext cx="2121093" cy="369332"/>
          </a:xfrm>
          <a:prstGeom prst="rect">
            <a:avLst/>
          </a:prstGeom>
          <a:noFill/>
        </p:spPr>
        <p:txBody>
          <a:bodyPr wrap="none" rtlCol="0">
            <a:spAutoFit/>
          </a:bodyPr>
          <a:lstStyle/>
          <a:p>
            <a:r>
              <a:rPr lang="en-US" altLang="zh-CN" b="1" dirty="0">
                <a:solidFill>
                  <a:srgbClr val="1717FB"/>
                </a:solidFill>
              </a:rPr>
              <a:t>For normalization</a:t>
            </a:r>
            <a:endParaRPr lang="zh-CN" altLang="en-US" b="1" dirty="0">
              <a:solidFill>
                <a:srgbClr val="1717FB"/>
              </a:solidFill>
            </a:endParaRPr>
          </a:p>
        </p:txBody>
      </p:sp>
    </p:spTree>
    <p:extLst>
      <p:ext uri="{BB962C8B-B14F-4D97-AF65-F5344CB8AC3E}">
        <p14:creationId xmlns:p14="http://schemas.microsoft.com/office/powerpoint/2010/main" val="141630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9" grpId="0" animBg="1"/>
      <p:bldP spid="8" grpId="0"/>
      <p:bldP spid="12" grpId="0" animBg="1"/>
      <p:bldP spid="16" grpId="0" animBg="1"/>
      <p:bldP spid="1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Datasets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 DatasetA &amp; DatasetB &amp; </a:t>
            </a:r>
            <a:r>
              <a:rPr lang="en-US" altLang="zh-CN" dirty="0" err="1"/>
              <a:t>DatasetC</a:t>
            </a:r>
            <a:endParaRPr lang="en-US" altLang="zh-CN" dirty="0">
              <a:solidFill>
                <a:srgbClr val="FF0000"/>
              </a:solidFill>
            </a:endParaRPr>
          </a:p>
          <a:p>
            <a:pPr lvl="1"/>
            <a:r>
              <a:rPr lang="en-US" altLang="zh-CN" dirty="0"/>
              <a:t>NI</a:t>
            </a:r>
            <a:r>
              <a:rPr lang="zh-CN" altLang="en-US" dirty="0"/>
              <a:t> </a:t>
            </a:r>
            <a:r>
              <a:rPr lang="en-US" altLang="zh-CN" dirty="0"/>
              <a:t>is</a:t>
            </a:r>
            <a:r>
              <a:rPr lang="zh-CN" altLang="en-US" dirty="0"/>
              <a:t> </a:t>
            </a:r>
            <a:r>
              <a:rPr lang="en-US" altLang="zh-CN" dirty="0"/>
              <a:t>ubiquitous,</a:t>
            </a:r>
            <a:r>
              <a:rPr lang="zh-CN" altLang="en-US" dirty="0"/>
              <a:t> </a:t>
            </a:r>
            <a:r>
              <a:rPr lang="en-US" altLang="zh-CN" dirty="0"/>
              <a:t>but</a:t>
            </a:r>
            <a:r>
              <a:rPr lang="zh-CN" altLang="en-US" dirty="0"/>
              <a:t> </a:t>
            </a:r>
            <a:r>
              <a:rPr lang="en-US" altLang="zh-CN" dirty="0"/>
              <a:t>small</a:t>
            </a:r>
            <a:r>
              <a:rPr lang="zh-CN" altLang="en-US" dirty="0"/>
              <a:t> </a:t>
            </a:r>
            <a:r>
              <a:rPr lang="en-US" altLang="zh-CN" dirty="0"/>
              <a:t>on</a:t>
            </a:r>
            <a:r>
              <a:rPr lang="zh-CN" altLang="en-US" dirty="0"/>
              <a:t> </a:t>
            </a:r>
            <a:r>
              <a:rPr lang="en-US" altLang="zh-CN" dirty="0"/>
              <a:t>these</a:t>
            </a:r>
            <a:r>
              <a:rPr lang="zh-CN" altLang="en-US" dirty="0"/>
              <a:t> </a:t>
            </a:r>
            <a:r>
              <a:rPr lang="en-US" altLang="zh-CN" dirty="0"/>
              <a:t>datasets</a:t>
            </a:r>
          </a:p>
          <a:p>
            <a:pPr lvl="1"/>
            <a:r>
              <a:rPr lang="en-US" altLang="zh-CN" dirty="0"/>
              <a:t>NI</a:t>
            </a:r>
            <a:r>
              <a:rPr lang="zh-CN" altLang="en-US" dirty="0"/>
              <a:t> </a:t>
            </a:r>
            <a:r>
              <a:rPr lang="en-US" altLang="zh-CN" dirty="0"/>
              <a:t>is</a:t>
            </a:r>
            <a:r>
              <a:rPr lang="zh-CN" altLang="en-US" dirty="0"/>
              <a:t> </a:t>
            </a:r>
            <a:r>
              <a:rPr lang="en-US" altLang="zh-CN" dirty="0"/>
              <a:t>Uncontrollable,</a:t>
            </a:r>
            <a:r>
              <a:rPr lang="zh-CN" altLang="en-US" dirty="0"/>
              <a:t> </a:t>
            </a:r>
            <a:r>
              <a:rPr lang="en-US" altLang="zh-CN" dirty="0"/>
              <a:t>not</a:t>
            </a:r>
            <a:r>
              <a:rPr lang="zh-CN" altLang="en-US" dirty="0"/>
              <a:t> </a:t>
            </a:r>
            <a:r>
              <a:rPr lang="en-US" altLang="zh-CN" dirty="0"/>
              <a:t>friendly</a:t>
            </a:r>
            <a:r>
              <a:rPr lang="zh-CN" altLang="en-US" dirty="0"/>
              <a:t> </a:t>
            </a:r>
            <a:r>
              <a:rPr lang="en-US" altLang="zh-CN" dirty="0"/>
              <a:t>for</a:t>
            </a:r>
            <a:r>
              <a:rPr lang="zh-CN" altLang="en-US" dirty="0"/>
              <a:t> </a:t>
            </a:r>
            <a:r>
              <a:rPr lang="en-US" altLang="zh-CN" dirty="0"/>
              <a:t>Non</a:t>
            </a:r>
            <a:r>
              <a:rPr lang="zh-CN" altLang="en-US" dirty="0"/>
              <a:t> </a:t>
            </a:r>
            <a:r>
              <a:rPr lang="en-US" altLang="zh-CN" dirty="0"/>
              <a:t>IID</a:t>
            </a:r>
            <a:r>
              <a:rPr lang="zh-CN" altLang="en-US" dirty="0"/>
              <a:t> </a:t>
            </a:r>
            <a:r>
              <a:rPr lang="en-US" altLang="zh-CN" dirty="0"/>
              <a:t>setting</a:t>
            </a:r>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133</a:t>
            </a:fld>
            <a:endParaRPr lang="en-US"/>
          </a:p>
        </p:txBody>
      </p:sp>
      <p:pic>
        <p:nvPicPr>
          <p:cNvPr id="8" name="图片 7">
            <a:extLst>
              <a:ext uri="{FF2B5EF4-FFF2-40B4-BE49-F238E27FC236}">
                <a16:creationId xmlns:a16="http://schemas.microsoft.com/office/drawing/2014/main" id="{775A74E8-E523-934B-B6E2-9763D4B0234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48755" y="3165902"/>
            <a:ext cx="4571324" cy="2582987"/>
          </a:xfrm>
          <a:prstGeom prst="rect">
            <a:avLst/>
          </a:prstGeom>
        </p:spPr>
      </p:pic>
      <p:sp>
        <p:nvSpPr>
          <p:cNvPr id="17" name="矩形 16">
            <a:extLst>
              <a:ext uri="{FF2B5EF4-FFF2-40B4-BE49-F238E27FC236}">
                <a16:creationId xmlns:a16="http://schemas.microsoft.com/office/drawing/2014/main" id="{3D6B42C1-54E7-4549-A2D7-293DDF1C5C04}"/>
              </a:ext>
            </a:extLst>
          </p:cNvPr>
          <p:cNvSpPr/>
          <p:nvPr/>
        </p:nvSpPr>
        <p:spPr>
          <a:xfrm>
            <a:off x="4089765" y="4638768"/>
            <a:ext cx="1042665" cy="338554"/>
          </a:xfrm>
          <a:prstGeom prst="rect">
            <a:avLst/>
          </a:prstGeom>
          <a:solidFill>
            <a:srgbClr val="7030A0"/>
          </a:solidFill>
          <a:ln>
            <a:noFill/>
          </a:ln>
        </p:spPr>
        <p:txBody>
          <a:bodyPr wrap="square" lIns="91440" tIns="45720" rIns="91440" bIns="45720">
            <a:spAutoFit/>
          </a:bodyPr>
          <a:lstStyle/>
          <a:p>
            <a:pPr algn="ctr"/>
            <a:r>
              <a:rPr lang="en" altLang="zh-CN" sz="1600" dirty="0">
                <a:solidFill>
                  <a:schemeClr val="bg1"/>
                </a:solidFill>
              </a:rPr>
              <a:t>Small NI    </a:t>
            </a:r>
          </a:p>
        </p:txBody>
      </p:sp>
      <p:sp>
        <p:nvSpPr>
          <p:cNvPr id="14" name="矩形 13">
            <a:extLst>
              <a:ext uri="{FF2B5EF4-FFF2-40B4-BE49-F238E27FC236}">
                <a16:creationId xmlns:a16="http://schemas.microsoft.com/office/drawing/2014/main" id="{870ED90B-E048-0044-B5EA-92D53F3316AC}"/>
              </a:ext>
            </a:extLst>
          </p:cNvPr>
          <p:cNvSpPr/>
          <p:nvPr/>
        </p:nvSpPr>
        <p:spPr>
          <a:xfrm>
            <a:off x="248016" y="6029473"/>
            <a:ext cx="11786839" cy="461665"/>
          </a:xfrm>
          <a:prstGeom prst="rect">
            <a:avLst/>
          </a:prstGeom>
          <a:noFill/>
        </p:spPr>
        <p:txBody>
          <a:bodyPr wrap="square" lIns="91440" tIns="45720" rIns="91440" bIns="45720">
            <a:spAutoFit/>
          </a:bodyPr>
          <a:lstStyle/>
          <a:p>
            <a:pPr algn="ctr"/>
            <a:r>
              <a:rPr lang="en" altLang="zh-CN" sz="2400" b="1" dirty="0"/>
              <a:t>A dataset for Non-I.I.D. image classification is demanded.</a:t>
            </a:r>
          </a:p>
        </p:txBody>
      </p:sp>
      <p:sp>
        <p:nvSpPr>
          <p:cNvPr id="5" name="椭圆 4">
            <a:extLst>
              <a:ext uri="{FF2B5EF4-FFF2-40B4-BE49-F238E27FC236}">
                <a16:creationId xmlns:a16="http://schemas.microsoft.com/office/drawing/2014/main" id="{C5AFF181-A94E-744F-8834-66D2809905F5}"/>
              </a:ext>
            </a:extLst>
          </p:cNvPr>
          <p:cNvSpPr/>
          <p:nvPr/>
        </p:nvSpPr>
        <p:spPr>
          <a:xfrm>
            <a:off x="5611091" y="2819954"/>
            <a:ext cx="1856509" cy="5882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ImageNet</a:t>
            </a:r>
            <a:endParaRPr kumimoji="1" lang="zh-CN" altLang="en-US" dirty="0"/>
          </a:p>
        </p:txBody>
      </p:sp>
      <p:sp>
        <p:nvSpPr>
          <p:cNvPr id="7" name="椭圆 6">
            <a:extLst>
              <a:ext uri="{FF2B5EF4-FFF2-40B4-BE49-F238E27FC236}">
                <a16:creationId xmlns:a16="http://schemas.microsoft.com/office/drawing/2014/main" id="{FF0FC7A6-F117-714B-A106-C0A8A69FC59D}"/>
              </a:ext>
            </a:extLst>
          </p:cNvPr>
          <p:cNvSpPr/>
          <p:nvPr/>
        </p:nvSpPr>
        <p:spPr>
          <a:xfrm>
            <a:off x="1850368" y="3376622"/>
            <a:ext cx="1519963" cy="7098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PASCAL VOC</a:t>
            </a:r>
            <a:endParaRPr kumimoji="1" lang="zh-CN" altLang="en-US" dirty="0"/>
          </a:p>
        </p:txBody>
      </p:sp>
      <p:sp>
        <p:nvSpPr>
          <p:cNvPr id="16" name="椭圆 15">
            <a:extLst>
              <a:ext uri="{FF2B5EF4-FFF2-40B4-BE49-F238E27FC236}">
                <a16:creationId xmlns:a16="http://schemas.microsoft.com/office/drawing/2014/main" id="{44F9F777-2FF8-9841-8ADD-19B3E9E239A2}"/>
              </a:ext>
            </a:extLst>
          </p:cNvPr>
          <p:cNvSpPr/>
          <p:nvPr/>
        </p:nvSpPr>
        <p:spPr>
          <a:xfrm>
            <a:off x="8353834" y="3456131"/>
            <a:ext cx="1806166" cy="630382"/>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MSCOCO</a:t>
            </a:r>
            <a:endParaRPr kumimoji="1" lang="zh-CN" altLang="en-US" dirty="0"/>
          </a:p>
        </p:txBody>
      </p:sp>
      <p:sp>
        <p:nvSpPr>
          <p:cNvPr id="23" name="矩形 22">
            <a:extLst>
              <a:ext uri="{FF2B5EF4-FFF2-40B4-BE49-F238E27FC236}">
                <a16:creationId xmlns:a16="http://schemas.microsoft.com/office/drawing/2014/main" id="{292A929C-F8E3-DE49-9648-1FDF86E6BBF1}"/>
              </a:ext>
            </a:extLst>
          </p:cNvPr>
          <p:cNvSpPr/>
          <p:nvPr/>
        </p:nvSpPr>
        <p:spPr>
          <a:xfrm>
            <a:off x="6141436" y="4638768"/>
            <a:ext cx="1992973" cy="3385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Uncontrollable NI</a:t>
            </a:r>
            <a:endParaRPr kumimoji="1" lang="zh-CN" altLang="en-US" dirty="0"/>
          </a:p>
        </p:txBody>
      </p:sp>
      <p:cxnSp>
        <p:nvCxnSpPr>
          <p:cNvPr id="25" name="直线箭头连接符 24">
            <a:extLst>
              <a:ext uri="{FF2B5EF4-FFF2-40B4-BE49-F238E27FC236}">
                <a16:creationId xmlns:a16="http://schemas.microsoft.com/office/drawing/2014/main" id="{84FF8245-0176-4F4B-AC1B-CA8A3908D13F}"/>
              </a:ext>
            </a:extLst>
          </p:cNvPr>
          <p:cNvCxnSpPr>
            <a:cxnSpLocks/>
            <a:stCxn id="7" idx="5"/>
            <a:endCxn id="17" idx="0"/>
          </p:cNvCxnSpPr>
          <p:nvPr/>
        </p:nvCxnSpPr>
        <p:spPr>
          <a:xfrm>
            <a:off x="3147738" y="3982552"/>
            <a:ext cx="1463360"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A3A757A-F131-7A42-BD7C-B818A94EED56}"/>
              </a:ext>
            </a:extLst>
          </p:cNvPr>
          <p:cNvCxnSpPr>
            <a:cxnSpLocks/>
            <a:stCxn id="5" idx="4"/>
            <a:endCxn id="17" idx="0"/>
          </p:cNvCxnSpPr>
          <p:nvPr/>
        </p:nvCxnSpPr>
        <p:spPr>
          <a:xfrm flipH="1">
            <a:off x="4611098" y="3408218"/>
            <a:ext cx="1928248"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99005-69A3-BA40-96D5-C9BB03F22930}"/>
              </a:ext>
            </a:extLst>
          </p:cNvPr>
          <p:cNvCxnSpPr>
            <a:cxnSpLocks/>
            <a:stCxn id="16" idx="4"/>
            <a:endCxn id="17" idx="0"/>
          </p:cNvCxnSpPr>
          <p:nvPr/>
        </p:nvCxnSpPr>
        <p:spPr>
          <a:xfrm flipH="1">
            <a:off x="4611098" y="4086513"/>
            <a:ext cx="4645819"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20996F0-2998-474B-9DF5-E39D595FB664}"/>
              </a:ext>
            </a:extLst>
          </p:cNvPr>
          <p:cNvCxnSpPr>
            <a:cxnSpLocks/>
            <a:stCxn id="7" idx="5"/>
            <a:endCxn id="23" idx="0"/>
          </p:cNvCxnSpPr>
          <p:nvPr/>
        </p:nvCxnSpPr>
        <p:spPr>
          <a:xfrm>
            <a:off x="3147738" y="3982552"/>
            <a:ext cx="3990185"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C2C6A83-35BB-7F43-B3BA-FFDF384206F2}"/>
              </a:ext>
            </a:extLst>
          </p:cNvPr>
          <p:cNvCxnSpPr>
            <a:cxnSpLocks/>
            <a:stCxn id="5" idx="4"/>
            <a:endCxn id="23" idx="0"/>
          </p:cNvCxnSpPr>
          <p:nvPr/>
        </p:nvCxnSpPr>
        <p:spPr>
          <a:xfrm>
            <a:off x="6539346" y="3408218"/>
            <a:ext cx="598577"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D9150381-EB70-7241-9D1F-3A6A42BF2BDF}"/>
              </a:ext>
            </a:extLst>
          </p:cNvPr>
          <p:cNvCxnSpPr>
            <a:cxnSpLocks/>
            <a:stCxn id="16" idx="4"/>
            <a:endCxn id="23" idx="0"/>
          </p:cNvCxnSpPr>
          <p:nvPr/>
        </p:nvCxnSpPr>
        <p:spPr>
          <a:xfrm flipH="1">
            <a:off x="7137923" y="4086513"/>
            <a:ext cx="2118994"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15186" y="2503099"/>
            <a:ext cx="1783502" cy="369332"/>
          </a:xfrm>
          <a:prstGeom prst="rect">
            <a:avLst/>
          </a:prstGeom>
          <a:noFill/>
        </p:spPr>
        <p:txBody>
          <a:bodyPr wrap="none" rtlCol="0">
            <a:spAutoFit/>
          </a:bodyPr>
          <a:lstStyle/>
          <a:p>
            <a:r>
              <a:rPr lang="en-US" altLang="zh-CN" dirty="0"/>
              <a:t>Average NI: 2.7</a:t>
            </a:r>
            <a:endParaRPr lang="zh-CN" altLang="en-US" dirty="0"/>
          </a:p>
        </p:txBody>
      </p:sp>
    </p:spTree>
    <p:extLst>
      <p:ext uri="{BB962C8B-B14F-4D97-AF65-F5344CB8AC3E}">
        <p14:creationId xmlns:p14="http://schemas.microsoft.com/office/powerpoint/2010/main" val="20605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P spid="23" grpId="0" animBg="1"/>
      <p:bldP spid="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537110"/>
            <a:ext cx="10972800" cy="5089264"/>
          </a:xfrm>
          <a:ln>
            <a:noFill/>
          </a:ln>
        </p:spPr>
        <p:txBody>
          <a:bodyPr/>
          <a:lstStyle/>
          <a:p>
            <a:r>
              <a:rPr lang="en-US" altLang="zh-CN" b="1" dirty="0">
                <a:solidFill>
                  <a:srgbClr val="1717FB"/>
                </a:solidFill>
              </a:rPr>
              <a:t>NICO</a:t>
            </a:r>
            <a:r>
              <a:rPr lang="en-US" altLang="zh-CN" dirty="0"/>
              <a:t> Datasets:</a:t>
            </a:r>
          </a:p>
          <a:p>
            <a:r>
              <a:rPr lang="en-US" altLang="zh-CN" dirty="0"/>
              <a:t>Object label: e.g. dog</a:t>
            </a:r>
          </a:p>
          <a:p>
            <a:r>
              <a:rPr lang="en-US" altLang="zh-CN" dirty="0"/>
              <a:t>Contextual labels (Contexts)</a:t>
            </a:r>
          </a:p>
          <a:p>
            <a:pPr lvl="1"/>
            <a:r>
              <a:rPr lang="en-US" altLang="zh-CN" dirty="0"/>
              <a:t>the background or scene of a object, e.g. grass/water</a:t>
            </a:r>
          </a:p>
          <a:p>
            <a:r>
              <a:rPr lang="en-US" altLang="zh-CN" dirty="0"/>
              <a:t>Structure of NICO</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134</a:t>
            </a:fld>
            <a:endParaRPr lang="en-US"/>
          </a:p>
        </p:txBody>
      </p:sp>
      <p:sp>
        <p:nvSpPr>
          <p:cNvPr id="11" name="椭圆 10">
            <a:extLst>
              <a:ext uri="{FF2B5EF4-FFF2-40B4-BE49-F238E27FC236}">
                <a16:creationId xmlns:a16="http://schemas.microsoft.com/office/drawing/2014/main" id="{FC96F37F-1949-7B42-8277-19BC0FE4C326}"/>
              </a:ext>
            </a:extLst>
          </p:cNvPr>
          <p:cNvSpPr/>
          <p:nvPr/>
        </p:nvSpPr>
        <p:spPr>
          <a:xfrm>
            <a:off x="3611998" y="369229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BE6EBC7E-38B3-3047-A0E6-C85297951AF3}"/>
              </a:ext>
            </a:extLst>
          </p:cNvPr>
          <p:cNvSpPr/>
          <p:nvPr/>
        </p:nvSpPr>
        <p:spPr>
          <a:xfrm>
            <a:off x="1650281" y="4545900"/>
            <a:ext cx="129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Animal</a:t>
            </a:r>
            <a:endParaRPr kumimoji="1" lang="zh-CN" altLang="en-US" dirty="0"/>
          </a:p>
        </p:txBody>
      </p:sp>
      <p:sp>
        <p:nvSpPr>
          <p:cNvPr id="26" name="椭圆 25">
            <a:extLst>
              <a:ext uri="{FF2B5EF4-FFF2-40B4-BE49-F238E27FC236}">
                <a16:creationId xmlns:a16="http://schemas.microsoft.com/office/drawing/2014/main" id="{CBF15583-040D-0640-837D-E44B9CE99FD7}"/>
              </a:ext>
            </a:extLst>
          </p:cNvPr>
          <p:cNvSpPr/>
          <p:nvPr/>
        </p:nvSpPr>
        <p:spPr>
          <a:xfrm>
            <a:off x="4758493" y="4545900"/>
            <a:ext cx="136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Vehicle</a:t>
            </a:r>
            <a:endParaRPr kumimoji="1" lang="zh-CN" altLang="en-US" dirty="0"/>
          </a:p>
        </p:txBody>
      </p:sp>
      <p:sp>
        <p:nvSpPr>
          <p:cNvPr id="32" name="左中括号 31">
            <a:extLst>
              <a:ext uri="{FF2B5EF4-FFF2-40B4-BE49-F238E27FC236}">
                <a16:creationId xmlns:a16="http://schemas.microsoft.com/office/drawing/2014/main" id="{09BA6ACB-E006-A741-B054-1F0A7C62C915}"/>
              </a:ext>
            </a:extLst>
          </p:cNvPr>
          <p:cNvSpPr/>
          <p:nvPr/>
        </p:nvSpPr>
        <p:spPr>
          <a:xfrm rot="5400000">
            <a:off x="1434281" y="545662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FCAE2FC-5050-004C-83CB-8D3846DCE4ED}"/>
              </a:ext>
            </a:extLst>
          </p:cNvPr>
          <p:cNvSpPr/>
          <p:nvPr/>
        </p:nvSpPr>
        <p:spPr>
          <a:xfrm>
            <a:off x="984281" y="5421314"/>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Dog</a:t>
            </a:r>
            <a:endParaRPr kumimoji="1" lang="zh-CN" altLang="en-US" dirty="0"/>
          </a:p>
        </p:txBody>
      </p:sp>
      <p:sp>
        <p:nvSpPr>
          <p:cNvPr id="38" name="椭圆 37">
            <a:extLst>
              <a:ext uri="{FF2B5EF4-FFF2-40B4-BE49-F238E27FC236}">
                <a16:creationId xmlns:a16="http://schemas.microsoft.com/office/drawing/2014/main" id="{45412F02-9F64-644D-9493-633C32317533}"/>
              </a:ext>
            </a:extLst>
          </p:cNvPr>
          <p:cNvSpPr/>
          <p:nvPr/>
        </p:nvSpPr>
        <p:spPr>
          <a:xfrm>
            <a:off x="2478678" y="5424985"/>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8" name="椭圆 47">
            <a:extLst>
              <a:ext uri="{FF2B5EF4-FFF2-40B4-BE49-F238E27FC236}">
                <a16:creationId xmlns:a16="http://schemas.microsoft.com/office/drawing/2014/main" id="{58D31838-9ABB-1241-9CF1-BC77DC1C68DD}"/>
              </a:ext>
            </a:extLst>
          </p:cNvPr>
          <p:cNvSpPr/>
          <p:nvPr/>
        </p:nvSpPr>
        <p:spPr>
          <a:xfrm>
            <a:off x="5132094" y="6320626"/>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9" name="椭圆 48">
            <a:extLst>
              <a:ext uri="{FF2B5EF4-FFF2-40B4-BE49-F238E27FC236}">
                <a16:creationId xmlns:a16="http://schemas.microsoft.com/office/drawing/2014/main" id="{6D359955-35E4-CF42-B975-66AAC0F00D9D}"/>
              </a:ext>
            </a:extLst>
          </p:cNvPr>
          <p:cNvSpPr/>
          <p:nvPr/>
        </p:nvSpPr>
        <p:spPr>
          <a:xfrm>
            <a:off x="4128493" y="5431300"/>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a:t>
            </a:r>
            <a:endParaRPr kumimoji="1" lang="zh-CN" altLang="en-US" dirty="0"/>
          </a:p>
        </p:txBody>
      </p:sp>
      <p:sp>
        <p:nvSpPr>
          <p:cNvPr id="50" name="椭圆 49">
            <a:extLst>
              <a:ext uri="{FF2B5EF4-FFF2-40B4-BE49-F238E27FC236}">
                <a16:creationId xmlns:a16="http://schemas.microsoft.com/office/drawing/2014/main" id="{4228A72A-4E25-704B-9752-D5394BC5AE34}"/>
              </a:ext>
            </a:extLst>
          </p:cNvPr>
          <p:cNvSpPr/>
          <p:nvPr/>
        </p:nvSpPr>
        <p:spPr>
          <a:xfrm>
            <a:off x="264281" y="6324748"/>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Grass</a:t>
            </a:r>
            <a:endParaRPr kumimoji="1" lang="zh-CN" altLang="en-US" dirty="0"/>
          </a:p>
        </p:txBody>
      </p:sp>
      <p:sp>
        <p:nvSpPr>
          <p:cNvPr id="51" name="椭圆 50">
            <a:extLst>
              <a:ext uri="{FF2B5EF4-FFF2-40B4-BE49-F238E27FC236}">
                <a16:creationId xmlns:a16="http://schemas.microsoft.com/office/drawing/2014/main" id="{8E17B7BF-229D-994E-B8CF-809A65A0755A}"/>
              </a:ext>
            </a:extLst>
          </p:cNvPr>
          <p:cNvSpPr/>
          <p:nvPr/>
        </p:nvSpPr>
        <p:spPr>
          <a:xfrm>
            <a:off x="3188094" y="6324748"/>
            <a:ext cx="165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on bridge</a:t>
            </a:r>
            <a:endParaRPr kumimoji="1" lang="zh-CN" altLang="en-US" dirty="0"/>
          </a:p>
        </p:txBody>
      </p:sp>
      <p:sp>
        <p:nvSpPr>
          <p:cNvPr id="52" name="椭圆 51">
            <a:extLst>
              <a:ext uri="{FF2B5EF4-FFF2-40B4-BE49-F238E27FC236}">
                <a16:creationId xmlns:a16="http://schemas.microsoft.com/office/drawing/2014/main" id="{0DEDA66F-E6B3-B046-BD5C-44F394B0A2AB}"/>
              </a:ext>
            </a:extLst>
          </p:cNvPr>
          <p:cNvSpPr/>
          <p:nvPr/>
        </p:nvSpPr>
        <p:spPr>
          <a:xfrm>
            <a:off x="1758281" y="6324748"/>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cxnSp>
        <p:nvCxnSpPr>
          <p:cNvPr id="53" name="直线连接符 52">
            <a:extLst>
              <a:ext uri="{FF2B5EF4-FFF2-40B4-BE49-F238E27FC236}">
                <a16:creationId xmlns:a16="http://schemas.microsoft.com/office/drawing/2014/main" id="{6B0F841E-8C9F-164D-B6C1-C22D8C6F7BE2}"/>
              </a:ext>
            </a:extLst>
          </p:cNvPr>
          <p:cNvCxnSpPr>
            <a:cxnSpLocks/>
          </p:cNvCxnSpPr>
          <p:nvPr/>
        </p:nvCxnSpPr>
        <p:spPr>
          <a:xfrm flipH="1">
            <a:off x="1578281" y="580413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4" name="左中括号 53">
            <a:extLst>
              <a:ext uri="{FF2B5EF4-FFF2-40B4-BE49-F238E27FC236}">
                <a16:creationId xmlns:a16="http://schemas.microsoft.com/office/drawing/2014/main" id="{2E8D8E98-E1DC-674B-800C-5782CD831F70}"/>
              </a:ext>
            </a:extLst>
          </p:cNvPr>
          <p:cNvSpPr/>
          <p:nvPr/>
        </p:nvSpPr>
        <p:spPr>
          <a:xfrm rot="5400000">
            <a:off x="2154678"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5" name="直线连接符 54">
            <a:extLst>
              <a:ext uri="{FF2B5EF4-FFF2-40B4-BE49-F238E27FC236}">
                <a16:creationId xmlns:a16="http://schemas.microsoft.com/office/drawing/2014/main" id="{21660D6D-D2AD-3045-A3A7-99E00714EBCB}"/>
              </a:ext>
            </a:extLst>
          </p:cNvPr>
          <p:cNvCxnSpPr>
            <a:cxnSpLocks/>
          </p:cNvCxnSpPr>
          <p:nvPr/>
        </p:nvCxnSpPr>
        <p:spPr>
          <a:xfrm flipH="1">
            <a:off x="2298678"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6" name="左中括号 55">
            <a:extLst>
              <a:ext uri="{FF2B5EF4-FFF2-40B4-BE49-F238E27FC236}">
                <a16:creationId xmlns:a16="http://schemas.microsoft.com/office/drawing/2014/main" id="{66B0FA99-8C1A-494A-BB6A-B1F56BA45FCA}"/>
              </a:ext>
            </a:extLst>
          </p:cNvPr>
          <p:cNvSpPr/>
          <p:nvPr/>
        </p:nvSpPr>
        <p:spPr>
          <a:xfrm rot="5400000">
            <a:off x="5298493"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7" name="直线连接符 56">
            <a:extLst>
              <a:ext uri="{FF2B5EF4-FFF2-40B4-BE49-F238E27FC236}">
                <a16:creationId xmlns:a16="http://schemas.microsoft.com/office/drawing/2014/main" id="{1BABC39B-F6EF-DA40-BCE3-4906161127C7}"/>
              </a:ext>
            </a:extLst>
          </p:cNvPr>
          <p:cNvCxnSpPr>
            <a:cxnSpLocks/>
          </p:cNvCxnSpPr>
          <p:nvPr/>
        </p:nvCxnSpPr>
        <p:spPr>
          <a:xfrm flipH="1">
            <a:off x="5442493"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2" name="左中括号 61">
            <a:extLst>
              <a:ext uri="{FF2B5EF4-FFF2-40B4-BE49-F238E27FC236}">
                <a16:creationId xmlns:a16="http://schemas.microsoft.com/office/drawing/2014/main" id="{D2DB9A78-FE03-1B44-BBA2-06FECC7A70EA}"/>
              </a:ext>
            </a:extLst>
          </p:cNvPr>
          <p:cNvSpPr/>
          <p:nvPr/>
        </p:nvSpPr>
        <p:spPr>
          <a:xfrm rot="5400000">
            <a:off x="4698294" y="5333716"/>
            <a:ext cx="291600" cy="1656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63" name="直线连接符 62">
            <a:extLst>
              <a:ext uri="{FF2B5EF4-FFF2-40B4-BE49-F238E27FC236}">
                <a16:creationId xmlns:a16="http://schemas.microsoft.com/office/drawing/2014/main" id="{87F4DD5C-BFF1-0C41-B7D8-AB1BC31F2F1A}"/>
              </a:ext>
            </a:extLst>
          </p:cNvPr>
          <p:cNvCxnSpPr>
            <a:cxnSpLocks/>
          </p:cNvCxnSpPr>
          <p:nvPr/>
        </p:nvCxnSpPr>
        <p:spPr>
          <a:xfrm flipH="1">
            <a:off x="4722493" y="5799916"/>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CFAE8793-B8DE-2740-B524-9A2F076CA60B}"/>
              </a:ext>
            </a:extLst>
          </p:cNvPr>
          <p:cNvSpPr/>
          <p:nvPr/>
        </p:nvSpPr>
        <p:spPr>
          <a:xfrm>
            <a:off x="5622493" y="5431300"/>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71" name="左中括号 70">
            <a:extLst>
              <a:ext uri="{FF2B5EF4-FFF2-40B4-BE49-F238E27FC236}">
                <a16:creationId xmlns:a16="http://schemas.microsoft.com/office/drawing/2014/main" id="{03581875-110E-F242-989D-956585A9926E}"/>
              </a:ext>
            </a:extLst>
          </p:cNvPr>
          <p:cNvSpPr/>
          <p:nvPr/>
        </p:nvSpPr>
        <p:spPr>
          <a:xfrm rot="5400000">
            <a:off x="3726387" y="2808136"/>
            <a:ext cx="288000" cy="3144212"/>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2" name="直线连接符 71">
            <a:extLst>
              <a:ext uri="{FF2B5EF4-FFF2-40B4-BE49-F238E27FC236}">
                <a16:creationId xmlns:a16="http://schemas.microsoft.com/office/drawing/2014/main" id="{22D847D9-842F-CA4A-8932-8A0AA4538CFB}"/>
              </a:ext>
            </a:extLst>
          </p:cNvPr>
          <p:cNvCxnSpPr>
            <a:cxnSpLocks/>
          </p:cNvCxnSpPr>
          <p:nvPr/>
        </p:nvCxnSpPr>
        <p:spPr>
          <a:xfrm flipH="1" flipV="1">
            <a:off x="3773992" y="4018302"/>
            <a:ext cx="6" cy="216000"/>
          </a:xfrm>
          <a:prstGeom prst="line">
            <a:avLst/>
          </a:prstGeom>
          <a:ln w="12700"/>
        </p:spPr>
        <p:style>
          <a:lnRef idx="1">
            <a:schemeClr val="dk1"/>
          </a:lnRef>
          <a:fillRef idx="0">
            <a:schemeClr val="dk1"/>
          </a:fillRef>
          <a:effectRef idx="0">
            <a:schemeClr val="dk1"/>
          </a:effectRef>
          <a:fontRef idx="minor">
            <a:schemeClr val="tx1"/>
          </a:fontRef>
        </p:style>
      </p:cxnSp>
      <p:sp>
        <p:nvSpPr>
          <p:cNvPr id="81" name="矩形 80">
            <a:extLst>
              <a:ext uri="{FF2B5EF4-FFF2-40B4-BE49-F238E27FC236}">
                <a16:creationId xmlns:a16="http://schemas.microsoft.com/office/drawing/2014/main" id="{34961CF4-18E1-3C4E-BB73-FDAECE37D620}"/>
              </a:ext>
            </a:extLst>
          </p:cNvPr>
          <p:cNvSpPr/>
          <p:nvPr/>
        </p:nvSpPr>
        <p:spPr>
          <a:xfrm>
            <a:off x="6597797" y="45639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 </a:t>
            </a:r>
            <a:r>
              <a:rPr kumimoji="1" lang="en-US" altLang="zh-CN" dirty="0" err="1">
                <a:solidFill>
                  <a:schemeClr val="tx1"/>
                </a:solidFill>
              </a:rPr>
              <a:t>Superclasses</a:t>
            </a:r>
            <a:endParaRPr kumimoji="1" lang="zh-CN" altLang="en-US" dirty="0">
              <a:solidFill>
                <a:schemeClr val="tx1"/>
              </a:solidFill>
            </a:endParaRPr>
          </a:p>
        </p:txBody>
      </p:sp>
      <p:sp>
        <p:nvSpPr>
          <p:cNvPr id="82" name="矩形 81">
            <a:extLst>
              <a:ext uri="{FF2B5EF4-FFF2-40B4-BE49-F238E27FC236}">
                <a16:creationId xmlns:a16="http://schemas.microsoft.com/office/drawing/2014/main" id="{16462D46-70B5-3843-8673-635467C5AABD}"/>
              </a:ext>
            </a:extLst>
          </p:cNvPr>
          <p:cNvSpPr/>
          <p:nvPr/>
        </p:nvSpPr>
        <p:spPr>
          <a:xfrm>
            <a:off x="6592243" y="5439314"/>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Classes</a:t>
            </a:r>
            <a:endParaRPr kumimoji="1" lang="zh-CN" altLang="en-US" dirty="0">
              <a:solidFill>
                <a:schemeClr val="tx1"/>
              </a:solidFill>
            </a:endParaRPr>
          </a:p>
        </p:txBody>
      </p:sp>
      <p:sp>
        <p:nvSpPr>
          <p:cNvPr id="84" name="矩形 83">
            <a:extLst>
              <a:ext uri="{FF2B5EF4-FFF2-40B4-BE49-F238E27FC236}">
                <a16:creationId xmlns:a16="http://schemas.microsoft.com/office/drawing/2014/main" id="{DA9045D3-228F-EB45-95E5-1370F063DADB}"/>
              </a:ext>
            </a:extLst>
          </p:cNvPr>
          <p:cNvSpPr/>
          <p:nvPr/>
        </p:nvSpPr>
        <p:spPr>
          <a:xfrm>
            <a:off x="6592243" y="63347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Contexts</a:t>
            </a:r>
            <a:endParaRPr kumimoji="1" lang="zh-CN" altLang="en-US" dirty="0">
              <a:solidFill>
                <a:schemeClr val="tx1"/>
              </a:solidFill>
            </a:endParaRPr>
          </a:p>
        </p:txBody>
      </p:sp>
      <p:cxnSp>
        <p:nvCxnSpPr>
          <p:cNvPr id="89" name="直线箭头连接符 88">
            <a:extLst>
              <a:ext uri="{FF2B5EF4-FFF2-40B4-BE49-F238E27FC236}">
                <a16:creationId xmlns:a16="http://schemas.microsoft.com/office/drawing/2014/main" id="{F10EB066-BD3F-F549-9934-983D0DC07982}"/>
              </a:ext>
            </a:extLst>
          </p:cNvPr>
          <p:cNvCxnSpPr>
            <a:stCxn id="81" idx="2"/>
            <a:endCxn id="82" idx="0"/>
          </p:cNvCxnSpPr>
          <p:nvPr/>
        </p:nvCxnSpPr>
        <p:spPr>
          <a:xfrm flipH="1">
            <a:off x="7672243" y="4887900"/>
            <a:ext cx="5554" cy="55141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C214C3E8-6FB2-0E44-84DD-57049EF03AD0}"/>
              </a:ext>
            </a:extLst>
          </p:cNvPr>
          <p:cNvCxnSpPr>
            <a:cxnSpLocks/>
            <a:stCxn id="82" idx="2"/>
            <a:endCxn id="84" idx="0"/>
          </p:cNvCxnSpPr>
          <p:nvPr/>
        </p:nvCxnSpPr>
        <p:spPr>
          <a:xfrm>
            <a:off x="7672243" y="5763314"/>
            <a:ext cx="0" cy="57138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3" name="文本框 92">
            <a:extLst>
              <a:ext uri="{FF2B5EF4-FFF2-40B4-BE49-F238E27FC236}">
                <a16:creationId xmlns:a16="http://schemas.microsoft.com/office/drawing/2014/main" id="{094996EC-6890-294D-B60C-0823B1FE13F3}"/>
              </a:ext>
            </a:extLst>
          </p:cNvPr>
          <p:cNvSpPr txBox="1"/>
          <p:nvPr/>
        </p:nvSpPr>
        <p:spPr>
          <a:xfrm>
            <a:off x="7646400" y="4933828"/>
            <a:ext cx="609600" cy="369332"/>
          </a:xfrm>
          <a:prstGeom prst="rect">
            <a:avLst/>
          </a:prstGeom>
          <a:noFill/>
        </p:spPr>
        <p:txBody>
          <a:bodyPr wrap="square" rtlCol="0">
            <a:spAutoFit/>
          </a:bodyPr>
          <a:lstStyle/>
          <a:p>
            <a:r>
              <a:rPr kumimoji="1" lang="en-US" altLang="zh-CN" dirty="0"/>
              <a:t>per</a:t>
            </a:r>
            <a:endParaRPr kumimoji="1" lang="zh-CN" altLang="en-US" dirty="0"/>
          </a:p>
        </p:txBody>
      </p:sp>
      <p:sp>
        <p:nvSpPr>
          <p:cNvPr id="94" name="文本框 93">
            <a:extLst>
              <a:ext uri="{FF2B5EF4-FFF2-40B4-BE49-F238E27FC236}">
                <a16:creationId xmlns:a16="http://schemas.microsoft.com/office/drawing/2014/main" id="{6577656D-AAF1-124C-95CF-0F6A9E8BDC15}"/>
              </a:ext>
            </a:extLst>
          </p:cNvPr>
          <p:cNvSpPr txBox="1"/>
          <p:nvPr/>
        </p:nvSpPr>
        <p:spPr>
          <a:xfrm>
            <a:off x="7641757" y="5808576"/>
            <a:ext cx="609600" cy="369332"/>
          </a:xfrm>
          <a:prstGeom prst="rect">
            <a:avLst/>
          </a:prstGeom>
          <a:noFill/>
        </p:spPr>
        <p:txBody>
          <a:bodyPr wrap="square" rtlCol="0">
            <a:spAutoFit/>
          </a:bodyPr>
          <a:lstStyle/>
          <a:p>
            <a:r>
              <a:rPr kumimoji="1" lang="en-US" altLang="zh-CN" dirty="0"/>
              <a:t>per</a:t>
            </a:r>
            <a:endParaRPr kumimoji="1" lang="zh-CN" altLang="en-US" dirty="0"/>
          </a:p>
        </p:txBody>
      </p:sp>
      <p:cxnSp>
        <p:nvCxnSpPr>
          <p:cNvPr id="7" name="肘形连接符 6">
            <a:extLst>
              <a:ext uri="{FF2B5EF4-FFF2-40B4-BE49-F238E27FC236}">
                <a16:creationId xmlns:a16="http://schemas.microsoft.com/office/drawing/2014/main" id="{3D06CD07-ACE0-5548-9E4F-A0A922C93436}"/>
              </a:ext>
            </a:extLst>
          </p:cNvPr>
          <p:cNvCxnSpPr>
            <a:stCxn id="82" idx="3"/>
            <a:endCxn id="84" idx="3"/>
          </p:cNvCxnSpPr>
          <p:nvPr/>
        </p:nvCxnSpPr>
        <p:spPr>
          <a:xfrm>
            <a:off x="8752243" y="5601314"/>
            <a:ext cx="12700" cy="896400"/>
          </a:xfrm>
          <a:prstGeom prst="bentConnector3">
            <a:avLst>
              <a:gd name="adj1" fmla="val 9965858"/>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ADA6B7FD-0928-3E49-809A-A2B282306FB8}"/>
              </a:ext>
            </a:extLst>
          </p:cNvPr>
          <p:cNvSpPr txBox="1"/>
          <p:nvPr/>
        </p:nvSpPr>
        <p:spPr>
          <a:xfrm>
            <a:off x="8702642" y="5725841"/>
            <a:ext cx="1325352" cy="646331"/>
          </a:xfrm>
          <a:prstGeom prst="rect">
            <a:avLst/>
          </a:prstGeom>
          <a:noFill/>
        </p:spPr>
        <p:txBody>
          <a:bodyPr wrap="square" rtlCol="0">
            <a:spAutoFit/>
          </a:bodyPr>
          <a:lstStyle/>
          <a:p>
            <a:r>
              <a:rPr lang="en" altLang="zh-CN" dirty="0">
                <a:solidFill>
                  <a:srgbClr val="7030A0"/>
                </a:solidFill>
              </a:rPr>
              <a:t>Diverse &amp; Meaningful</a:t>
            </a:r>
            <a:endParaRPr kumimoji="1" lang="zh-CN" altLang="en-US" dirty="0">
              <a:solidFill>
                <a:srgbClr val="7030A0"/>
              </a:solidFill>
            </a:endParaRPr>
          </a:p>
        </p:txBody>
      </p:sp>
      <p:cxnSp>
        <p:nvCxnSpPr>
          <p:cNvPr id="16" name="肘形连接符 15">
            <a:extLst>
              <a:ext uri="{FF2B5EF4-FFF2-40B4-BE49-F238E27FC236}">
                <a16:creationId xmlns:a16="http://schemas.microsoft.com/office/drawing/2014/main" id="{788B8335-41AD-7E4A-84CC-D8B60C52E60B}"/>
              </a:ext>
            </a:extLst>
          </p:cNvPr>
          <p:cNvCxnSpPr>
            <a:stCxn id="81" idx="3"/>
            <a:endCxn id="84" idx="3"/>
          </p:cNvCxnSpPr>
          <p:nvPr/>
        </p:nvCxnSpPr>
        <p:spPr>
          <a:xfrm flipH="1">
            <a:off x="8752243" y="4725900"/>
            <a:ext cx="5554" cy="1770800"/>
          </a:xfrm>
          <a:prstGeom prst="bentConnector3">
            <a:avLst>
              <a:gd name="adj1" fmla="val -42063036"/>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55F90AA0-E259-7D42-A75E-2AB5B4BB55A7}"/>
              </a:ext>
            </a:extLst>
          </p:cNvPr>
          <p:cNvSpPr txBox="1"/>
          <p:nvPr/>
        </p:nvSpPr>
        <p:spPr>
          <a:xfrm>
            <a:off x="9722746" y="4794275"/>
            <a:ext cx="1483999" cy="369332"/>
          </a:xfrm>
          <a:prstGeom prst="rect">
            <a:avLst/>
          </a:prstGeom>
          <a:noFill/>
        </p:spPr>
        <p:txBody>
          <a:bodyPr wrap="square" rtlCol="0">
            <a:spAutoFit/>
          </a:bodyPr>
          <a:lstStyle/>
          <a:p>
            <a:r>
              <a:rPr lang="en" altLang="zh-CN" dirty="0">
                <a:solidFill>
                  <a:srgbClr val="7030A0"/>
                </a:solidFill>
              </a:rPr>
              <a:t>Overlapping</a:t>
            </a:r>
            <a:endParaRPr kumimoji="1" lang="zh-CN" altLang="en-US" dirty="0">
              <a:solidFill>
                <a:srgbClr val="7030A0"/>
              </a:solidFill>
            </a:endParaRPr>
          </a:p>
        </p:txBody>
      </p:sp>
      <p:pic>
        <p:nvPicPr>
          <p:cNvPr id="39" name="Picture 2" descr="Image result for dog se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23" r="9765"/>
          <a:stretch/>
        </p:blipFill>
        <p:spPr bwMode="auto">
          <a:xfrm>
            <a:off x="9156642" y="2651075"/>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8191" y="1478736"/>
            <a:ext cx="2013009" cy="107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5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500"/>
                                        <p:tgtEl>
                                          <p:spTgt spid="89"/>
                                        </p:tgtEl>
                                      </p:cBhvr>
                                    </p:animEffect>
                                  </p:childTnLst>
                                </p:cTn>
                              </p:par>
                              <p:par>
                                <p:cTn id="85" presetID="10" presetClass="entr" presetSubtype="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fade">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6" grpId="0" animBg="1"/>
      <p:bldP spid="32" grpId="0" animBg="1"/>
      <p:bldP spid="37" grpId="0" animBg="1"/>
      <p:bldP spid="38" grpId="0" animBg="1"/>
      <p:bldP spid="48" grpId="0" animBg="1"/>
      <p:bldP spid="49" grpId="0" animBg="1"/>
      <p:bldP spid="50" grpId="0" animBg="1"/>
      <p:bldP spid="51" grpId="0" animBg="1"/>
      <p:bldP spid="52" grpId="0" animBg="1"/>
      <p:bldP spid="54" grpId="0" animBg="1"/>
      <p:bldP spid="56" grpId="0" animBg="1"/>
      <p:bldP spid="62" grpId="0" animBg="1"/>
      <p:bldP spid="68" grpId="0" animBg="1"/>
      <p:bldP spid="71" grpId="0" animBg="1"/>
      <p:bldP spid="81" grpId="0"/>
      <p:bldP spid="82" grpId="0"/>
      <p:bldP spid="84" grpId="0"/>
      <p:bldP spid="93" grpId="0"/>
      <p:bldP spid="94" grpId="0"/>
      <p:bldP spid="9" grpId="0"/>
      <p:bldP spid="4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00200"/>
            <a:ext cx="10972800" cy="4876800"/>
          </a:xfrm>
          <a:ln>
            <a:noFill/>
          </a:ln>
        </p:spPr>
        <p:txBody>
          <a:bodyPr/>
          <a:lstStyle/>
          <a:p>
            <a:r>
              <a:rPr lang="en-US" altLang="zh-CN" dirty="0"/>
              <a:t>Data size of each class in NICO</a:t>
            </a:r>
          </a:p>
          <a:p>
            <a:pPr lvl="1"/>
            <a:r>
              <a:rPr lang="en-US" altLang="zh-CN" dirty="0"/>
              <a:t>Sample size: thousands for each class</a:t>
            </a:r>
          </a:p>
          <a:p>
            <a:pPr lvl="1"/>
            <a:r>
              <a:rPr lang="en-US" altLang="zh-CN" dirty="0"/>
              <a:t>Each</a:t>
            </a:r>
            <a:r>
              <a:rPr lang="zh-CN" altLang="en-US" dirty="0"/>
              <a:t> </a:t>
            </a:r>
            <a:r>
              <a:rPr lang="en-US" altLang="zh-CN" dirty="0"/>
              <a:t>superclass:</a:t>
            </a:r>
            <a:r>
              <a:rPr lang="zh-CN" altLang="en-US" dirty="0"/>
              <a:t> </a:t>
            </a:r>
            <a:r>
              <a:rPr lang="en-US" altLang="zh-CN" dirty="0"/>
              <a:t>10,000</a:t>
            </a:r>
            <a:r>
              <a:rPr lang="zh-CN" altLang="en-US" dirty="0"/>
              <a:t> </a:t>
            </a:r>
            <a:r>
              <a:rPr lang="en-US" altLang="zh-CN" dirty="0"/>
              <a:t>images</a:t>
            </a:r>
          </a:p>
          <a:p>
            <a:pPr lvl="1"/>
            <a:r>
              <a:rPr lang="en-US" altLang="zh-CN" dirty="0"/>
              <a:t>Sufficient for some basic neural networks (CNN)</a:t>
            </a:r>
          </a:p>
          <a:p>
            <a:pPr lvl="1"/>
            <a:endParaRPr lang="en-US" altLang="zh-CN" sz="700" dirty="0"/>
          </a:p>
          <a:p>
            <a:r>
              <a:rPr lang="en-US" altLang="zh-CN" dirty="0"/>
              <a:t>Samples with contexts in NICO</a:t>
            </a:r>
          </a:p>
        </p:txBody>
      </p:sp>
      <p:sp>
        <p:nvSpPr>
          <p:cNvPr id="4" name="灯片编号占位符 3"/>
          <p:cNvSpPr>
            <a:spLocks noGrp="1"/>
          </p:cNvSpPr>
          <p:nvPr>
            <p:ph type="sldNum" sz="quarter" idx="12"/>
          </p:nvPr>
        </p:nvSpPr>
        <p:spPr/>
        <p:txBody>
          <a:bodyPr/>
          <a:lstStyle/>
          <a:p>
            <a:fld id="{0CFEC368-1D7A-4F81-ABF6-AE0E36BAF64C}" type="slidenum">
              <a:rPr lang="en-US" smtClean="0"/>
              <a:pPr/>
              <a:t>135</a:t>
            </a:fld>
            <a:endParaRPr lang="en-US"/>
          </a:p>
        </p:txBody>
      </p:sp>
      <p:pic>
        <p:nvPicPr>
          <p:cNvPr id="28" name="图片 27">
            <a:extLst>
              <a:ext uri="{FF2B5EF4-FFF2-40B4-BE49-F238E27FC236}">
                <a16:creationId xmlns:a16="http://schemas.microsoft.com/office/drawing/2014/main" id="{F7A90435-2ED1-9F40-8801-86BDEEECCD64}"/>
              </a:ext>
            </a:extLst>
          </p:cNvPr>
          <p:cNvPicPr>
            <a:picLocks noChangeAspect="1"/>
          </p:cNvPicPr>
          <p:nvPr/>
        </p:nvPicPr>
        <p:blipFill rotWithShape="1">
          <a:blip r:embed="rId3">
            <a:extLst>
              <a:ext uri="{28A0092B-C50C-407E-A947-70E740481C1C}">
                <a14:useLocalDpi xmlns:a14="http://schemas.microsoft.com/office/drawing/2010/main" val="0"/>
              </a:ext>
            </a:extLst>
          </a:blip>
          <a:srcRect t="6561" b="4397"/>
          <a:stretch/>
        </p:blipFill>
        <p:spPr>
          <a:xfrm>
            <a:off x="1240971" y="3898296"/>
            <a:ext cx="9328150" cy="2959704"/>
          </a:xfrm>
          <a:prstGeom prst="rect">
            <a:avLst/>
          </a:prstGeom>
        </p:spPr>
      </p:pic>
      <p:pic>
        <p:nvPicPr>
          <p:cNvPr id="9" name="图片 8">
            <a:extLst>
              <a:ext uri="{FF2B5EF4-FFF2-40B4-BE49-F238E27FC236}">
                <a16:creationId xmlns:a16="http://schemas.microsoft.com/office/drawing/2014/main" id="{79D446C3-8FFF-9F49-A5BA-963D4BB6BF94}"/>
              </a:ext>
            </a:extLst>
          </p:cNvPr>
          <p:cNvPicPr>
            <a:picLocks noChangeAspect="1"/>
          </p:cNvPicPr>
          <p:nvPr/>
        </p:nvPicPr>
        <p:blipFill rotWithShape="1">
          <a:blip r:embed="rId4">
            <a:extLst>
              <a:ext uri="{28A0092B-C50C-407E-A947-70E740481C1C}">
                <a14:useLocalDpi xmlns:a14="http://schemas.microsoft.com/office/drawing/2010/main" val="0"/>
              </a:ext>
            </a:extLst>
          </a:blip>
          <a:srcRect l="2591" t="12181" r="1622" b="2693"/>
          <a:stretch/>
        </p:blipFill>
        <p:spPr>
          <a:xfrm>
            <a:off x="7687409" y="1322943"/>
            <a:ext cx="3355731" cy="2021065"/>
          </a:xfrm>
          <a:prstGeom prst="rect">
            <a:avLst/>
          </a:prstGeom>
        </p:spPr>
      </p:pic>
    </p:spTree>
    <p:extLst>
      <p:ext uri="{BB962C8B-B14F-4D97-AF65-F5344CB8AC3E}">
        <p14:creationId xmlns:p14="http://schemas.microsoft.com/office/powerpoint/2010/main" val="152132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Controlling NI on NICO Dataset</a:t>
            </a:r>
            <a:endParaRPr lang="zh-CN" altLang="en-US" dirty="0"/>
          </a:p>
        </p:txBody>
      </p:sp>
      <p:sp>
        <p:nvSpPr>
          <p:cNvPr id="3" name="内容占位符 2"/>
          <p:cNvSpPr>
            <a:spLocks noGrp="1"/>
          </p:cNvSpPr>
          <p:nvPr>
            <p:ph idx="1"/>
          </p:nvPr>
        </p:nvSpPr>
        <p:spPr/>
        <p:txBody>
          <a:bodyPr>
            <a:normAutofit/>
          </a:bodyPr>
          <a:lstStyle/>
          <a:p>
            <a:r>
              <a:rPr lang="en-US" altLang="zh-CN" sz="3600" dirty="0"/>
              <a:t>Minimum Bias (comparing with ImageNet)</a:t>
            </a:r>
          </a:p>
          <a:p>
            <a:r>
              <a:rPr lang="en-US" altLang="zh-CN" sz="3600" dirty="0"/>
              <a:t>Proportional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samples</a:t>
            </a:r>
            <a:r>
              <a:rPr lang="zh-CN" altLang="en-US" sz="3000" dirty="0"/>
              <a:t> </a:t>
            </a:r>
            <a:r>
              <a:rPr lang="en-US" altLang="zh-CN" sz="3000" dirty="0"/>
              <a:t>in</a:t>
            </a:r>
            <a:r>
              <a:rPr lang="zh-CN" altLang="en-US" sz="3000" dirty="0"/>
              <a:t> </a:t>
            </a:r>
            <a:r>
              <a:rPr lang="en-US" altLang="zh-CN" sz="3000" dirty="0"/>
              <a:t>each</a:t>
            </a:r>
            <a:r>
              <a:rPr lang="zh-CN" altLang="en-US" sz="3000" dirty="0"/>
              <a:t> </a:t>
            </a:r>
            <a:r>
              <a:rPr lang="en-US" altLang="zh-CN" sz="3000" dirty="0"/>
              <a:t>context</a:t>
            </a:r>
          </a:p>
          <a:p>
            <a:r>
              <a:rPr lang="en-US" altLang="zh-CN" sz="3600" dirty="0"/>
              <a:t>Compositional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contexts</a:t>
            </a:r>
            <a:r>
              <a:rPr lang="zh-CN" altLang="en-US" sz="3000" dirty="0"/>
              <a:t> </a:t>
            </a:r>
            <a:r>
              <a:rPr lang="en-US" altLang="zh-CN" sz="3000" dirty="0"/>
              <a:t>that</a:t>
            </a:r>
            <a:r>
              <a:rPr lang="zh-CN" altLang="en-US" sz="3000" dirty="0"/>
              <a:t> </a:t>
            </a:r>
            <a:r>
              <a:rPr lang="en-US" altLang="zh-CN" sz="3000" dirty="0"/>
              <a:t>observed</a:t>
            </a:r>
          </a:p>
        </p:txBody>
      </p:sp>
      <p:sp>
        <p:nvSpPr>
          <p:cNvPr id="4" name="灯片编号占位符 3"/>
          <p:cNvSpPr>
            <a:spLocks noGrp="1"/>
          </p:cNvSpPr>
          <p:nvPr>
            <p:ph type="sldNum" sz="quarter" idx="12"/>
          </p:nvPr>
        </p:nvSpPr>
        <p:spPr/>
        <p:txBody>
          <a:bodyPr/>
          <a:lstStyle/>
          <a:p>
            <a:fld id="{0CFEC368-1D7A-4F81-ABF6-AE0E36BAF64C}" type="slidenum">
              <a:rPr lang="en-US" smtClean="0"/>
              <a:pPr/>
              <a:t>136</a:t>
            </a:fld>
            <a:endParaRPr lang="en-US"/>
          </a:p>
        </p:txBody>
      </p:sp>
      <p:pic>
        <p:nvPicPr>
          <p:cNvPr id="5" name="图片 4"/>
          <p:cNvPicPr>
            <a:picLocks noChangeAspect="1"/>
          </p:cNvPicPr>
          <p:nvPr/>
        </p:nvPicPr>
        <p:blipFill>
          <a:blip r:embed="rId3"/>
          <a:stretch>
            <a:fillRect/>
          </a:stretch>
        </p:blipFill>
        <p:spPr>
          <a:xfrm>
            <a:off x="609600" y="5139868"/>
            <a:ext cx="10655393" cy="1040996"/>
          </a:xfrm>
          <a:prstGeom prst="rect">
            <a:avLst/>
          </a:prstGeom>
        </p:spPr>
      </p:pic>
    </p:spTree>
    <p:extLst>
      <p:ext uri="{BB962C8B-B14F-4D97-AF65-F5344CB8AC3E}">
        <p14:creationId xmlns:p14="http://schemas.microsoft.com/office/powerpoint/2010/main" val="2185091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Minimum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In this setting, the way of random sampling leads to minimum distribution shift between training and testing distributions in dataset, which simulates </a:t>
            </a:r>
            <a:r>
              <a:rPr lang="en" altLang="zh-CN" sz="2000" dirty="0">
                <a:solidFill>
                  <a:srgbClr val="FF0000"/>
                </a:solidFill>
              </a:rPr>
              <a:t>a nearly i.i.d. scenario</a:t>
            </a:r>
            <a:r>
              <a:rPr lang="en" altLang="zh-CN" sz="2000" dirty="0"/>
              <a:t>.</a:t>
            </a:r>
          </a:p>
          <a:p>
            <a:pPr lvl="1"/>
            <a:endParaRPr lang="en" altLang="zh-CN" sz="800" dirty="0"/>
          </a:p>
          <a:p>
            <a:pPr lvl="1"/>
            <a:r>
              <a:rPr lang="en-US" altLang="zh-CN" sz="1600" dirty="0"/>
              <a:t>8000 samples for training and 2000 samples for testing</a:t>
            </a:r>
            <a:r>
              <a:rPr lang="zh-CN" altLang="en-US" sz="1600" dirty="0"/>
              <a:t> </a:t>
            </a:r>
            <a:r>
              <a:rPr lang="en-US" altLang="zh-CN" sz="1600" dirty="0"/>
              <a:t>in</a:t>
            </a:r>
            <a:r>
              <a:rPr lang="zh-CN" altLang="en-US" sz="1600" dirty="0"/>
              <a:t> </a:t>
            </a:r>
            <a:r>
              <a:rPr lang="en-US" altLang="zh-CN" sz="1600" dirty="0"/>
              <a:t>each</a:t>
            </a:r>
            <a:r>
              <a:rPr lang="zh-CN" altLang="en-US" sz="1600" dirty="0"/>
              <a:t> </a:t>
            </a:r>
            <a:r>
              <a:rPr lang="en-US" altLang="zh-CN" sz="1600" dirty="0"/>
              <a:t>superclass (</a:t>
            </a:r>
            <a:r>
              <a:rPr lang="en-US" altLang="zh-CN" sz="1600" dirty="0" err="1"/>
              <a:t>ConvNet</a:t>
            </a:r>
            <a:r>
              <a:rPr lang="en-US" altLang="zh-CN" sz="1600" dirty="0"/>
              <a:t>)</a:t>
            </a:r>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137</a:t>
            </a:fld>
            <a:endParaRPr lang="en-US"/>
          </a:p>
        </p:txBody>
      </p:sp>
      <p:graphicFrame>
        <p:nvGraphicFramePr>
          <p:cNvPr id="5" name="表格 4">
            <a:extLst>
              <a:ext uri="{FF2B5EF4-FFF2-40B4-BE49-F238E27FC236}">
                <a16:creationId xmlns:a16="http://schemas.microsoft.com/office/drawing/2014/main" id="{C94A10A2-79FF-7541-AAAE-D2180BD6908D}"/>
              </a:ext>
            </a:extLst>
          </p:cNvPr>
          <p:cNvGraphicFramePr>
            <a:graphicFrameLocks noGrp="1"/>
          </p:cNvGraphicFramePr>
          <p:nvPr>
            <p:extLst/>
          </p:nvPr>
        </p:nvGraphicFramePr>
        <p:xfrm>
          <a:off x="2934628" y="2926080"/>
          <a:ext cx="6322743" cy="1112520"/>
        </p:xfrm>
        <a:graphic>
          <a:graphicData uri="http://schemas.openxmlformats.org/drawingml/2006/table">
            <a:tbl>
              <a:tblPr firstRow="1" bandRow="1">
                <a:tableStyleId>{69012ECD-51FC-41F1-AA8D-1B2483CD663E}</a:tableStyleId>
              </a:tblPr>
              <a:tblGrid>
                <a:gridCol w="2107581">
                  <a:extLst>
                    <a:ext uri="{9D8B030D-6E8A-4147-A177-3AD203B41FA5}">
                      <a16:colId xmlns:a16="http://schemas.microsoft.com/office/drawing/2014/main" val="1266286911"/>
                    </a:ext>
                  </a:extLst>
                </a:gridCol>
                <a:gridCol w="2107581">
                  <a:extLst>
                    <a:ext uri="{9D8B030D-6E8A-4147-A177-3AD203B41FA5}">
                      <a16:colId xmlns:a16="http://schemas.microsoft.com/office/drawing/2014/main" val="2478892041"/>
                    </a:ext>
                  </a:extLst>
                </a:gridCol>
                <a:gridCol w="2107581">
                  <a:extLst>
                    <a:ext uri="{9D8B030D-6E8A-4147-A177-3AD203B41FA5}">
                      <a16:colId xmlns:a16="http://schemas.microsoft.com/office/drawing/2014/main" val="145974523"/>
                    </a:ext>
                  </a:extLst>
                </a:gridCol>
              </a:tblGrid>
              <a:tr h="370840">
                <a:tc>
                  <a:txBody>
                    <a:bodyPr/>
                    <a:lstStyle/>
                    <a:p>
                      <a:pPr algn="ctr"/>
                      <a:endParaRPr lang="zh-CN" altLang="en-US" dirty="0"/>
                    </a:p>
                  </a:txBody>
                  <a:tcPr/>
                </a:tc>
                <a:tc>
                  <a:txBody>
                    <a:bodyPr/>
                    <a:lstStyle/>
                    <a:p>
                      <a:pPr algn="ctr"/>
                      <a:r>
                        <a:rPr lang="en-US" altLang="zh-CN" dirty="0"/>
                        <a:t>Average NI</a:t>
                      </a:r>
                      <a:endParaRPr lang="zh-CN" altLang="en-US" dirty="0"/>
                    </a:p>
                  </a:txBody>
                  <a:tcPr/>
                </a:tc>
                <a:tc>
                  <a:txBody>
                    <a:bodyPr/>
                    <a:lstStyle/>
                    <a:p>
                      <a:pPr algn="ctr"/>
                      <a:r>
                        <a:rPr lang="en-US" altLang="zh-CN" dirty="0"/>
                        <a:t>Testing Accuracy</a:t>
                      </a:r>
                      <a:endParaRPr lang="zh-CN" altLang="en-US" dirty="0"/>
                    </a:p>
                  </a:txBody>
                  <a:tcPr/>
                </a:tc>
                <a:extLst>
                  <a:ext uri="{0D108BD9-81ED-4DB2-BD59-A6C34878D82A}">
                    <a16:rowId xmlns:a16="http://schemas.microsoft.com/office/drawing/2014/main" val="1587437930"/>
                  </a:ext>
                </a:extLst>
              </a:tr>
              <a:tr h="370840">
                <a:tc>
                  <a:txBody>
                    <a:bodyPr/>
                    <a:lstStyle/>
                    <a:p>
                      <a:pPr algn="ctr"/>
                      <a:r>
                        <a:rPr lang="en-US" altLang="zh-CN" dirty="0"/>
                        <a:t>Animal</a:t>
                      </a:r>
                      <a:endParaRPr lang="zh-CN" altLang="en-US" dirty="0"/>
                    </a:p>
                  </a:txBody>
                  <a:tcPr/>
                </a:tc>
                <a:tc>
                  <a:txBody>
                    <a:bodyPr/>
                    <a:lstStyle/>
                    <a:p>
                      <a:pPr algn="ctr"/>
                      <a:r>
                        <a:rPr lang="en-US" altLang="zh-CN" dirty="0"/>
                        <a:t>3.85</a:t>
                      </a:r>
                      <a:endParaRPr lang="zh-CN" altLang="en-US" dirty="0"/>
                    </a:p>
                  </a:txBody>
                  <a:tcPr/>
                </a:tc>
                <a:tc>
                  <a:txBody>
                    <a:bodyPr/>
                    <a:lstStyle/>
                    <a:p>
                      <a:pPr algn="ctr"/>
                      <a:r>
                        <a:rPr lang="en-US" altLang="zh-CN" dirty="0"/>
                        <a:t>49.6%</a:t>
                      </a:r>
                      <a:endParaRPr lang="zh-CN" altLang="en-US" dirty="0"/>
                    </a:p>
                  </a:txBody>
                  <a:tcPr/>
                </a:tc>
                <a:extLst>
                  <a:ext uri="{0D108BD9-81ED-4DB2-BD59-A6C34878D82A}">
                    <a16:rowId xmlns:a16="http://schemas.microsoft.com/office/drawing/2014/main" val="2608757892"/>
                  </a:ext>
                </a:extLst>
              </a:tr>
              <a:tr h="370840">
                <a:tc>
                  <a:txBody>
                    <a:bodyPr/>
                    <a:lstStyle/>
                    <a:p>
                      <a:pPr algn="ctr"/>
                      <a:r>
                        <a:rPr lang="en-US" altLang="zh-CN" dirty="0"/>
                        <a:t>Vehicle</a:t>
                      </a:r>
                      <a:endParaRPr lang="zh-CN" altLang="en-US" dirty="0"/>
                    </a:p>
                  </a:txBody>
                  <a:tcPr/>
                </a:tc>
                <a:tc>
                  <a:txBody>
                    <a:bodyPr/>
                    <a:lstStyle/>
                    <a:p>
                      <a:pPr algn="ctr"/>
                      <a:r>
                        <a:rPr lang="en-US" altLang="zh-CN" dirty="0"/>
                        <a:t>3.20</a:t>
                      </a:r>
                      <a:endParaRPr lang="zh-CN" altLang="en-US" dirty="0"/>
                    </a:p>
                  </a:txBody>
                  <a:tcPr/>
                </a:tc>
                <a:tc>
                  <a:txBody>
                    <a:bodyPr/>
                    <a:lstStyle/>
                    <a:p>
                      <a:pPr algn="ctr"/>
                      <a:r>
                        <a:rPr lang="en-US" altLang="zh-CN" dirty="0"/>
                        <a:t>63.0%</a:t>
                      </a:r>
                      <a:endParaRPr lang="zh-CN" altLang="en-US" dirty="0"/>
                    </a:p>
                  </a:txBody>
                  <a:tcPr/>
                </a:tc>
                <a:extLst>
                  <a:ext uri="{0D108BD9-81ED-4DB2-BD59-A6C34878D82A}">
                    <a16:rowId xmlns:a16="http://schemas.microsoft.com/office/drawing/2014/main" val="1721471204"/>
                  </a:ext>
                </a:extLst>
              </a:tr>
            </a:tbl>
          </a:graphicData>
        </a:graphic>
      </p:graphicFrame>
      <p:sp>
        <p:nvSpPr>
          <p:cNvPr id="7" name="椭圆 6">
            <a:extLst>
              <a:ext uri="{FF2B5EF4-FFF2-40B4-BE49-F238E27FC236}">
                <a16:creationId xmlns:a16="http://schemas.microsoft.com/office/drawing/2014/main" id="{81BFEEBB-4559-2940-9A20-75A8416B8EDC}"/>
              </a:ext>
            </a:extLst>
          </p:cNvPr>
          <p:cNvSpPr/>
          <p:nvPr/>
        </p:nvSpPr>
        <p:spPr>
          <a:xfrm>
            <a:off x="4635190" y="3300761"/>
            <a:ext cx="4739268" cy="7378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CN" dirty="0"/>
          </a:p>
        </p:txBody>
      </p:sp>
      <p:sp>
        <p:nvSpPr>
          <p:cNvPr id="16" name="椭圆 15">
            <a:extLst>
              <a:ext uri="{FF2B5EF4-FFF2-40B4-BE49-F238E27FC236}">
                <a16:creationId xmlns:a16="http://schemas.microsoft.com/office/drawing/2014/main" id="{9C06F277-AB9F-CC4B-99E2-C5A47456FAA5}"/>
              </a:ext>
            </a:extLst>
          </p:cNvPr>
          <p:cNvSpPr/>
          <p:nvPr/>
        </p:nvSpPr>
        <p:spPr>
          <a:xfrm>
            <a:off x="609600" y="5124171"/>
            <a:ext cx="4739268" cy="1112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Images in NICO</a:t>
            </a:r>
          </a:p>
          <a:p>
            <a:pPr algn="ctr"/>
            <a:r>
              <a:rPr lang="en-US" altLang="zh-CN" dirty="0"/>
              <a:t>a</a:t>
            </a:r>
            <a:r>
              <a:rPr lang="en" altLang="zh-CN" dirty="0"/>
              <a:t>re with </a:t>
            </a:r>
            <a:r>
              <a:rPr lang="en" altLang="zh-CN" dirty="0">
                <a:solidFill>
                  <a:srgbClr val="1717FB"/>
                </a:solidFill>
              </a:rPr>
              <a:t>rich contextual information</a:t>
            </a:r>
          </a:p>
        </p:txBody>
      </p:sp>
      <p:sp>
        <p:nvSpPr>
          <p:cNvPr id="18" name="椭圆 17">
            <a:extLst>
              <a:ext uri="{FF2B5EF4-FFF2-40B4-BE49-F238E27FC236}">
                <a16:creationId xmlns:a16="http://schemas.microsoft.com/office/drawing/2014/main" id="{B7A96AFE-5147-9044-B7FD-29228EE04499}"/>
              </a:ext>
            </a:extLst>
          </p:cNvPr>
          <p:cNvSpPr/>
          <p:nvPr/>
        </p:nvSpPr>
        <p:spPr>
          <a:xfrm>
            <a:off x="7566101" y="4942592"/>
            <a:ext cx="3616713" cy="7378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more </a:t>
            </a:r>
            <a:r>
              <a:rPr lang="en" altLang="zh-CN" dirty="0">
                <a:solidFill>
                  <a:srgbClr val="FF0000"/>
                </a:solidFill>
              </a:rPr>
              <a:t>challenging </a:t>
            </a:r>
            <a:r>
              <a:rPr lang="zh-CN" altLang="en-US" dirty="0">
                <a:solidFill>
                  <a:srgbClr val="FF0000"/>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image</a:t>
            </a:r>
            <a:r>
              <a:rPr lang="zh-CN" altLang="en-US" dirty="0">
                <a:solidFill>
                  <a:schemeClr val="tx1"/>
                </a:solidFill>
              </a:rPr>
              <a:t> </a:t>
            </a:r>
            <a:r>
              <a:rPr lang="en-US" altLang="zh-CN" dirty="0">
                <a:solidFill>
                  <a:schemeClr val="tx1"/>
                </a:solidFill>
              </a:rPr>
              <a:t>classification</a:t>
            </a:r>
            <a:endParaRPr lang="en" altLang="zh-CN" dirty="0">
              <a:solidFill>
                <a:schemeClr val="tx1"/>
              </a:solidFill>
            </a:endParaRPr>
          </a:p>
        </p:txBody>
      </p:sp>
      <p:cxnSp>
        <p:nvCxnSpPr>
          <p:cNvPr id="12" name="直线箭头连接符 11">
            <a:extLst>
              <a:ext uri="{FF2B5EF4-FFF2-40B4-BE49-F238E27FC236}">
                <a16:creationId xmlns:a16="http://schemas.microsoft.com/office/drawing/2014/main" id="{8A78D8F9-4920-A649-8D23-E26B14C956C7}"/>
              </a:ext>
            </a:extLst>
          </p:cNvPr>
          <p:cNvCxnSpPr>
            <a:cxnSpLocks/>
            <a:stCxn id="16" idx="7"/>
            <a:endCxn id="5" idx="2"/>
          </p:cNvCxnSpPr>
          <p:nvPr/>
        </p:nvCxnSpPr>
        <p:spPr>
          <a:xfrm flipV="1">
            <a:off x="4654818" y="4038600"/>
            <a:ext cx="1441181" cy="12484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B49DAE5E-A063-E443-A105-5DB0D1328838}"/>
              </a:ext>
            </a:extLst>
          </p:cNvPr>
          <p:cNvCxnSpPr>
            <a:cxnSpLocks/>
            <a:stCxn id="7" idx="5"/>
            <a:endCxn id="18" idx="0"/>
          </p:cNvCxnSpPr>
          <p:nvPr/>
        </p:nvCxnSpPr>
        <p:spPr>
          <a:xfrm>
            <a:off x="8680408" y="3930546"/>
            <a:ext cx="694050" cy="101204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88218" y="4317592"/>
            <a:ext cx="3168496" cy="369332"/>
          </a:xfrm>
          <a:prstGeom prst="rect">
            <a:avLst/>
          </a:prstGeom>
          <a:noFill/>
        </p:spPr>
        <p:txBody>
          <a:bodyPr wrap="none" rtlCol="0">
            <a:spAutoFit/>
          </a:bodyPr>
          <a:lstStyle/>
          <a:p>
            <a:r>
              <a:rPr lang="en-US" altLang="zh-CN" dirty="0"/>
              <a:t>Average NI on </a:t>
            </a:r>
            <a:r>
              <a:rPr lang="en-US" altLang="zh-CN" dirty="0" err="1"/>
              <a:t>ImageNet</a:t>
            </a:r>
            <a:r>
              <a:rPr lang="en-US" altLang="zh-CN" dirty="0"/>
              <a:t>: 2.7</a:t>
            </a:r>
            <a:endParaRPr lang="zh-CN" altLang="en-US" dirty="0"/>
          </a:p>
        </p:txBody>
      </p:sp>
      <p:sp>
        <p:nvSpPr>
          <p:cNvPr id="6" name="矩形 5"/>
          <p:cNvSpPr/>
          <p:nvPr/>
        </p:nvSpPr>
        <p:spPr>
          <a:xfrm>
            <a:off x="4389120" y="6191089"/>
            <a:ext cx="7551868"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Our NICO data is more Non-</a:t>
            </a:r>
            <a:r>
              <a:rPr lang="en-US" altLang="zh-CN" sz="2400" dirty="0" err="1">
                <a:solidFill>
                  <a:schemeClr val="tx1"/>
                </a:solidFill>
              </a:rPr>
              <a:t>iid</a:t>
            </a:r>
            <a:r>
              <a:rPr lang="en-US" altLang="zh-CN" sz="2400" dirty="0">
                <a:solidFill>
                  <a:schemeClr val="tx1"/>
                </a:solidFill>
              </a:rPr>
              <a:t>, more challenging</a:t>
            </a:r>
            <a:endParaRPr lang="zh-CN" altLang="en-US" sz="2400" dirty="0">
              <a:solidFill>
                <a:schemeClr val="tx1"/>
              </a:solidFill>
            </a:endParaRPr>
          </a:p>
        </p:txBody>
      </p:sp>
    </p:spTree>
    <p:extLst>
      <p:ext uri="{BB962C8B-B14F-4D97-AF65-F5344CB8AC3E}">
        <p14:creationId xmlns:p14="http://schemas.microsoft.com/office/powerpoint/2010/main" val="313496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Proportional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when sampling positive samples, we use </a:t>
            </a:r>
            <a:r>
              <a:rPr lang="en" altLang="zh-CN" sz="2000" dirty="0">
                <a:solidFill>
                  <a:srgbClr val="FF0000"/>
                </a:solidFill>
              </a:rPr>
              <a:t>all contexts </a:t>
            </a:r>
            <a:r>
              <a:rPr lang="en" altLang="zh-CN" sz="2000" dirty="0"/>
              <a:t>for both training and testing, but the </a:t>
            </a:r>
            <a:r>
              <a:rPr lang="en" altLang="zh-CN" sz="2000" dirty="0">
                <a:solidFill>
                  <a:srgbClr val="1717FB"/>
                </a:solidFill>
              </a:rPr>
              <a:t>percentage of each context </a:t>
            </a:r>
            <a:r>
              <a:rPr lang="en" altLang="zh-CN" sz="2000" dirty="0"/>
              <a:t>is different </a:t>
            </a:r>
            <a:r>
              <a:rPr lang="en-US" altLang="zh-CN" sz="2000" dirty="0"/>
              <a:t>between</a:t>
            </a:r>
            <a:r>
              <a:rPr lang="en" altLang="zh-CN" sz="2000" dirty="0"/>
              <a:t> training and testing dataset. </a:t>
            </a:r>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138</a:t>
            </a:fld>
            <a:endParaRPr lang="en-US"/>
          </a:p>
        </p:txBody>
      </p:sp>
      <p:pic>
        <p:nvPicPr>
          <p:cNvPr id="12" name="图片 11">
            <a:extLst>
              <a:ext uri="{FF2B5EF4-FFF2-40B4-BE49-F238E27FC236}">
                <a16:creationId xmlns:a16="http://schemas.microsoft.com/office/drawing/2014/main" id="{6C82B6CF-F64B-374E-8F15-4B12360FE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86" y="4701146"/>
            <a:ext cx="4121219" cy="874787"/>
          </a:xfrm>
          <a:prstGeom prst="rect">
            <a:avLst/>
          </a:prstGeom>
        </p:spPr>
      </p:pic>
      <p:grpSp>
        <p:nvGrpSpPr>
          <p:cNvPr id="14" name="组合 13"/>
          <p:cNvGrpSpPr/>
          <p:nvPr/>
        </p:nvGrpSpPr>
        <p:grpSpPr>
          <a:xfrm>
            <a:off x="6642097" y="3864074"/>
            <a:ext cx="4572000" cy="2743200"/>
            <a:chOff x="6642097" y="3864074"/>
            <a:chExt cx="4572000" cy="2743200"/>
          </a:xfrm>
        </p:grpSpPr>
        <p:graphicFrame>
          <p:nvGraphicFramePr>
            <p:cNvPr id="24" name="图表 23">
              <a:extLst>
                <a:ext uri="{FF2B5EF4-FFF2-40B4-BE49-F238E27FC236}">
                  <a16:creationId xmlns:a16="http://schemas.microsoft.com/office/drawing/2014/main" id="{B04EAE6A-13C7-1E4E-B84B-459D25809363}"/>
                </a:ext>
              </a:extLst>
            </p:cNvPr>
            <p:cNvGraphicFramePr/>
            <p:nvPr>
              <p:extLst/>
            </p:nvPr>
          </p:nvGraphicFramePr>
          <p:xfrm>
            <a:off x="6642097" y="38640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6CDB5486-D627-8048-AD69-96C39878E14E}"/>
                </a:ext>
              </a:extLst>
            </p:cNvPr>
            <p:cNvSpPr/>
            <p:nvPr/>
          </p:nvSpPr>
          <p:spPr>
            <a:xfrm>
              <a:off x="7337588" y="481334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59901D6-21CC-6E41-85E2-138CCA7F1E54}"/>
                </a:ext>
              </a:extLst>
            </p:cNvPr>
            <p:cNvSpPr txBox="1"/>
            <p:nvPr/>
          </p:nvSpPr>
          <p:spPr>
            <a:xfrm>
              <a:off x="7005791" y="4275483"/>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grpSp>
      <p:pic>
        <p:nvPicPr>
          <p:cNvPr id="13" name="图片 12"/>
          <p:cNvPicPr>
            <a:picLocks noChangeAspect="1"/>
          </p:cNvPicPr>
          <p:nvPr/>
        </p:nvPicPr>
        <p:blipFill>
          <a:blip r:embed="rId5"/>
          <a:stretch>
            <a:fillRect/>
          </a:stretch>
        </p:blipFill>
        <p:spPr>
          <a:xfrm>
            <a:off x="977902" y="2392618"/>
            <a:ext cx="10236195" cy="1000042"/>
          </a:xfrm>
          <a:prstGeom prst="rect">
            <a:avLst/>
          </a:prstGeom>
        </p:spPr>
      </p:pic>
      <p:sp>
        <p:nvSpPr>
          <p:cNvPr id="5" name="矩形 4"/>
          <p:cNvSpPr/>
          <p:nvPr/>
        </p:nvSpPr>
        <p:spPr>
          <a:xfrm>
            <a:off x="1516828" y="2269861"/>
            <a:ext cx="978946" cy="1122799"/>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76587" y="3540913"/>
            <a:ext cx="1659429" cy="646331"/>
          </a:xfrm>
          <a:prstGeom prst="rect">
            <a:avLst/>
          </a:prstGeom>
          <a:noFill/>
        </p:spPr>
        <p:txBody>
          <a:bodyPr wrap="none" rtlCol="0">
            <a:spAutoFit/>
          </a:bodyPr>
          <a:lstStyle/>
          <a:p>
            <a:pPr algn="ctr"/>
            <a:r>
              <a:rPr lang="en-US" altLang="zh-CN" dirty="0">
                <a:solidFill>
                  <a:srgbClr val="FF0000"/>
                </a:solidFill>
              </a:rPr>
              <a:t>Dominate</a:t>
            </a:r>
          </a:p>
          <a:p>
            <a:pPr algn="ctr"/>
            <a:r>
              <a:rPr lang="en-US" altLang="zh-CN" dirty="0">
                <a:solidFill>
                  <a:srgbClr val="FF0000"/>
                </a:solidFill>
              </a:rPr>
              <a:t>Context (55%)</a:t>
            </a:r>
            <a:endParaRPr lang="zh-CN" altLang="en-US" dirty="0">
              <a:solidFill>
                <a:srgbClr val="FF0000"/>
              </a:solidFill>
            </a:endParaRPr>
          </a:p>
        </p:txBody>
      </p:sp>
      <p:sp>
        <p:nvSpPr>
          <p:cNvPr id="7" name="矩形 6"/>
          <p:cNvSpPr/>
          <p:nvPr/>
        </p:nvSpPr>
        <p:spPr>
          <a:xfrm>
            <a:off x="2634590" y="3362216"/>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6" name="矩形 15"/>
          <p:cNvSpPr/>
          <p:nvPr/>
        </p:nvSpPr>
        <p:spPr>
          <a:xfrm>
            <a:off x="3615254" y="3356247"/>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7" name="矩形 16"/>
          <p:cNvSpPr/>
          <p:nvPr/>
        </p:nvSpPr>
        <p:spPr>
          <a:xfrm>
            <a:off x="4595918" y="3374454"/>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8" name="矩形 17"/>
          <p:cNvSpPr/>
          <p:nvPr/>
        </p:nvSpPr>
        <p:spPr>
          <a:xfrm>
            <a:off x="5607689" y="339266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9" name="矩形 18"/>
          <p:cNvSpPr/>
          <p:nvPr/>
        </p:nvSpPr>
        <p:spPr>
          <a:xfrm>
            <a:off x="6537228" y="336665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0" name="矩形 19"/>
          <p:cNvSpPr/>
          <p:nvPr/>
        </p:nvSpPr>
        <p:spPr>
          <a:xfrm>
            <a:off x="7517892" y="338338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1" name="矩形 20"/>
          <p:cNvSpPr/>
          <p:nvPr/>
        </p:nvSpPr>
        <p:spPr>
          <a:xfrm>
            <a:off x="8447431" y="335737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2" name="矩形 21"/>
          <p:cNvSpPr/>
          <p:nvPr/>
        </p:nvSpPr>
        <p:spPr>
          <a:xfrm>
            <a:off x="9481922" y="339561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5" name="矩形 24"/>
          <p:cNvSpPr/>
          <p:nvPr/>
        </p:nvSpPr>
        <p:spPr>
          <a:xfrm>
            <a:off x="10411461" y="336960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6" name="矩形 25"/>
          <p:cNvSpPr/>
          <p:nvPr/>
        </p:nvSpPr>
        <p:spPr>
          <a:xfrm>
            <a:off x="175309" y="5968579"/>
            <a:ext cx="6361919"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We can control NI by varying dominate ratio</a:t>
            </a:r>
            <a:endParaRPr lang="zh-CN" altLang="en-US" sz="2400" dirty="0">
              <a:solidFill>
                <a:schemeClr val="tx1"/>
              </a:solidFill>
            </a:endParaRPr>
          </a:p>
        </p:txBody>
      </p:sp>
    </p:spTree>
    <p:extLst>
      <p:ext uri="{BB962C8B-B14F-4D97-AF65-F5344CB8AC3E}">
        <p14:creationId xmlns:p14="http://schemas.microsoft.com/office/powerpoint/2010/main" val="25633682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Compositional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a:t>
            </a:r>
            <a:r>
              <a:rPr lang="en" altLang="zh-CN" sz="2000" dirty="0">
                <a:solidFill>
                  <a:srgbClr val="FF0000"/>
                </a:solidFill>
              </a:rPr>
              <a:t>the observed contexts are different between training and testing</a:t>
            </a:r>
            <a:r>
              <a:rPr lang="zh-CN" altLang="en-US" sz="2000" dirty="0">
                <a:solidFill>
                  <a:srgbClr val="FF0000"/>
                </a:solidFill>
              </a:rPr>
              <a:t> </a:t>
            </a:r>
            <a:r>
              <a:rPr lang="en-US" altLang="zh-CN" sz="2000" dirty="0">
                <a:solidFill>
                  <a:srgbClr val="FF0000"/>
                </a:solidFill>
              </a:rPr>
              <a:t>data</a:t>
            </a:r>
            <a:r>
              <a:rPr lang="en" altLang="zh-CN" sz="2000" dirty="0">
                <a:solidFill>
                  <a:srgbClr val="FF0000"/>
                </a:solidFill>
              </a:rPr>
              <a:t>.</a:t>
            </a:r>
            <a:endParaRPr lang="en-US" altLang="zh-CN" sz="2000"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139</a:t>
            </a:fld>
            <a:endParaRPr lang="en-US"/>
          </a:p>
        </p:txBody>
      </p:sp>
      <p:sp>
        <p:nvSpPr>
          <p:cNvPr id="9" name="椭圆 8">
            <a:extLst>
              <a:ext uri="{FF2B5EF4-FFF2-40B4-BE49-F238E27FC236}">
                <a16:creationId xmlns:a16="http://schemas.microsoft.com/office/drawing/2014/main" id="{3FC03B94-B05A-3F41-828D-317BBB87065C}"/>
              </a:ext>
            </a:extLst>
          </p:cNvPr>
          <p:cNvSpPr/>
          <p:nvPr/>
        </p:nvSpPr>
        <p:spPr>
          <a:xfrm>
            <a:off x="1421109" y="5629602"/>
            <a:ext cx="3240000" cy="7192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Moderate setting</a:t>
            </a:r>
          </a:p>
          <a:p>
            <a:pPr algn="ctr"/>
            <a:r>
              <a:rPr kumimoji="1" lang="en-US" altLang="zh-CN" b="1" dirty="0"/>
              <a:t>(Overlap) </a:t>
            </a:r>
            <a:endParaRPr kumimoji="1" lang="zh-CN" altLang="en-US" b="1" dirty="0"/>
          </a:p>
        </p:txBody>
      </p:sp>
      <p:sp>
        <p:nvSpPr>
          <p:cNvPr id="11" name="椭圆 10">
            <a:extLst>
              <a:ext uri="{FF2B5EF4-FFF2-40B4-BE49-F238E27FC236}">
                <a16:creationId xmlns:a16="http://schemas.microsoft.com/office/drawing/2014/main" id="{2C8BA461-40D8-8E4B-87BF-0A19597749FC}"/>
              </a:ext>
            </a:extLst>
          </p:cNvPr>
          <p:cNvSpPr/>
          <p:nvPr/>
        </p:nvSpPr>
        <p:spPr>
          <a:xfrm>
            <a:off x="6792493" y="5446823"/>
            <a:ext cx="324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Radical setting</a:t>
            </a:r>
          </a:p>
          <a:p>
            <a:pPr algn="ctr"/>
            <a:r>
              <a:rPr kumimoji="1" lang="en-US" altLang="zh-CN" dirty="0"/>
              <a:t>(No Overlap &amp; Dominant ratio) </a:t>
            </a:r>
            <a:endParaRPr kumimoji="1" lang="zh-CN" altLang="en-US" dirty="0"/>
          </a:p>
        </p:txBody>
      </p:sp>
      <p:graphicFrame>
        <p:nvGraphicFramePr>
          <p:cNvPr id="7" name="图表 6">
            <a:extLst>
              <a:ext uri="{FF2B5EF4-FFF2-40B4-BE49-F238E27FC236}">
                <a16:creationId xmlns:a16="http://schemas.microsoft.com/office/drawing/2014/main" id="{298C7590-56A6-CD41-9B2A-7652B205CEB1}"/>
              </a:ext>
            </a:extLst>
          </p:cNvPr>
          <p:cNvGraphicFramePr/>
          <p:nvPr>
            <p:extLst/>
          </p:nvPr>
        </p:nvGraphicFramePr>
        <p:xfrm>
          <a:off x="6512109" y="2593317"/>
          <a:ext cx="46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8D26A24D-B8FB-6847-97C7-FC71A9D738EC}"/>
              </a:ext>
            </a:extLst>
          </p:cNvPr>
          <p:cNvGraphicFramePr/>
          <p:nvPr>
            <p:extLst/>
          </p:nvPr>
        </p:nvGraphicFramePr>
        <p:xfrm>
          <a:off x="999891" y="2569230"/>
          <a:ext cx="4680000" cy="288000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肘形连接符 5">
            <a:extLst>
              <a:ext uri="{FF2B5EF4-FFF2-40B4-BE49-F238E27FC236}">
                <a16:creationId xmlns:a16="http://schemas.microsoft.com/office/drawing/2014/main" id="{EE9B79D8-699E-F34A-BE0D-35CEB2C93F07}"/>
              </a:ext>
            </a:extLst>
          </p:cNvPr>
          <p:cNvCxnSpPr>
            <a:cxnSpLocks/>
          </p:cNvCxnSpPr>
          <p:nvPr/>
        </p:nvCxnSpPr>
        <p:spPr>
          <a:xfrm>
            <a:off x="5107259" y="3378823"/>
            <a:ext cx="2442117" cy="936702"/>
          </a:xfrm>
          <a:prstGeom prst="bentConnector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59500" y="2285977"/>
            <a:ext cx="3601609" cy="600831"/>
            <a:chOff x="1059500" y="2285977"/>
            <a:chExt cx="3601609" cy="600831"/>
          </a:xfrm>
        </p:grpSpPr>
        <p:sp>
          <p:nvSpPr>
            <p:cNvPr id="5" name="矩形 4"/>
            <p:cNvSpPr/>
            <p:nvPr/>
          </p:nvSpPr>
          <p:spPr>
            <a:xfrm>
              <a:off x="1968291"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68290" y="2658208"/>
              <a:ext cx="269281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14700"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59500"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19" name="文本框 9"/>
            <p:cNvSpPr txBox="1"/>
            <p:nvPr/>
          </p:nvSpPr>
          <p:spPr>
            <a:xfrm>
              <a:off x="1095759" y="2579031"/>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grpSp>
        <p:nvGrpSpPr>
          <p:cNvPr id="23" name="组合 22"/>
          <p:cNvGrpSpPr/>
          <p:nvPr/>
        </p:nvGrpSpPr>
        <p:grpSpPr>
          <a:xfrm>
            <a:off x="6550365" y="2285977"/>
            <a:ext cx="3609635" cy="632613"/>
            <a:chOff x="6550365" y="2285977"/>
            <a:chExt cx="3609635" cy="632613"/>
          </a:xfrm>
        </p:grpSpPr>
        <p:sp>
          <p:nvSpPr>
            <p:cNvPr id="14" name="矩形 13"/>
            <p:cNvSpPr/>
            <p:nvPr/>
          </p:nvSpPr>
          <p:spPr>
            <a:xfrm>
              <a:off x="7467182"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13591"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13591" y="2667465"/>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67182" y="2667000"/>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550365"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20" name="文本框 9"/>
            <p:cNvSpPr txBox="1"/>
            <p:nvPr/>
          </p:nvSpPr>
          <p:spPr>
            <a:xfrm>
              <a:off x="6586624" y="2610813"/>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pic>
        <p:nvPicPr>
          <p:cNvPr id="21" name="图片 20">
            <a:extLst>
              <a:ext uri="{FF2B5EF4-FFF2-40B4-BE49-F238E27FC236}">
                <a16:creationId xmlns:a16="http://schemas.microsoft.com/office/drawing/2014/main" id="{6C82B6CF-F64B-374E-8F15-4B12360FE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784" y="596517"/>
            <a:ext cx="3591338" cy="762312"/>
          </a:xfrm>
          <a:prstGeom prst="rect">
            <a:avLst/>
          </a:prstGeom>
        </p:spPr>
      </p:pic>
      <p:sp>
        <p:nvSpPr>
          <p:cNvPr id="24" name="椭圆 8">
            <a:extLst>
              <a:ext uri="{FF2B5EF4-FFF2-40B4-BE49-F238E27FC236}">
                <a16:creationId xmlns:a16="http://schemas.microsoft.com/office/drawing/2014/main" id="{E5A3B881-23C1-0647-8CFD-4F34A0E65B8D}"/>
              </a:ext>
            </a:extLst>
          </p:cNvPr>
          <p:cNvSpPr/>
          <p:nvPr/>
        </p:nvSpPr>
        <p:spPr>
          <a:xfrm>
            <a:off x="7258589" y="3487284"/>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7">
            <a:extLst>
              <a:ext uri="{FF2B5EF4-FFF2-40B4-BE49-F238E27FC236}">
                <a16:creationId xmlns:a16="http://schemas.microsoft.com/office/drawing/2014/main" id="{E1AB04D7-705C-5C4A-A031-3E63B3DD3312}"/>
              </a:ext>
            </a:extLst>
          </p:cNvPr>
          <p:cNvSpPr txBox="1"/>
          <p:nvPr/>
        </p:nvSpPr>
        <p:spPr>
          <a:xfrm>
            <a:off x="6926792" y="2949419"/>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spTree>
    <p:extLst>
      <p:ext uri="{BB962C8B-B14F-4D97-AF65-F5344CB8AC3E}">
        <p14:creationId xmlns:p14="http://schemas.microsoft.com/office/powerpoint/2010/main" val="231363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24" grpId="0" animBg="1"/>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14</a:t>
            </a:fld>
            <a:endParaRPr lang="en-US"/>
          </a:p>
        </p:txBody>
      </p:sp>
      <p:sp>
        <p:nvSpPr>
          <p:cNvPr id="8" name="标题 1"/>
          <p:cNvSpPr>
            <a:spLocks noGrp="1"/>
          </p:cNvSpPr>
          <p:nvPr>
            <p:ph type="title"/>
          </p:nvPr>
        </p:nvSpPr>
        <p:spPr>
          <a:xfrm>
            <a:off x="609600" y="533400"/>
            <a:ext cx="10972800" cy="990600"/>
          </a:xfrm>
        </p:spPr>
        <p:txBody>
          <a:bodyPr>
            <a:normAutofit/>
          </a:bodyPr>
          <a:lstStyle/>
          <a:p>
            <a:r>
              <a:rPr lang="en-US" altLang="zh-CN" dirty="0"/>
              <a:t>The </a:t>
            </a:r>
            <a:r>
              <a:rPr lang="en-US" altLang="zh-CN" b="1" i="1" dirty="0"/>
              <a:t>gap</a:t>
            </a:r>
            <a:r>
              <a:rPr lang="en-US" altLang="zh-CN" dirty="0"/>
              <a:t> between causality and learning</a:t>
            </a:r>
            <a:endParaRPr lang="zh-CN" altLang="en-US" dirty="0"/>
          </a:p>
        </p:txBody>
      </p:sp>
      <p:sp>
        <p:nvSpPr>
          <p:cNvPr id="5" name="内容占位符 2"/>
          <p:cNvSpPr>
            <a:spLocks noGrp="1"/>
          </p:cNvSpPr>
          <p:nvPr>
            <p:ph idx="1"/>
          </p:nvPr>
        </p:nvSpPr>
        <p:spPr>
          <a:xfrm>
            <a:off x="609600" y="1600200"/>
            <a:ext cx="10972800" cy="4876800"/>
          </a:xfrm>
        </p:spPr>
        <p:txBody>
          <a:bodyPr>
            <a:normAutofit/>
          </a:bodyPr>
          <a:lstStyle/>
          <a:p>
            <a:pPr>
              <a:buFont typeface="Wingdings" panose="05000000000000000000" pitchFamily="2" charset="2"/>
              <a:buChar char="p"/>
            </a:pPr>
            <a:r>
              <a:rPr lang="en-US" altLang="zh-CN" sz="3200" dirty="0"/>
              <a:t>How to evaluate the outcome? </a:t>
            </a:r>
          </a:p>
          <a:p>
            <a:pPr>
              <a:buFont typeface="Wingdings" panose="05000000000000000000" pitchFamily="2" charset="2"/>
              <a:buChar char="p"/>
            </a:pPr>
            <a:r>
              <a:rPr lang="en-US" altLang="zh-CN" sz="3200" dirty="0"/>
              <a:t>Wild environments</a:t>
            </a:r>
          </a:p>
          <a:p>
            <a:pPr lvl="2">
              <a:buFont typeface="Wingdings" panose="05000000000000000000" pitchFamily="2" charset="2"/>
              <a:buChar char="p"/>
            </a:pPr>
            <a:r>
              <a:rPr lang="en-US" altLang="zh-CN" sz="2600" dirty="0"/>
              <a:t> High-dimensional</a:t>
            </a:r>
          </a:p>
          <a:p>
            <a:pPr lvl="2">
              <a:buFont typeface="Wingdings" panose="05000000000000000000" pitchFamily="2" charset="2"/>
              <a:buChar char="p"/>
            </a:pPr>
            <a:r>
              <a:rPr lang="en-US" altLang="zh-CN" sz="2600" dirty="0"/>
              <a:t> Highly noisy</a:t>
            </a:r>
          </a:p>
          <a:p>
            <a:pPr lvl="2">
              <a:buFont typeface="Wingdings" panose="05000000000000000000" pitchFamily="2" charset="2"/>
              <a:buChar char="p"/>
            </a:pPr>
            <a:r>
              <a:rPr lang="en-US" altLang="zh-CN" sz="2600" dirty="0"/>
              <a:t> Little prior knowledge (model specification, confounding structures)</a:t>
            </a:r>
          </a:p>
          <a:p>
            <a:pPr>
              <a:buFont typeface="Wingdings" panose="05000000000000000000" pitchFamily="2" charset="2"/>
              <a:buChar char="p"/>
            </a:pPr>
            <a:r>
              <a:rPr lang="en-US" altLang="zh-CN" sz="3200" dirty="0"/>
              <a:t> Targeting problems</a:t>
            </a:r>
          </a:p>
          <a:p>
            <a:pPr lvl="2">
              <a:buFont typeface="Wingdings" panose="05000000000000000000" pitchFamily="2" charset="2"/>
              <a:buChar char="p"/>
            </a:pPr>
            <a:r>
              <a:rPr lang="en-US" altLang="zh-CN" sz="2600" dirty="0"/>
              <a:t> Understanding </a:t>
            </a:r>
            <a:r>
              <a:rPr lang="en-US" altLang="zh-CN" sz="2600" dirty="0" err="1"/>
              <a:t>v.s</a:t>
            </a:r>
            <a:r>
              <a:rPr lang="en-US" altLang="zh-CN" sz="2600" dirty="0"/>
              <a:t>. Prediction</a:t>
            </a:r>
            <a:endParaRPr lang="en-US" altLang="zh-CN" sz="2000" dirty="0"/>
          </a:p>
          <a:p>
            <a:pPr lvl="2">
              <a:buFont typeface="Wingdings" panose="05000000000000000000" pitchFamily="2" charset="2"/>
              <a:buChar char="p"/>
            </a:pPr>
            <a:r>
              <a:rPr lang="en-US" altLang="zh-CN" sz="2600" dirty="0"/>
              <a:t> Depth </a:t>
            </a:r>
            <a:r>
              <a:rPr lang="en-US" altLang="zh-CN" sz="2600" dirty="0" err="1"/>
              <a:t>v.s</a:t>
            </a:r>
            <a:r>
              <a:rPr lang="en-US" altLang="zh-CN" sz="2600" dirty="0"/>
              <a:t>. Scale and Performance</a:t>
            </a:r>
          </a:p>
        </p:txBody>
      </p:sp>
      <p:sp>
        <p:nvSpPr>
          <p:cNvPr id="6" name="矩形 5"/>
          <p:cNvSpPr/>
          <p:nvPr/>
        </p:nvSpPr>
        <p:spPr>
          <a:xfrm>
            <a:off x="389467" y="5770830"/>
            <a:ext cx="11497733" cy="70617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How to bridge</a:t>
            </a:r>
            <a:r>
              <a:rPr lang="zh-CN" altLang="en-US" sz="3200" dirty="0"/>
              <a:t> </a:t>
            </a:r>
            <a:r>
              <a:rPr lang="en-US" altLang="zh-CN" sz="3200" dirty="0"/>
              <a:t>the</a:t>
            </a:r>
            <a:r>
              <a:rPr lang="zh-CN" altLang="en-US" sz="3200" dirty="0"/>
              <a:t> </a:t>
            </a:r>
            <a:r>
              <a:rPr lang="en-US" altLang="zh-CN" sz="3200" dirty="0"/>
              <a:t>gap</a:t>
            </a:r>
            <a:r>
              <a:rPr lang="zh-CN" altLang="en-US" sz="3200" dirty="0"/>
              <a:t> </a:t>
            </a:r>
            <a:r>
              <a:rPr lang="en-US" altLang="zh-CN" sz="3200" dirty="0"/>
              <a:t>between</a:t>
            </a:r>
            <a:r>
              <a:rPr lang="zh-CN" altLang="en-US" sz="3200" dirty="0"/>
              <a:t> </a:t>
            </a:r>
            <a:r>
              <a:rPr lang="en-US" altLang="zh-CN" sz="3200" i="1" dirty="0">
                <a:solidFill>
                  <a:srgbClr val="FFFF00"/>
                </a:solidFill>
              </a:rPr>
              <a:t>causality</a:t>
            </a:r>
            <a:r>
              <a:rPr lang="zh-CN" altLang="en-US" sz="3200" dirty="0">
                <a:solidFill>
                  <a:srgbClr val="FFFF00"/>
                </a:solidFill>
              </a:rPr>
              <a:t> </a:t>
            </a:r>
            <a:r>
              <a:rPr lang="en-US" altLang="zh-CN" sz="3200" dirty="0"/>
              <a:t>and</a:t>
            </a:r>
            <a:r>
              <a:rPr lang="zh-CN" altLang="en-US" sz="3200" dirty="0"/>
              <a:t> </a:t>
            </a:r>
            <a:r>
              <a:rPr lang="en-US" altLang="zh-CN" sz="3200" i="1" dirty="0">
                <a:solidFill>
                  <a:srgbClr val="FFFF00"/>
                </a:solidFill>
              </a:rPr>
              <a:t>(stable)</a:t>
            </a:r>
            <a:r>
              <a:rPr lang="zh-CN" altLang="en-US" sz="3200" i="1" dirty="0">
                <a:solidFill>
                  <a:srgbClr val="FFFF00"/>
                </a:solidFill>
              </a:rPr>
              <a:t> </a:t>
            </a:r>
            <a:r>
              <a:rPr lang="en-US" altLang="zh-CN" sz="3200" i="1" dirty="0">
                <a:solidFill>
                  <a:srgbClr val="FFFF00"/>
                </a:solidFill>
              </a:rPr>
              <a:t>learning</a:t>
            </a:r>
            <a:r>
              <a:rPr lang="en-US" altLang="zh-CN" sz="3200" dirty="0"/>
              <a:t>?</a:t>
            </a:r>
            <a:endParaRPr lang="zh-CN" altLang="en-US" sz="3200" b="1" i="1" dirty="0">
              <a:solidFill>
                <a:srgbClr val="FFFF00"/>
              </a:solidFill>
            </a:endParaRPr>
          </a:p>
        </p:txBody>
      </p:sp>
    </p:spTree>
    <p:extLst>
      <p:ext uri="{BB962C8B-B14F-4D97-AF65-F5344CB8AC3E}">
        <p14:creationId xmlns:p14="http://schemas.microsoft.com/office/powerpoint/2010/main" val="336691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29278"/>
            <a:ext cx="10972800" cy="4876800"/>
          </a:xfrm>
          <a:ln>
            <a:noFill/>
          </a:ln>
        </p:spPr>
        <p:txBody>
          <a:bodyPr/>
          <a:lstStyle/>
          <a:p>
            <a:r>
              <a:rPr lang="en-US" altLang="zh-CN" sz="3200" dirty="0"/>
              <a:t>Large</a:t>
            </a:r>
            <a:r>
              <a:rPr lang="zh-CN" altLang="en-US" sz="3200" dirty="0"/>
              <a:t> </a:t>
            </a:r>
            <a:r>
              <a:rPr lang="en-US" altLang="zh-CN" sz="3200" dirty="0"/>
              <a:t>and</a:t>
            </a:r>
            <a:r>
              <a:rPr lang="zh-CN" altLang="en-US" sz="3200" dirty="0"/>
              <a:t> </a:t>
            </a:r>
            <a:r>
              <a:rPr lang="en-US" altLang="zh-CN" sz="3200" dirty="0"/>
              <a:t>controllable</a:t>
            </a:r>
            <a:r>
              <a:rPr lang="zh-CN" altLang="en-US" sz="3200" dirty="0"/>
              <a:t> </a:t>
            </a:r>
            <a:r>
              <a:rPr lang="en-US" altLang="zh-CN" sz="3200" dirty="0"/>
              <a:t>NI</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140</a:t>
            </a:fld>
            <a:endParaRPr lang="en-US"/>
          </a:p>
        </p:txBody>
      </p:sp>
      <p:pic>
        <p:nvPicPr>
          <p:cNvPr id="6" name="图片 5"/>
          <p:cNvPicPr>
            <a:picLocks noChangeAspect="1"/>
          </p:cNvPicPr>
          <p:nvPr/>
        </p:nvPicPr>
        <p:blipFill>
          <a:blip r:embed="rId3"/>
          <a:stretch>
            <a:fillRect/>
          </a:stretch>
        </p:blipFill>
        <p:spPr>
          <a:xfrm>
            <a:off x="950382" y="2410328"/>
            <a:ext cx="10121681" cy="4095750"/>
          </a:xfrm>
          <a:prstGeom prst="rect">
            <a:avLst/>
          </a:prstGeom>
        </p:spPr>
      </p:pic>
    </p:spTree>
    <p:extLst>
      <p:ext uri="{BB962C8B-B14F-4D97-AF65-F5344CB8AC3E}">
        <p14:creationId xmlns:p14="http://schemas.microsoft.com/office/powerpoint/2010/main" val="41842883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29278"/>
            <a:ext cx="10972800" cy="4876800"/>
          </a:xfrm>
          <a:ln>
            <a:noFill/>
          </a:ln>
        </p:spPr>
        <p:txBody>
          <a:bodyPr>
            <a:normAutofit/>
          </a:bodyPr>
          <a:lstStyle/>
          <a:p>
            <a:r>
              <a:rPr lang="en-US" altLang="zh-CN" sz="3200" dirty="0"/>
              <a:t>The</a:t>
            </a:r>
            <a:r>
              <a:rPr lang="zh-CN" altLang="en-US" sz="3200" dirty="0"/>
              <a:t> </a:t>
            </a:r>
            <a:r>
              <a:rPr lang="en-US" altLang="zh-CN" sz="3200" dirty="0"/>
              <a:t>dataset</a:t>
            </a:r>
            <a:r>
              <a:rPr lang="zh-CN" altLang="en-US" sz="3200" dirty="0"/>
              <a:t> </a:t>
            </a:r>
            <a:r>
              <a:rPr lang="en-US" altLang="zh-CN" sz="3200" dirty="0"/>
              <a:t>can</a:t>
            </a:r>
            <a:r>
              <a:rPr lang="zh-CN" altLang="en-US" sz="3200" dirty="0"/>
              <a:t> </a:t>
            </a:r>
            <a:r>
              <a:rPr lang="en-US" altLang="zh-CN" sz="3200" dirty="0"/>
              <a:t>be</a:t>
            </a:r>
            <a:r>
              <a:rPr lang="zh-CN" altLang="en-US" sz="3200" dirty="0"/>
              <a:t> </a:t>
            </a:r>
            <a:r>
              <a:rPr lang="en-US" altLang="zh-CN" sz="3200" dirty="0"/>
              <a:t>downloaded</a:t>
            </a:r>
            <a:r>
              <a:rPr lang="zh-CN" altLang="en-US" sz="3200" dirty="0"/>
              <a:t> </a:t>
            </a:r>
            <a:r>
              <a:rPr lang="en-US" altLang="zh-CN" sz="3200" dirty="0"/>
              <a:t>from</a:t>
            </a:r>
            <a:r>
              <a:rPr lang="zh-CN" altLang="en-US" sz="3200" dirty="0"/>
              <a:t> </a:t>
            </a:r>
            <a:r>
              <a:rPr lang="en-US" altLang="zh-CN" sz="2000" dirty="0"/>
              <a:t>(temporary</a:t>
            </a:r>
            <a:r>
              <a:rPr lang="zh-CN" altLang="en-US" sz="2000" dirty="0"/>
              <a:t> </a:t>
            </a:r>
            <a:r>
              <a:rPr lang="en-US" altLang="zh-CN" sz="2000" dirty="0"/>
              <a:t>address)</a:t>
            </a:r>
            <a:r>
              <a:rPr lang="en-US" altLang="zh-CN" sz="3200" dirty="0"/>
              <a:t>:</a:t>
            </a:r>
          </a:p>
          <a:p>
            <a:r>
              <a:rPr lang="en-US" altLang="zh-CN" sz="2800" dirty="0">
                <a:hlinkClick r:id="rId3"/>
              </a:rPr>
              <a:t>https://www.dropbox.com/sh/8mouawi5guaupyb/AAD4fdySrA6fn3PgSmhKwFgva?dl=0</a:t>
            </a:r>
            <a:endParaRPr lang="en-US" altLang="zh-CN" sz="2800" dirty="0"/>
          </a:p>
          <a:p>
            <a:endParaRPr lang="en-US" altLang="zh-CN" sz="3200" dirty="0"/>
          </a:p>
          <a:p>
            <a:r>
              <a:rPr lang="en-US" altLang="zh-CN" sz="3200" dirty="0"/>
              <a:t>Please</a:t>
            </a:r>
            <a:r>
              <a:rPr lang="zh-CN" altLang="en-US" sz="3200" dirty="0"/>
              <a:t> </a:t>
            </a:r>
            <a:r>
              <a:rPr lang="en-US" altLang="zh-CN" sz="3200" dirty="0"/>
              <a:t>refer</a:t>
            </a:r>
            <a:r>
              <a:rPr lang="zh-CN" altLang="en-US" sz="3200" dirty="0"/>
              <a:t> </a:t>
            </a:r>
            <a:r>
              <a:rPr lang="en-US" altLang="zh-CN" sz="3200" dirty="0"/>
              <a:t>to</a:t>
            </a:r>
            <a:r>
              <a:rPr lang="zh-CN" altLang="en-US" sz="3200" dirty="0"/>
              <a:t> </a:t>
            </a:r>
            <a:r>
              <a:rPr lang="en-US" altLang="zh-CN" sz="3200" dirty="0"/>
              <a:t>the</a:t>
            </a:r>
            <a:r>
              <a:rPr lang="zh-CN" altLang="en-US" sz="3200" dirty="0"/>
              <a:t> </a:t>
            </a:r>
            <a:r>
              <a:rPr lang="en-US" altLang="zh-CN" sz="3200" dirty="0"/>
              <a:t>following</a:t>
            </a:r>
            <a:r>
              <a:rPr lang="zh-CN" altLang="en-US" sz="3200" dirty="0"/>
              <a:t> </a:t>
            </a:r>
            <a:r>
              <a:rPr lang="en-US" altLang="zh-CN" sz="3200" dirty="0"/>
              <a:t>paper</a:t>
            </a:r>
            <a:r>
              <a:rPr lang="zh-CN" altLang="en-US" sz="3200" dirty="0"/>
              <a:t> </a:t>
            </a:r>
            <a:r>
              <a:rPr lang="en-US" altLang="zh-CN" sz="3200" dirty="0"/>
              <a:t>for</a:t>
            </a:r>
            <a:r>
              <a:rPr lang="zh-CN" altLang="en-US" sz="3200" dirty="0"/>
              <a:t> </a:t>
            </a:r>
            <a:r>
              <a:rPr lang="en-US" altLang="zh-CN" sz="3200" dirty="0"/>
              <a:t>details:</a:t>
            </a:r>
          </a:p>
          <a:p>
            <a:r>
              <a:rPr lang="en-US" altLang="zh-CN" sz="2800" dirty="0"/>
              <a:t>Yue</a:t>
            </a:r>
            <a:r>
              <a:rPr lang="zh-CN" altLang="en-US" sz="2800" dirty="0"/>
              <a:t> </a:t>
            </a:r>
            <a:r>
              <a:rPr lang="en-US" altLang="zh-CN" sz="2800" dirty="0"/>
              <a:t>He,</a:t>
            </a:r>
            <a:r>
              <a:rPr lang="zh-CN" altLang="en-US" sz="2800" dirty="0"/>
              <a:t> </a:t>
            </a:r>
            <a:r>
              <a:rPr lang="en-US" altLang="zh-CN" sz="2800" dirty="0"/>
              <a:t>Zheyan</a:t>
            </a:r>
            <a:r>
              <a:rPr lang="zh-CN" altLang="en-US" sz="2800" dirty="0"/>
              <a:t> </a:t>
            </a:r>
            <a:r>
              <a:rPr lang="en-US" altLang="zh-CN" sz="2800" dirty="0"/>
              <a:t>Shen,</a:t>
            </a:r>
            <a:r>
              <a:rPr lang="zh-CN" altLang="en-US" sz="2800" dirty="0"/>
              <a:t> </a:t>
            </a:r>
            <a:r>
              <a:rPr lang="en-US" altLang="zh-CN" sz="2800" dirty="0"/>
              <a:t>Peng</a:t>
            </a:r>
            <a:r>
              <a:rPr lang="zh-CN" altLang="en-US" sz="2800" dirty="0"/>
              <a:t> </a:t>
            </a:r>
            <a:r>
              <a:rPr lang="en-US" altLang="zh-CN" sz="2800" dirty="0"/>
              <a:t>Cui.</a:t>
            </a:r>
            <a:r>
              <a:rPr lang="zh-CN" altLang="en-US" sz="2800" dirty="0"/>
              <a:t> </a:t>
            </a:r>
            <a:r>
              <a:rPr lang="en-US" altLang="zh-CN" sz="2800" dirty="0"/>
              <a:t>NICO: A Dataset Towards Non-I.I.D. Image Classification.</a:t>
            </a:r>
            <a:r>
              <a:rPr lang="zh-CN" altLang="en-US" sz="2800" dirty="0"/>
              <a:t> </a:t>
            </a:r>
            <a:r>
              <a:rPr lang="en-US" altLang="zh-CN" sz="2800" dirty="0">
                <a:hlinkClick r:id="rId4"/>
              </a:rPr>
              <a:t>https://arxiv.org/pdf/1906.02899.pdf</a:t>
            </a:r>
            <a:endParaRPr lang="en-US" altLang="zh-CN" sz="2800" dirty="0"/>
          </a:p>
          <a:p>
            <a:endParaRPr lang="en-US" altLang="zh-CN" sz="3200"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141</a:t>
            </a:fld>
            <a:endParaRPr lang="en-US"/>
          </a:p>
        </p:txBody>
      </p:sp>
    </p:spTree>
    <p:extLst>
      <p:ext uri="{BB962C8B-B14F-4D97-AF65-F5344CB8AC3E}">
        <p14:creationId xmlns:p14="http://schemas.microsoft.com/office/powerpoint/2010/main" val="17044155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solidFill>
                  <a:srgbClr val="FF0000"/>
                </a:solidFill>
              </a:rPr>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142</a:t>
            </a:fld>
            <a:endParaRPr lang="en-US"/>
          </a:p>
        </p:txBody>
      </p:sp>
    </p:spTree>
    <p:extLst>
      <p:ext uri="{BB962C8B-B14F-4D97-AF65-F5344CB8AC3E}">
        <p14:creationId xmlns:p14="http://schemas.microsoft.com/office/powerpoint/2010/main" val="4054743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Conclusions</a:t>
            </a:r>
            <a:endParaRPr lang="en-US" dirty="0"/>
          </a:p>
        </p:txBody>
      </p:sp>
      <p:sp>
        <p:nvSpPr>
          <p:cNvPr id="3" name="Content Placeholder 2"/>
          <p:cNvSpPr>
            <a:spLocks noGrp="1"/>
          </p:cNvSpPr>
          <p:nvPr>
            <p:ph idx="1"/>
          </p:nvPr>
        </p:nvSpPr>
        <p:spPr>
          <a:xfrm>
            <a:off x="609600" y="1600200"/>
            <a:ext cx="11334750" cy="4876800"/>
          </a:xfrm>
        </p:spPr>
        <p:txBody>
          <a:bodyPr>
            <a:normAutofit/>
          </a:bodyPr>
          <a:lstStyle/>
          <a:p>
            <a:r>
              <a:rPr lang="en-US" sz="3200" dirty="0">
                <a:latin typeface="Times New Roman" charset="0"/>
                <a:ea typeface="Times New Roman" charset="0"/>
                <a:cs typeface="Times New Roman" charset="0"/>
              </a:rPr>
              <a:t>Predictive modeling is not only about Accuracy.</a:t>
            </a:r>
          </a:p>
          <a:p>
            <a:r>
              <a:rPr lang="en-US" sz="3200" b="1" dirty="0">
                <a:latin typeface="Times New Roman" charset="0"/>
                <a:ea typeface="Times New Roman" charset="0"/>
                <a:cs typeface="Times New Roman" charset="0"/>
              </a:rPr>
              <a:t>Stability</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is</a:t>
            </a:r>
            <a:r>
              <a:rPr lang="en-US" sz="3200" dirty="0">
                <a:latin typeface="Times New Roman" charset="0"/>
                <a:ea typeface="Times New Roman" charset="0"/>
                <a:cs typeface="Times New Roman" charset="0"/>
              </a:rPr>
              <a:t> critical for us to trust a predictive model.</a:t>
            </a:r>
          </a:p>
          <a:p>
            <a:r>
              <a:rPr lang="en-US" sz="3200" dirty="0">
                <a:latin typeface="Times New Roman" charset="0"/>
                <a:ea typeface="Times New Roman" charset="0"/>
                <a:cs typeface="Times New Roman" charset="0"/>
              </a:rPr>
              <a:t>Causality has been demonstrated to be useful in stable prediction.</a:t>
            </a:r>
          </a:p>
          <a:p>
            <a:r>
              <a:rPr lang="en-US" sz="3200" dirty="0">
                <a:latin typeface="Times New Roman" charset="0"/>
                <a:ea typeface="Times New Roman" charset="0"/>
                <a:cs typeface="Times New Roman" charset="0"/>
              </a:rPr>
              <a:t>How to marry causality with predictive modeling effectively and efficiently is still an open problem.</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143</a:t>
            </a:fld>
            <a:endParaRPr lang="en-US"/>
          </a:p>
        </p:txBody>
      </p:sp>
    </p:spTree>
    <p:extLst>
      <p:ext uri="{BB962C8B-B14F-4D97-AF65-F5344CB8AC3E}">
        <p14:creationId xmlns:p14="http://schemas.microsoft.com/office/powerpoint/2010/main" val="26457648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a:srcRect l="61062"/>
          <a:stretch/>
        </p:blipFill>
        <p:spPr>
          <a:xfrm rot="2723648">
            <a:off x="3572370" y="-1151763"/>
            <a:ext cx="4159823" cy="11028824"/>
          </a:xfrm>
          <a:prstGeom prst="rect">
            <a:avLst/>
          </a:prstGeom>
        </p:spPr>
      </p:pic>
      <p:sp>
        <p:nvSpPr>
          <p:cNvPr id="2" name="Title 1"/>
          <p:cNvSpPr>
            <a:spLocks noGrp="1"/>
          </p:cNvSpPr>
          <p:nvPr>
            <p:ph type="title"/>
          </p:nvPr>
        </p:nvSpPr>
        <p:spPr/>
        <p:txBody>
          <a:bodyPr/>
          <a:lstStyle/>
          <a:p>
            <a:r>
              <a:rPr lang="en-US" altLang="zh-CN" dirty="0"/>
              <a:t>Conclusions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144</a:t>
            </a:fld>
            <a:endParaRPr lang="en-US"/>
          </a:p>
        </p:txBody>
      </p:sp>
      <p:sp>
        <p:nvSpPr>
          <p:cNvPr id="9" name="文本框 8"/>
          <p:cNvSpPr txBox="1"/>
          <p:nvPr/>
        </p:nvSpPr>
        <p:spPr>
          <a:xfrm>
            <a:off x="609600" y="5336830"/>
            <a:ext cx="1654620" cy="461665"/>
          </a:xfrm>
          <a:prstGeom prst="rect">
            <a:avLst/>
          </a:prstGeom>
          <a:noFill/>
        </p:spPr>
        <p:txBody>
          <a:bodyPr wrap="none" rtlCol="0">
            <a:spAutoFit/>
          </a:bodyPr>
          <a:lstStyle/>
          <a:p>
            <a:r>
              <a:rPr lang="en-US" altLang="zh-CN" sz="2400" b="1" dirty="0" err="1"/>
              <a:t>Debiasing</a:t>
            </a:r>
            <a:endParaRPr lang="zh-CN" altLang="en-US" sz="2400" b="1" dirty="0"/>
          </a:p>
        </p:txBody>
      </p:sp>
      <p:sp>
        <p:nvSpPr>
          <p:cNvPr id="10" name="文本框 9"/>
          <p:cNvSpPr txBox="1"/>
          <p:nvPr/>
        </p:nvSpPr>
        <p:spPr>
          <a:xfrm>
            <a:off x="9894117" y="2466706"/>
            <a:ext cx="1688283" cy="461665"/>
          </a:xfrm>
          <a:prstGeom prst="rect">
            <a:avLst/>
          </a:prstGeom>
          <a:noFill/>
        </p:spPr>
        <p:txBody>
          <a:bodyPr wrap="none" rtlCol="0">
            <a:spAutoFit/>
          </a:bodyPr>
          <a:lstStyle/>
          <a:p>
            <a:r>
              <a:rPr lang="en-US" altLang="zh-CN" sz="2400" b="1" dirty="0"/>
              <a:t>Prediction</a:t>
            </a:r>
            <a:endParaRPr lang="zh-CN" altLang="en-US" sz="2400" b="1" dirty="0"/>
          </a:p>
        </p:txBody>
      </p:sp>
      <p:sp>
        <p:nvSpPr>
          <p:cNvPr id="22" name="文本框 21"/>
          <p:cNvSpPr txBox="1"/>
          <p:nvPr/>
        </p:nvSpPr>
        <p:spPr>
          <a:xfrm>
            <a:off x="154057" y="4516620"/>
            <a:ext cx="2771087" cy="461665"/>
          </a:xfrm>
          <a:prstGeom prst="rect">
            <a:avLst/>
          </a:prstGeom>
          <a:noFill/>
        </p:spPr>
        <p:txBody>
          <a:bodyPr wrap="square" rtlCol="0">
            <a:spAutoFit/>
          </a:bodyPr>
          <a:lstStyle/>
          <a:p>
            <a:pPr algn="ctr"/>
            <a:r>
              <a:rPr lang="en-US" altLang="zh-CN" sz="2400" b="1" dirty="0">
                <a:solidFill>
                  <a:srgbClr val="FF0000"/>
                </a:solidFill>
              </a:rPr>
              <a:t>Causal Inference</a:t>
            </a:r>
            <a:endParaRPr lang="zh-CN" altLang="en-US" sz="2400" b="1" dirty="0">
              <a:solidFill>
                <a:srgbClr val="FF0000"/>
              </a:solidFill>
            </a:endParaRPr>
          </a:p>
        </p:txBody>
      </p:sp>
      <p:sp>
        <p:nvSpPr>
          <p:cNvPr id="23" name="文本框 22"/>
          <p:cNvSpPr txBox="1"/>
          <p:nvPr/>
        </p:nvSpPr>
        <p:spPr>
          <a:xfrm>
            <a:off x="8383371" y="797867"/>
            <a:ext cx="2824766" cy="461665"/>
          </a:xfrm>
          <a:prstGeom prst="rect">
            <a:avLst/>
          </a:prstGeom>
          <a:noFill/>
        </p:spPr>
        <p:txBody>
          <a:bodyPr wrap="square" rtlCol="0">
            <a:spAutoFit/>
          </a:bodyPr>
          <a:lstStyle/>
          <a:p>
            <a:pPr algn="ctr"/>
            <a:r>
              <a:rPr lang="en-US" altLang="zh-CN" sz="2400" b="1" dirty="0">
                <a:solidFill>
                  <a:srgbClr val="FF0000"/>
                </a:solidFill>
              </a:rPr>
              <a:t>Stable Learning</a:t>
            </a:r>
            <a:endParaRPr lang="zh-CN" altLang="en-US" sz="2400" b="1" dirty="0">
              <a:solidFill>
                <a:srgbClr val="FF0000"/>
              </a:solidFill>
            </a:endParaRPr>
          </a:p>
        </p:txBody>
      </p:sp>
      <p:sp>
        <p:nvSpPr>
          <p:cNvPr id="15" name="矩形 14"/>
          <p:cNvSpPr/>
          <p:nvPr/>
        </p:nvSpPr>
        <p:spPr>
          <a:xfrm>
            <a:off x="3345406" y="4181580"/>
            <a:ext cx="1615893"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Propensity Score</a:t>
            </a:r>
            <a:endParaRPr lang="zh-CN" altLang="en-US" sz="2000" dirty="0"/>
          </a:p>
        </p:txBody>
      </p:sp>
      <p:sp>
        <p:nvSpPr>
          <p:cNvPr id="25" name="矩形 24"/>
          <p:cNvSpPr/>
          <p:nvPr/>
        </p:nvSpPr>
        <p:spPr>
          <a:xfrm>
            <a:off x="4467307" y="5045549"/>
            <a:ext cx="2369948" cy="7529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Direct Confounder Balancing</a:t>
            </a:r>
            <a:endParaRPr lang="zh-CN" altLang="en-US" sz="2000" dirty="0"/>
          </a:p>
        </p:txBody>
      </p:sp>
      <p:sp>
        <p:nvSpPr>
          <p:cNvPr id="26" name="矩形 25"/>
          <p:cNvSpPr/>
          <p:nvPr/>
        </p:nvSpPr>
        <p:spPr>
          <a:xfrm>
            <a:off x="5354548" y="3415582"/>
            <a:ext cx="1592380"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Global Balancing</a:t>
            </a:r>
            <a:endParaRPr lang="zh-CN" altLang="en-US" sz="2000" dirty="0"/>
          </a:p>
        </p:txBody>
      </p:sp>
      <p:sp>
        <p:nvSpPr>
          <p:cNvPr id="27" name="矩形 26"/>
          <p:cNvSpPr/>
          <p:nvPr/>
        </p:nvSpPr>
        <p:spPr>
          <a:xfrm>
            <a:off x="7059520" y="4047872"/>
            <a:ext cx="2014065"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Linear Stable Learning</a:t>
            </a:r>
            <a:endParaRPr lang="zh-CN" altLang="en-US" sz="2000" dirty="0"/>
          </a:p>
        </p:txBody>
      </p:sp>
      <p:sp>
        <p:nvSpPr>
          <p:cNvPr id="28" name="矩形 27"/>
          <p:cNvSpPr/>
          <p:nvPr/>
        </p:nvSpPr>
        <p:spPr>
          <a:xfrm>
            <a:off x="7428648" y="2387583"/>
            <a:ext cx="2014065" cy="7967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000" dirty="0"/>
              <a:t>Disentangled Learning</a:t>
            </a:r>
            <a:endParaRPr lang="zh-CN" altLang="en-US" sz="2000" dirty="0"/>
          </a:p>
        </p:txBody>
      </p:sp>
    </p:spTree>
    <p:extLst>
      <p:ext uri="{BB962C8B-B14F-4D97-AF65-F5344CB8AC3E}">
        <p14:creationId xmlns:p14="http://schemas.microsoft.com/office/powerpoint/2010/main" val="1147216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92500" lnSpcReduction="10000"/>
          </a:bodyPr>
          <a:lstStyle/>
          <a:p>
            <a:r>
              <a:rPr lang="en-US" dirty="0"/>
              <a:t>Shen Z, Cui P, </a:t>
            </a:r>
            <a:r>
              <a:rPr lang="en-US" dirty="0" err="1"/>
              <a:t>Kuang</a:t>
            </a:r>
            <a:r>
              <a:rPr lang="en-US" dirty="0"/>
              <a:t> K, et al. Causally regularized learning with agnostic data selection bias[C]//2018 ACM Multimedia Conference on Multimedia Conference. ACM, 2018: 411-419.</a:t>
            </a:r>
          </a:p>
          <a:p>
            <a:r>
              <a:rPr lang="en-US" dirty="0" err="1"/>
              <a:t>Kuang</a:t>
            </a:r>
            <a:r>
              <a:rPr lang="en-US" dirty="0"/>
              <a:t> K, Cui P, </a:t>
            </a:r>
            <a:r>
              <a:rPr lang="en-US" dirty="0" err="1"/>
              <a:t>Athey</a:t>
            </a:r>
            <a:r>
              <a:rPr lang="en-US" dirty="0"/>
              <a:t> S, et al. Stable prediction across unknown environments[C]//Proceedings of the 24th ACM SIGKDD International Conference on Knowledge Discovery &amp; Data Mining. ACM, 2018: 1617-1626.</a:t>
            </a:r>
          </a:p>
          <a:p>
            <a:r>
              <a:rPr lang="en-US" dirty="0" err="1"/>
              <a:t>Kuang</a:t>
            </a:r>
            <a:r>
              <a:rPr lang="en-US" dirty="0"/>
              <a:t> K, Cui P, Li B, et al. Estimating treatment effect in the wild via differentiated confounder balancing[C]//Proceedings of the 23rd ACM SIGKDD International Conference on Knowledge Discovery and Data Mining. ACM, 2017: 265-274.</a:t>
            </a:r>
          </a:p>
          <a:p>
            <a:r>
              <a:rPr lang="en-US" dirty="0" err="1"/>
              <a:t>Kuang</a:t>
            </a:r>
            <a:r>
              <a:rPr lang="en-US" dirty="0"/>
              <a:t> K, Cui P, Li B, et al. Treatment effect estimation with data-driven variable decomposition[C]//Thirty-First AAAI Conference on Artificial Intelligence. 2017.</a:t>
            </a:r>
          </a:p>
          <a:p>
            <a:r>
              <a:rPr lang="en-US" dirty="0" err="1"/>
              <a:t>Kuang</a:t>
            </a:r>
            <a:r>
              <a:rPr lang="en-US" dirty="0"/>
              <a:t> K, Jiang M, Cui P, et al. Steering social media promotions with effective strategies[C]//2016 IEEE 16th International Conference on Data Mining (ICDM). IEEE, 2016: 985-990.</a:t>
            </a:r>
          </a:p>
          <a:p>
            <a:endParaRPr lang="en-US" dirty="0"/>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145</a:t>
            </a:fld>
            <a:endParaRPr lang="en-US"/>
          </a:p>
        </p:txBody>
      </p:sp>
    </p:spTree>
    <p:extLst>
      <p:ext uri="{BB962C8B-B14F-4D97-AF65-F5344CB8AC3E}">
        <p14:creationId xmlns:p14="http://schemas.microsoft.com/office/powerpoint/2010/main" val="23434468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85000" lnSpcReduction="20000"/>
          </a:bodyPr>
          <a:lstStyle/>
          <a:p>
            <a:r>
              <a:rPr lang="en-US" dirty="0"/>
              <a:t>Pearl J. Causality[M]. Cambridge university press, 2009.</a:t>
            </a:r>
          </a:p>
          <a:p>
            <a:r>
              <a:rPr lang="en-US" dirty="0"/>
              <a:t>Austin P C. An introduction to propensity score methods for reducing the effects of confounding in observational studies[J]. Multivariate behavioral research, 2011, 46(3): 399-424.</a:t>
            </a:r>
          </a:p>
          <a:p>
            <a:r>
              <a:rPr lang="en-US" dirty="0"/>
              <a:t>Johansson F, </a:t>
            </a:r>
            <a:r>
              <a:rPr lang="en-US" dirty="0" err="1"/>
              <a:t>Shalit</a:t>
            </a:r>
            <a:r>
              <a:rPr lang="en-US" dirty="0"/>
              <a:t> U, Sontag D. Learning representations for counterfactual inference[C]//International conference on machine learning. 2016: 3020-3029.</a:t>
            </a:r>
          </a:p>
          <a:p>
            <a:r>
              <a:rPr lang="en-US" dirty="0" err="1"/>
              <a:t>Shalit</a:t>
            </a:r>
            <a:r>
              <a:rPr lang="en-US" dirty="0"/>
              <a:t> U, Johansson F D, Sontag D. Estimating individual treatment effect: generalization bounds and algorithms[C]//Proceedings of the 34th International Conference on Machine Learning-Volume 70. JMLR. org, 2017: 3076-3085.</a:t>
            </a:r>
          </a:p>
          <a:p>
            <a:r>
              <a:rPr lang="en-US" dirty="0"/>
              <a:t>Johansson F D, Kallus N, </a:t>
            </a:r>
            <a:r>
              <a:rPr lang="en-US" dirty="0" err="1"/>
              <a:t>Shalit</a:t>
            </a:r>
            <a:r>
              <a:rPr lang="en-US" dirty="0"/>
              <a:t> U, et al. Learning weighted representations for generalization across designs[J]. </a:t>
            </a:r>
            <a:r>
              <a:rPr lang="en-US" dirty="0" err="1"/>
              <a:t>arXiv</a:t>
            </a:r>
            <a:r>
              <a:rPr lang="en-US" dirty="0"/>
              <a:t> preprint arXiv:1802.08598, 2018.</a:t>
            </a:r>
          </a:p>
          <a:p>
            <a:r>
              <a:rPr lang="en-US" dirty="0" err="1"/>
              <a:t>Louizos</a:t>
            </a:r>
            <a:r>
              <a:rPr lang="en-US" dirty="0"/>
              <a:t> C, </a:t>
            </a:r>
            <a:r>
              <a:rPr lang="en-US" dirty="0" err="1"/>
              <a:t>Shalit</a:t>
            </a:r>
            <a:r>
              <a:rPr lang="en-US" dirty="0"/>
              <a:t> U, </a:t>
            </a:r>
            <a:r>
              <a:rPr lang="en-US" dirty="0" err="1"/>
              <a:t>Mooij</a:t>
            </a:r>
            <a:r>
              <a:rPr lang="en-US" dirty="0"/>
              <a:t> J M, et al. Causal effect inference with deep latent-variable models[C]//Advances in Neural Information Processing Systems. 2017: 6446-6456.</a:t>
            </a:r>
          </a:p>
          <a:p>
            <a:r>
              <a:rPr lang="en-US" dirty="0"/>
              <a:t>Thomas V, </a:t>
            </a:r>
            <a:r>
              <a:rPr lang="en-US" dirty="0" err="1"/>
              <a:t>Bengio</a:t>
            </a:r>
            <a:r>
              <a:rPr lang="en-US" dirty="0"/>
              <a:t> E, </a:t>
            </a:r>
            <a:r>
              <a:rPr lang="en-US" dirty="0" err="1"/>
              <a:t>Fedus</a:t>
            </a:r>
            <a:r>
              <a:rPr lang="en-US" dirty="0"/>
              <a:t> W, et al. Disentangling the independently controllable factors of variation by interacting with the world[J]. </a:t>
            </a:r>
            <a:r>
              <a:rPr lang="en-US" dirty="0" err="1"/>
              <a:t>arXiv</a:t>
            </a:r>
            <a:r>
              <a:rPr lang="en-US" dirty="0"/>
              <a:t> preprint arXiv:1802.09484, 2018.</a:t>
            </a:r>
          </a:p>
          <a:p>
            <a:r>
              <a:rPr lang="en-US" dirty="0" err="1"/>
              <a:t>Bengio</a:t>
            </a:r>
            <a:r>
              <a:rPr lang="en-US" dirty="0"/>
              <a:t> Y, </a:t>
            </a:r>
            <a:r>
              <a:rPr lang="en-US" dirty="0" err="1"/>
              <a:t>Deleu</a:t>
            </a:r>
            <a:r>
              <a:rPr lang="en-US" dirty="0"/>
              <a:t> T, </a:t>
            </a:r>
            <a:r>
              <a:rPr lang="en-US" dirty="0" err="1"/>
              <a:t>Rahaman</a:t>
            </a:r>
            <a:r>
              <a:rPr lang="en-US" dirty="0"/>
              <a:t> N, et al. A Meta-Transfer Objective for Learning to Disentangle Causal Mechanisms[J]. </a:t>
            </a:r>
            <a:r>
              <a:rPr lang="en-US" dirty="0" err="1"/>
              <a:t>arXiv</a:t>
            </a:r>
            <a:r>
              <a:rPr lang="en-US" dirty="0"/>
              <a:t> preprint arXiv:1901.10912, 2019.</a:t>
            </a:r>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146</a:t>
            </a:fld>
            <a:endParaRPr lang="en-US"/>
          </a:p>
        </p:txBody>
      </p:sp>
    </p:spTree>
    <p:extLst>
      <p:ext uri="{BB962C8B-B14F-4D97-AF65-F5344CB8AC3E}">
        <p14:creationId xmlns:p14="http://schemas.microsoft.com/office/powerpoint/2010/main" val="1486359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383-43B4-BC41-BD70-68BA831DDEA1}"/>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B63517BF-BBD4-7745-94B5-0A19A2C106E9}"/>
              </a:ext>
            </a:extLst>
          </p:cNvPr>
          <p:cNvSpPr>
            <a:spLocks noGrp="1"/>
          </p:cNvSpPr>
          <p:nvPr>
            <p:ph idx="1"/>
          </p:nvPr>
        </p:nvSpPr>
        <p:spPr/>
        <p:txBody>
          <a:bodyPr>
            <a:normAutofit fontScale="85000" lnSpcReduction="20000"/>
          </a:bodyPr>
          <a:lstStyle/>
          <a:p>
            <a:r>
              <a:rPr lang="en-US" dirty="0"/>
              <a:t>Yu B. Stability[J]. Bernoulli, 2013, 19(4): 1484-1500.</a:t>
            </a:r>
          </a:p>
          <a:p>
            <a:r>
              <a:rPr lang="en-US" dirty="0" err="1"/>
              <a:t>Szegedy</a:t>
            </a:r>
            <a:r>
              <a:rPr lang="en-US" dirty="0"/>
              <a:t> C, Zaremba W, </a:t>
            </a:r>
            <a:r>
              <a:rPr lang="en-US" dirty="0" err="1"/>
              <a:t>Sutskever</a:t>
            </a:r>
            <a:r>
              <a:rPr lang="en-US" dirty="0"/>
              <a:t> I, et al. Intriguing properties of neural networks[J]. </a:t>
            </a:r>
            <a:r>
              <a:rPr lang="en-US" dirty="0" err="1"/>
              <a:t>arXiv</a:t>
            </a:r>
            <a:r>
              <a:rPr lang="en-US" dirty="0"/>
              <a:t> preprint arXiv:1312.6199, 2013.</a:t>
            </a:r>
          </a:p>
          <a:p>
            <a:r>
              <a:rPr lang="en-US" dirty="0"/>
              <a:t>Volpi R, </a:t>
            </a:r>
            <a:r>
              <a:rPr lang="en-US" dirty="0" err="1"/>
              <a:t>Namkoong</a:t>
            </a:r>
            <a:r>
              <a:rPr lang="en-US" dirty="0"/>
              <a:t> H, </a:t>
            </a:r>
            <a:r>
              <a:rPr lang="en-US" dirty="0" err="1"/>
              <a:t>Sener</a:t>
            </a:r>
            <a:r>
              <a:rPr lang="en-US" dirty="0"/>
              <a:t> O, et al. Generalizing to unseen domains via adversarial data augmentation[C]//Advances in Neural Information Processing Systems. 2018: 5334-5344.</a:t>
            </a:r>
          </a:p>
          <a:p>
            <a:r>
              <a:rPr lang="en-US" dirty="0"/>
              <a:t>Ye N, Zhu Z. Bayesian adversarial learning[C]//Proceedings of the 32nd International Conference on Neural Information Processing Systems. Curran Associates Inc., 2018: 6892-6901.</a:t>
            </a:r>
          </a:p>
          <a:p>
            <a:r>
              <a:rPr lang="en-US" dirty="0" err="1"/>
              <a:t>Muandet</a:t>
            </a:r>
            <a:r>
              <a:rPr lang="en-US" dirty="0"/>
              <a:t> K, </a:t>
            </a:r>
            <a:r>
              <a:rPr lang="en-US" dirty="0" err="1"/>
              <a:t>Balduzzi</a:t>
            </a:r>
            <a:r>
              <a:rPr lang="en-US" dirty="0"/>
              <a:t> D, </a:t>
            </a:r>
            <a:r>
              <a:rPr lang="en-US" dirty="0" err="1"/>
              <a:t>Schölkopf</a:t>
            </a:r>
            <a:r>
              <a:rPr lang="en-US" dirty="0"/>
              <a:t> B. Domain generalization via invariant feature representation[C]//International Conference on Machine Learning. 2013: 10-18.</a:t>
            </a:r>
          </a:p>
          <a:p>
            <a:r>
              <a:rPr lang="en-US" dirty="0"/>
              <a:t>Peters J, </a:t>
            </a:r>
            <a:r>
              <a:rPr lang="en-US" dirty="0" err="1"/>
              <a:t>Bühlmann</a:t>
            </a:r>
            <a:r>
              <a:rPr lang="en-US" dirty="0"/>
              <a:t> P, </a:t>
            </a:r>
            <a:r>
              <a:rPr lang="en-US" dirty="0" err="1"/>
              <a:t>Meinshausen</a:t>
            </a:r>
            <a:r>
              <a:rPr lang="en-US" dirty="0"/>
              <a:t> N. Causal inference by using invariant prediction: identification and confidence intervals[J]. Journal of the Royal Statistical Society: Series B (Statistical Methodology), 2016, 78(5): 947-1012.</a:t>
            </a:r>
          </a:p>
          <a:p>
            <a:r>
              <a:rPr lang="en-US" dirty="0"/>
              <a:t>Rojas-</a:t>
            </a:r>
            <a:r>
              <a:rPr lang="en-US" dirty="0" err="1"/>
              <a:t>Carulla</a:t>
            </a:r>
            <a:r>
              <a:rPr lang="en-US" dirty="0"/>
              <a:t> M, </a:t>
            </a:r>
            <a:r>
              <a:rPr lang="en-US" dirty="0" err="1"/>
              <a:t>Schölkopf</a:t>
            </a:r>
            <a:r>
              <a:rPr lang="en-US" dirty="0"/>
              <a:t> B, Turner R, et al. Invariant models for causal transfer learning[J]. The Journal of Machine Learning Research, 2018, 19(1): 1309-1342.</a:t>
            </a:r>
          </a:p>
          <a:p>
            <a:r>
              <a:rPr lang="en-US" dirty="0" err="1"/>
              <a:t>Rothenhäusler</a:t>
            </a:r>
            <a:r>
              <a:rPr lang="en-US" dirty="0"/>
              <a:t> D, </a:t>
            </a:r>
            <a:r>
              <a:rPr lang="en-US" dirty="0" err="1"/>
              <a:t>Meinshausen</a:t>
            </a:r>
            <a:r>
              <a:rPr lang="en-US" dirty="0"/>
              <a:t> N, </a:t>
            </a:r>
            <a:r>
              <a:rPr lang="en-US" dirty="0" err="1"/>
              <a:t>Bühlmann</a:t>
            </a:r>
            <a:r>
              <a:rPr lang="en-US" dirty="0"/>
              <a:t> P, et al. Anchor regression: heterogeneous data meets causality[J]. </a:t>
            </a:r>
            <a:r>
              <a:rPr lang="en-US" dirty="0" err="1"/>
              <a:t>arXiv</a:t>
            </a:r>
            <a:r>
              <a:rPr lang="en-US" dirty="0"/>
              <a:t> preprint arXiv:1801.06229, 2018.</a:t>
            </a:r>
          </a:p>
        </p:txBody>
      </p:sp>
      <p:sp>
        <p:nvSpPr>
          <p:cNvPr id="4" name="Slide Number Placeholder 3">
            <a:extLst>
              <a:ext uri="{FF2B5EF4-FFF2-40B4-BE49-F238E27FC236}">
                <a16:creationId xmlns:a16="http://schemas.microsoft.com/office/drawing/2014/main" id="{C9CA5FC5-7F7A-4949-A8C2-3AD30C8DA368}"/>
              </a:ext>
            </a:extLst>
          </p:cNvPr>
          <p:cNvSpPr>
            <a:spLocks noGrp="1"/>
          </p:cNvSpPr>
          <p:nvPr>
            <p:ph type="sldNum" sz="quarter" idx="12"/>
          </p:nvPr>
        </p:nvSpPr>
        <p:spPr/>
        <p:txBody>
          <a:bodyPr/>
          <a:lstStyle/>
          <a:p>
            <a:fld id="{0CFEC368-1D7A-4F81-ABF6-AE0E36BAF64C}" type="slidenum">
              <a:rPr lang="en-US" smtClean="0"/>
              <a:pPr/>
              <a:t>147</a:t>
            </a:fld>
            <a:endParaRPr lang="en-US"/>
          </a:p>
        </p:txBody>
      </p:sp>
    </p:spTree>
    <p:extLst>
      <p:ext uri="{BB962C8B-B14F-4D97-AF65-F5344CB8AC3E}">
        <p14:creationId xmlns:p14="http://schemas.microsoft.com/office/powerpoint/2010/main" val="22014400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Acknowledgement</a:t>
            </a:r>
            <a:endParaRPr lang="zh-CN" altLang="en-US" dirty="0"/>
          </a:p>
        </p:txBody>
      </p:sp>
      <p:pic>
        <p:nvPicPr>
          <p:cNvPr id="14" name="内容占位符 1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14973" y="3465488"/>
            <a:ext cx="1027298" cy="1494502"/>
          </a:xfrm>
        </p:spPr>
      </p:pic>
      <p:sp>
        <p:nvSpPr>
          <p:cNvPr id="4" name="灯片编号占位符 3"/>
          <p:cNvSpPr>
            <a:spLocks noGrp="1"/>
          </p:cNvSpPr>
          <p:nvPr>
            <p:ph type="sldNum" sz="quarter" idx="12"/>
          </p:nvPr>
        </p:nvSpPr>
        <p:spPr/>
        <p:txBody>
          <a:bodyPr/>
          <a:lstStyle/>
          <a:p>
            <a:fld id="{0CFEC368-1D7A-4F81-ABF6-AE0E36BAF64C}" type="slidenum">
              <a:rPr lang="en-US" smtClean="0"/>
              <a:pPr/>
              <a:t>148</a:t>
            </a:fld>
            <a:endParaRPr lang="en-US"/>
          </a:p>
        </p:txBody>
      </p:sp>
      <p:pic>
        <p:nvPicPr>
          <p:cNvPr id="7" name="图片 18">
            <a:extLst>
              <a:ext uri="{FF2B5EF4-FFF2-40B4-BE49-F238E27FC236}">
                <a16:creationId xmlns:a16="http://schemas.microsoft.com/office/drawing/2014/main" id="{3F2987F8-629F-A04B-8272-5321CAACF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797" y="1725336"/>
            <a:ext cx="962365" cy="1398257"/>
          </a:xfrm>
          <a:prstGeom prst="rect">
            <a:avLst/>
          </a:prstGeom>
        </p:spPr>
      </p:pic>
      <p:pic>
        <p:nvPicPr>
          <p:cNvPr id="8" name="图片 21">
            <a:extLst>
              <a:ext uri="{FF2B5EF4-FFF2-40B4-BE49-F238E27FC236}">
                <a16:creationId xmlns:a16="http://schemas.microsoft.com/office/drawing/2014/main" id="{EA3A9199-FA4C-C843-A52E-4556651F8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064" y="1709928"/>
            <a:ext cx="1175641" cy="1393353"/>
          </a:xfrm>
          <a:prstGeom prst="rect">
            <a:avLst/>
          </a:prstGeom>
        </p:spPr>
      </p:pic>
      <p:pic>
        <p:nvPicPr>
          <p:cNvPr id="9" name="Picture 8">
            <a:extLst>
              <a:ext uri="{FF2B5EF4-FFF2-40B4-BE49-F238E27FC236}">
                <a16:creationId xmlns:a16="http://schemas.microsoft.com/office/drawing/2014/main" id="{CC97E28D-04D5-EF48-A7B3-87A97A73DFA8}"/>
              </a:ext>
            </a:extLst>
          </p:cNvPr>
          <p:cNvPicPr>
            <a:picLocks noChangeAspect="1"/>
          </p:cNvPicPr>
          <p:nvPr/>
        </p:nvPicPr>
        <p:blipFill>
          <a:blip r:embed="rId6"/>
          <a:stretch>
            <a:fillRect/>
          </a:stretch>
        </p:blipFill>
        <p:spPr>
          <a:xfrm>
            <a:off x="4541743" y="1695908"/>
            <a:ext cx="1334126" cy="1393540"/>
          </a:xfrm>
          <a:prstGeom prst="rect">
            <a:avLst/>
          </a:prstGeom>
        </p:spPr>
      </p:pic>
      <p:pic>
        <p:nvPicPr>
          <p:cNvPr id="10" name="Picture 9">
            <a:extLst>
              <a:ext uri="{FF2B5EF4-FFF2-40B4-BE49-F238E27FC236}">
                <a16:creationId xmlns:a16="http://schemas.microsoft.com/office/drawing/2014/main" id="{16954217-012B-1A42-90CE-AD98F2BB2682}"/>
              </a:ext>
            </a:extLst>
          </p:cNvPr>
          <p:cNvPicPr>
            <a:picLocks noChangeAspect="1"/>
          </p:cNvPicPr>
          <p:nvPr/>
        </p:nvPicPr>
        <p:blipFill>
          <a:blip r:embed="rId7"/>
          <a:stretch>
            <a:fillRect/>
          </a:stretch>
        </p:blipFill>
        <p:spPr>
          <a:xfrm>
            <a:off x="2956095" y="3518595"/>
            <a:ext cx="1396673" cy="1418842"/>
          </a:xfrm>
          <a:prstGeom prst="rect">
            <a:avLst/>
          </a:prstGeom>
        </p:spPr>
      </p:pic>
      <p:pic>
        <p:nvPicPr>
          <p:cNvPr id="11" name="图片 20">
            <a:extLst>
              <a:ext uri="{FF2B5EF4-FFF2-40B4-BE49-F238E27FC236}">
                <a16:creationId xmlns:a16="http://schemas.microsoft.com/office/drawing/2014/main" id="{AF7988E9-D509-9E41-A667-50EC60243DFA}"/>
              </a:ext>
            </a:extLst>
          </p:cNvPr>
          <p:cNvPicPr>
            <a:picLocks noChangeAspect="1"/>
          </p:cNvPicPr>
          <p:nvPr/>
        </p:nvPicPr>
        <p:blipFill>
          <a:blip r:embed="rId8"/>
          <a:stretch>
            <a:fillRect/>
          </a:stretch>
        </p:blipFill>
        <p:spPr>
          <a:xfrm>
            <a:off x="6299832" y="1688493"/>
            <a:ext cx="1473200" cy="1435100"/>
          </a:xfrm>
          <a:prstGeom prst="rect">
            <a:avLst/>
          </a:prstGeom>
        </p:spPr>
      </p:pic>
      <p:pic>
        <p:nvPicPr>
          <p:cNvPr id="12" name="图片 11">
            <a:extLst>
              <a:ext uri="{FF2B5EF4-FFF2-40B4-BE49-F238E27FC236}">
                <a16:creationId xmlns:a16="http://schemas.microsoft.com/office/drawing/2014/main" id="{FB6E2DAC-1D25-8F43-AA4C-6D268CBFD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441" y="3518595"/>
            <a:ext cx="1014860" cy="1441396"/>
          </a:xfrm>
          <a:prstGeom prst="rect">
            <a:avLst/>
          </a:prstGeom>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73223" y="3356460"/>
            <a:ext cx="1229649" cy="1580977"/>
          </a:xfrm>
          <a:prstGeom prst="rect">
            <a:avLst/>
          </a:prstGeom>
        </p:spPr>
      </p:pic>
    </p:spTree>
    <p:extLst>
      <p:ext uri="{BB962C8B-B14F-4D97-AF65-F5344CB8AC3E}">
        <p14:creationId xmlns:p14="http://schemas.microsoft.com/office/powerpoint/2010/main" val="37467255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996" y="-541212"/>
            <a:ext cx="7772400" cy="2200275"/>
          </a:xfrm>
        </p:spPr>
        <p:txBody>
          <a:bodyPr/>
          <a:lstStyle/>
          <a:p>
            <a:r>
              <a:rPr lang="en-US" b="1" cap="none" dirty="0"/>
              <a:t>Thanks!</a:t>
            </a:r>
          </a:p>
        </p:txBody>
      </p:sp>
      <p:sp>
        <p:nvSpPr>
          <p:cNvPr id="5" name="Title 1"/>
          <p:cNvSpPr txBox="1">
            <a:spLocks/>
          </p:cNvSpPr>
          <p:nvPr/>
        </p:nvSpPr>
        <p:spPr>
          <a:xfrm>
            <a:off x="1025531" y="2282795"/>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a:latin typeface="+mn-lt"/>
              </a:rPr>
              <a:t>Peng Cui</a:t>
            </a:r>
          </a:p>
          <a:p>
            <a:r>
              <a:rPr lang="en-US" sz="3200" dirty="0">
                <a:latin typeface="+mn-lt"/>
              </a:rPr>
              <a:t>cuip@tsinghua.edu.cn</a:t>
            </a:r>
          </a:p>
          <a:p>
            <a:r>
              <a:rPr lang="en-US" sz="2400" spc="0" dirty="0"/>
              <a:t>http://pengcui.thumedialab.com</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149</a:t>
            </a:fld>
            <a:endParaRPr lang="en-US"/>
          </a:p>
        </p:txBody>
      </p:sp>
      <p:pic>
        <p:nvPicPr>
          <p:cNvPr id="11" name="Picture 2" descr="https://upload.wikimedia.org/wikipedia/zh/thumb/e/ec/Tsinghua_University_Logo.svg/1024px-Tsinghua_University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5131" y="562618"/>
            <a:ext cx="1256656" cy="125665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1153736" y="4930597"/>
            <a:ext cx="3069699" cy="1726706"/>
          </a:xfrm>
          <a:prstGeom prst="rect">
            <a:avLst/>
          </a:prstGeom>
        </p:spPr>
      </p:pic>
      <p:pic>
        <p:nvPicPr>
          <p:cNvPr id="9" name="图片 8"/>
          <p:cNvPicPr>
            <a:picLocks noChangeAspect="1"/>
          </p:cNvPicPr>
          <p:nvPr/>
        </p:nvPicPr>
        <p:blipFill>
          <a:blip r:embed="rId5"/>
          <a:stretch>
            <a:fillRect/>
          </a:stretch>
        </p:blipFill>
        <p:spPr>
          <a:xfrm>
            <a:off x="4734592" y="4930597"/>
            <a:ext cx="3070056" cy="1726907"/>
          </a:xfrm>
          <a:prstGeom prst="rect">
            <a:avLst/>
          </a:prstGeom>
        </p:spPr>
      </p:pic>
      <p:pic>
        <p:nvPicPr>
          <p:cNvPr id="10" name="图片 9"/>
          <p:cNvPicPr>
            <a:picLocks noChangeAspect="1"/>
          </p:cNvPicPr>
          <p:nvPr/>
        </p:nvPicPr>
        <p:blipFill>
          <a:blip r:embed="rId6"/>
          <a:stretch>
            <a:fillRect/>
          </a:stretch>
        </p:blipFill>
        <p:spPr>
          <a:xfrm>
            <a:off x="8315805" y="4930597"/>
            <a:ext cx="3069699" cy="1726706"/>
          </a:xfrm>
          <a:prstGeom prst="rect">
            <a:avLst/>
          </a:prstGeom>
        </p:spPr>
      </p:pic>
      <p:sp>
        <p:nvSpPr>
          <p:cNvPr id="13" name="Title 1">
            <a:extLst>
              <a:ext uri="{FF2B5EF4-FFF2-40B4-BE49-F238E27FC236}">
                <a16:creationId xmlns:a16="http://schemas.microsoft.com/office/drawing/2014/main" id="{41F5562C-D4D7-F146-A5FB-600921F40D8C}"/>
              </a:ext>
            </a:extLst>
          </p:cNvPr>
          <p:cNvSpPr txBox="1">
            <a:spLocks/>
          </p:cNvSpPr>
          <p:nvPr/>
        </p:nvSpPr>
        <p:spPr>
          <a:xfrm>
            <a:off x="6194765" y="2167196"/>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dirty="0" err="1">
                <a:latin typeface="+mn-lt"/>
              </a:rPr>
              <a:t>Kun</a:t>
            </a:r>
            <a:r>
              <a:rPr lang="zh-CN" altLang="en-US" sz="3200" dirty="0">
                <a:latin typeface="+mn-lt"/>
              </a:rPr>
              <a:t> </a:t>
            </a:r>
            <a:r>
              <a:rPr lang="en-US" altLang="zh-CN" sz="3200" dirty="0" err="1">
                <a:latin typeface="+mn-lt"/>
              </a:rPr>
              <a:t>Kuang</a:t>
            </a:r>
            <a:endParaRPr lang="en-US" sz="3200" dirty="0">
              <a:latin typeface="+mn-lt"/>
            </a:endParaRPr>
          </a:p>
          <a:p>
            <a:r>
              <a:rPr lang="en-US" altLang="zh-CN" sz="3200" dirty="0">
                <a:latin typeface="+mn-lt"/>
                <a:hlinkClick r:id="rId7">
                  <a:extLst>
                    <a:ext uri="{A12FA001-AC4F-418D-AE19-62706E023703}">
                      <ahyp:hlinkClr xmlns:ahyp="http://schemas.microsoft.com/office/drawing/2018/hyperlinkcolor" val="tx"/>
                    </a:ext>
                  </a:extLst>
                </a:hlinkClick>
              </a:rPr>
              <a:t>kunkuang@zju.edu.cn</a:t>
            </a:r>
            <a:endParaRPr lang="en-US" altLang="zh-CN" sz="3200" dirty="0">
              <a:latin typeface="+mn-lt"/>
            </a:endParaRPr>
          </a:p>
          <a:p>
            <a:r>
              <a:rPr lang="en-US" sz="2400" spc="0" dirty="0"/>
              <a:t>https://</a:t>
            </a:r>
            <a:r>
              <a:rPr lang="en-US" sz="2400" spc="0" dirty="0" err="1"/>
              <a:t>kunkuang.github.io</a:t>
            </a:r>
            <a:r>
              <a:rPr lang="en-US" sz="2400" spc="0" dirty="0"/>
              <a:t>/</a:t>
            </a:r>
          </a:p>
        </p:txBody>
      </p:sp>
      <p:pic>
        <p:nvPicPr>
          <p:cNvPr id="14" name="Picture 13">
            <a:extLst>
              <a:ext uri="{FF2B5EF4-FFF2-40B4-BE49-F238E27FC236}">
                <a16:creationId xmlns:a16="http://schemas.microsoft.com/office/drawing/2014/main" id="{E3F2B0E2-F32F-884B-9D97-8FEDD5586A9E}"/>
              </a:ext>
            </a:extLst>
          </p:cNvPr>
          <p:cNvPicPr>
            <a:picLocks noChangeAspect="1"/>
          </p:cNvPicPr>
          <p:nvPr/>
        </p:nvPicPr>
        <p:blipFill>
          <a:blip r:embed="rId8"/>
          <a:stretch>
            <a:fillRect/>
          </a:stretch>
        </p:blipFill>
        <p:spPr>
          <a:xfrm>
            <a:off x="10740318" y="572856"/>
            <a:ext cx="1290372" cy="1246418"/>
          </a:xfrm>
          <a:prstGeom prst="rect">
            <a:avLst/>
          </a:prstGeom>
        </p:spPr>
      </p:pic>
    </p:spTree>
    <p:extLst>
      <p:ext uri="{BB962C8B-B14F-4D97-AF65-F5344CB8AC3E}">
        <p14:creationId xmlns:p14="http://schemas.microsoft.com/office/powerpoint/2010/main" val="4254465422"/>
      </p:ext>
    </p:extLst>
  </p:cSld>
  <p:clrMapOvr>
    <a:masterClrMapping/>
  </p:clrMapOvr>
  <mc:AlternateContent xmlns:mc="http://schemas.openxmlformats.org/markup-compatibility/2006" xmlns:p14="http://schemas.microsoft.com/office/powerpoint/2010/main">
    <mc:Choice Requires="p14">
      <p:transition spd="slow" p14:dur="2000" advTm="6020"/>
    </mc:Choice>
    <mc:Fallback xmlns="">
      <p:transition spd="slow" advTm="602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solidFill>
                  <a:srgbClr val="FF0000"/>
                </a:solidFill>
              </a:rPr>
              <a:t>Causal 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15</a:t>
            </a:fld>
            <a:endParaRPr lang="en-US"/>
          </a:p>
        </p:txBody>
      </p:sp>
    </p:spTree>
    <p:extLst>
      <p:ext uri="{BB962C8B-B14F-4D97-AF65-F5344CB8AC3E}">
        <p14:creationId xmlns:p14="http://schemas.microsoft.com/office/powerpoint/2010/main" val="18635656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150</a:t>
            </a:fld>
            <a:endParaRPr lang="en-US"/>
          </a:p>
        </p:txBody>
      </p:sp>
      <p:pic>
        <p:nvPicPr>
          <p:cNvPr id="6" name="图片 5"/>
          <p:cNvPicPr>
            <a:picLocks noChangeAspect="1"/>
          </p:cNvPicPr>
          <p:nvPr/>
        </p:nvPicPr>
        <p:blipFill>
          <a:blip r:embed="rId3"/>
          <a:stretch>
            <a:fillRect/>
          </a:stretch>
        </p:blipFill>
        <p:spPr>
          <a:xfrm>
            <a:off x="615159" y="1882394"/>
            <a:ext cx="1702111" cy="2144661"/>
          </a:xfrm>
          <a:prstGeom prst="rect">
            <a:avLst/>
          </a:prstGeom>
        </p:spPr>
      </p:pic>
      <p:sp>
        <p:nvSpPr>
          <p:cNvPr id="7" name="文本框 6"/>
          <p:cNvSpPr txBox="1"/>
          <p:nvPr/>
        </p:nvSpPr>
        <p:spPr>
          <a:xfrm>
            <a:off x="609600" y="4475250"/>
            <a:ext cx="154163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Kun </a:t>
            </a:r>
            <a:r>
              <a:rPr lang="en-US" altLang="zh-CN" sz="2000" b="1" dirty="0" err="1">
                <a:latin typeface="Times New Roman" panose="02020603050405020304" pitchFamily="18" charset="0"/>
                <a:cs typeface="Times New Roman" panose="02020603050405020304" pitchFamily="18" charset="0"/>
              </a:rPr>
              <a:t>Kuang</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2451636" y="1911970"/>
            <a:ext cx="1497959" cy="2115086"/>
          </a:xfrm>
          <a:prstGeom prst="rect">
            <a:avLst/>
          </a:prstGeom>
        </p:spPr>
      </p:pic>
      <p:sp>
        <p:nvSpPr>
          <p:cNvPr id="12" name="文本框 11"/>
          <p:cNvSpPr txBox="1"/>
          <p:nvPr/>
        </p:nvSpPr>
        <p:spPr>
          <a:xfrm>
            <a:off x="2343942" y="4475250"/>
            <a:ext cx="1713345" cy="707886"/>
          </a:xfrm>
          <a:prstGeom prst="rect">
            <a:avLst/>
          </a:prstGeom>
          <a:noFill/>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Zheyan</a:t>
            </a:r>
            <a:r>
              <a:rPr lang="en-US" altLang="zh-CN" sz="2000" b="1" dirty="0">
                <a:latin typeface="Times New Roman" panose="02020603050405020304" pitchFamily="18" charset="0"/>
                <a:cs typeface="Times New Roman" panose="02020603050405020304" pitchFamily="18" charset="0"/>
              </a:rPr>
              <a:t> Shen</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7733" y="1937203"/>
            <a:ext cx="1625440" cy="2089852"/>
          </a:xfrm>
          <a:prstGeom prst="rect">
            <a:avLst/>
          </a:prstGeom>
        </p:spPr>
      </p:pic>
      <p:sp>
        <p:nvSpPr>
          <p:cNvPr id="20" name="文本框 19"/>
          <p:cNvSpPr txBox="1"/>
          <p:nvPr/>
        </p:nvSpPr>
        <p:spPr>
          <a:xfrm>
            <a:off x="4227733" y="4480100"/>
            <a:ext cx="1625440" cy="707886"/>
          </a:xfrm>
          <a:prstGeom prst="rect">
            <a:avLst/>
          </a:prstGeom>
          <a:noFill/>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Hao</a:t>
            </a:r>
            <a:r>
              <a:rPr lang="en-US" altLang="zh-CN" sz="2000" b="1" dirty="0">
                <a:latin typeface="Times New Roman" panose="02020603050405020304" pitchFamily="18" charset="0"/>
                <a:cs typeface="Times New Roman" panose="02020603050405020304" pitchFamily="18" charset="0"/>
              </a:rPr>
              <a:t> Zou</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9356" y="2048453"/>
            <a:ext cx="1413743" cy="1978602"/>
          </a:xfrm>
          <a:prstGeom prst="rect">
            <a:avLst/>
          </a:prstGeom>
        </p:spPr>
      </p:pic>
      <p:sp>
        <p:nvSpPr>
          <p:cNvPr id="22" name="文本框 21"/>
          <p:cNvSpPr txBox="1"/>
          <p:nvPr/>
        </p:nvSpPr>
        <p:spPr>
          <a:xfrm>
            <a:off x="6047724" y="4480100"/>
            <a:ext cx="1625440"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Yue He</a:t>
            </a: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pic>
        <p:nvPicPr>
          <p:cNvPr id="14" name="Picture 2"/>
          <p:cNvPicPr>
            <a:picLocks noChangeAspect="1"/>
          </p:cNvPicPr>
          <p:nvPr/>
        </p:nvPicPr>
        <p:blipFill>
          <a:blip r:embed="rId7"/>
          <a:stretch>
            <a:fillRect/>
          </a:stretch>
        </p:blipFill>
        <p:spPr>
          <a:xfrm>
            <a:off x="9503069" y="2272189"/>
            <a:ext cx="1680047" cy="1754866"/>
          </a:xfrm>
          <a:prstGeom prst="rect">
            <a:avLst/>
          </a:prstGeom>
        </p:spPr>
      </p:pic>
      <p:sp>
        <p:nvSpPr>
          <p:cNvPr id="15" name="文本框 14"/>
          <p:cNvSpPr txBox="1"/>
          <p:nvPr/>
        </p:nvSpPr>
        <p:spPr>
          <a:xfrm>
            <a:off x="9503069" y="4475250"/>
            <a:ext cx="171334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Susan </a:t>
            </a:r>
            <a:r>
              <a:rPr lang="en-US" altLang="zh-CN" sz="2000" b="1" dirty="0" err="1">
                <a:latin typeface="Times New Roman" panose="02020603050405020304" pitchFamily="18" charset="0"/>
                <a:cs typeface="Times New Roman" panose="02020603050405020304" pitchFamily="18" charset="0"/>
              </a:rPr>
              <a:t>Athey</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Stanford U</a:t>
            </a:r>
            <a:endParaRPr lang="zh-CN" altLang="en-US" sz="2000" b="1"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5540" y="2048452"/>
            <a:ext cx="1369430" cy="2029869"/>
          </a:xfrm>
          <a:prstGeom prst="rect">
            <a:avLst/>
          </a:prstGeom>
        </p:spPr>
      </p:pic>
      <p:sp>
        <p:nvSpPr>
          <p:cNvPr id="17" name="文本框 16"/>
          <p:cNvSpPr txBox="1"/>
          <p:nvPr/>
        </p:nvSpPr>
        <p:spPr>
          <a:xfrm>
            <a:off x="7533099" y="4475250"/>
            <a:ext cx="1713345"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Bo Li</a:t>
            </a:r>
            <a:endParaRPr lang="en-US" altLang="zh-CN" sz="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Tsinghua U</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967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16</a:t>
            </a:fld>
            <a:endParaRPr lang="en-US"/>
          </a:p>
        </p:txBody>
      </p:sp>
      <p:grpSp>
        <p:nvGrpSpPr>
          <p:cNvPr id="25" name="组合 24"/>
          <p:cNvGrpSpPr/>
          <p:nvPr/>
        </p:nvGrpSpPr>
        <p:grpSpPr>
          <a:xfrm>
            <a:off x="7519674" y="2922584"/>
            <a:ext cx="3564256" cy="1722212"/>
            <a:chOff x="830131" y="3344734"/>
            <a:chExt cx="3564256" cy="1722212"/>
          </a:xfrm>
        </p:grpSpPr>
        <p:sp>
          <p:nvSpPr>
            <p:cNvPr id="6" name="椭圆 5"/>
            <p:cNvSpPr/>
            <p:nvPr/>
          </p:nvSpPr>
          <p:spPr>
            <a:xfrm>
              <a:off x="1581373" y="4539822"/>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7" name="椭圆 6"/>
            <p:cNvSpPr/>
            <p:nvPr/>
          </p:nvSpPr>
          <p:spPr>
            <a:xfrm>
              <a:off x="3208356" y="4539822"/>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8" name="椭圆 7"/>
            <p:cNvSpPr/>
            <p:nvPr/>
          </p:nvSpPr>
          <p:spPr>
            <a:xfrm>
              <a:off x="830131"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U</a:t>
              </a:r>
              <a:endParaRPr lang="zh-CN" altLang="en-US" sz="2400" b="1" dirty="0">
                <a:solidFill>
                  <a:schemeClr val="tx1"/>
                </a:solidFill>
              </a:endParaRPr>
            </a:p>
          </p:txBody>
        </p:sp>
        <p:sp>
          <p:nvSpPr>
            <p:cNvPr id="9" name="椭圆 8"/>
            <p:cNvSpPr/>
            <p:nvPr/>
          </p:nvSpPr>
          <p:spPr>
            <a:xfrm>
              <a:off x="2314685"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Z</a:t>
              </a:r>
              <a:endParaRPr lang="zh-CN" altLang="en-US" sz="2400" b="1" dirty="0">
                <a:solidFill>
                  <a:schemeClr val="tx1"/>
                </a:solidFill>
              </a:endParaRPr>
            </a:p>
          </p:txBody>
        </p:sp>
        <p:sp>
          <p:nvSpPr>
            <p:cNvPr id="10" name="椭圆 9"/>
            <p:cNvSpPr/>
            <p:nvPr/>
          </p:nvSpPr>
          <p:spPr>
            <a:xfrm>
              <a:off x="3856504" y="3344734"/>
              <a:ext cx="537883" cy="5271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W</a:t>
              </a:r>
              <a:endParaRPr lang="zh-CN" altLang="en-US" sz="2400" b="1" dirty="0">
                <a:solidFill>
                  <a:schemeClr val="tx1"/>
                </a:solidFill>
              </a:endParaRPr>
            </a:p>
          </p:txBody>
        </p:sp>
        <p:cxnSp>
          <p:nvCxnSpPr>
            <p:cNvPr id="12" name="直接箭头连接符 11"/>
            <p:cNvCxnSpPr/>
            <p:nvPr/>
          </p:nvCxnSpPr>
          <p:spPr>
            <a:xfrm flipH="1">
              <a:off x="1368014" y="3608296"/>
              <a:ext cx="9466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6" idx="1"/>
            </p:cNvCxnSpPr>
            <p:nvPr/>
          </p:nvCxnSpPr>
          <p:spPr>
            <a:xfrm>
              <a:off x="1099072" y="3871858"/>
              <a:ext cx="561072"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0" idx="2"/>
            </p:cNvCxnSpPr>
            <p:nvPr/>
          </p:nvCxnSpPr>
          <p:spPr>
            <a:xfrm>
              <a:off x="2891122" y="3608296"/>
              <a:ext cx="9653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6" idx="7"/>
            </p:cNvCxnSpPr>
            <p:nvPr/>
          </p:nvCxnSpPr>
          <p:spPr>
            <a:xfrm flipH="1">
              <a:off x="2040485" y="3871858"/>
              <a:ext cx="543141"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2600275" y="3871858"/>
              <a:ext cx="623886"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3672726" y="3871858"/>
              <a:ext cx="402601" cy="745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6"/>
              <a:endCxn id="7" idx="2"/>
            </p:cNvCxnSpPr>
            <p:nvPr/>
          </p:nvCxnSpPr>
          <p:spPr>
            <a:xfrm>
              <a:off x="2119256" y="4803384"/>
              <a:ext cx="10891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内容占位符 2"/>
          <p:cNvSpPr>
            <a:spLocks noGrp="1"/>
          </p:cNvSpPr>
          <p:nvPr>
            <p:ph idx="1"/>
          </p:nvPr>
        </p:nvSpPr>
        <p:spPr>
          <a:xfrm>
            <a:off x="1330595" y="3037710"/>
            <a:ext cx="5747730" cy="1857563"/>
          </a:xfrm>
        </p:spPr>
        <p:txBody>
          <a:bodyPr>
            <a:noAutofit/>
          </a:bodyPr>
          <a:lstStyle/>
          <a:p>
            <a:r>
              <a:rPr lang="en-US" altLang="zh-CN" sz="2800" dirty="0"/>
              <a:t>Causal Identification with back door criterion</a:t>
            </a:r>
          </a:p>
          <a:p>
            <a:r>
              <a:rPr lang="en-US" altLang="zh-CN" sz="2800" dirty="0"/>
              <a:t>Causal Estimation with do calculus</a:t>
            </a:r>
          </a:p>
        </p:txBody>
      </p:sp>
      <p:sp>
        <p:nvSpPr>
          <p:cNvPr id="35" name="标题 1"/>
          <p:cNvSpPr>
            <a:spLocks noGrp="1"/>
          </p:cNvSpPr>
          <p:nvPr>
            <p:ph type="title"/>
          </p:nvPr>
        </p:nvSpPr>
        <p:spPr>
          <a:xfrm>
            <a:off x="609600" y="533400"/>
            <a:ext cx="10972800" cy="990600"/>
          </a:xfrm>
        </p:spPr>
        <p:txBody>
          <a:bodyPr>
            <a:normAutofit/>
          </a:bodyPr>
          <a:lstStyle/>
          <a:p>
            <a:r>
              <a:rPr lang="en-US" altLang="zh-CN" dirty="0"/>
              <a:t>Paradigms - Structural Causal Model</a:t>
            </a:r>
            <a:endParaRPr lang="zh-CN" altLang="en-US" dirty="0"/>
          </a:p>
        </p:txBody>
      </p:sp>
      <p:sp>
        <p:nvSpPr>
          <p:cNvPr id="2" name="文本框 1"/>
          <p:cNvSpPr txBox="1"/>
          <p:nvPr/>
        </p:nvSpPr>
        <p:spPr>
          <a:xfrm>
            <a:off x="808720" y="1812581"/>
            <a:ext cx="10699789"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2800" dirty="0"/>
              <a:t>A graphical model to describe the causal mechanisms of a system</a:t>
            </a:r>
            <a:endParaRPr lang="zh-CN" altLang="en-US" sz="2800" dirty="0"/>
          </a:p>
        </p:txBody>
      </p:sp>
      <p:sp>
        <p:nvSpPr>
          <p:cNvPr id="36" name="矩形 35"/>
          <p:cNvSpPr/>
          <p:nvPr/>
        </p:nvSpPr>
        <p:spPr>
          <a:xfrm>
            <a:off x="1158704" y="5706726"/>
            <a:ext cx="9860277" cy="77027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3200" dirty="0"/>
              <a:t>How</a:t>
            </a:r>
            <a:r>
              <a:rPr lang="zh-CN" altLang="en-US" sz="3200" dirty="0"/>
              <a:t> </a:t>
            </a:r>
            <a:r>
              <a:rPr lang="en-US" altLang="zh-CN" sz="3200" dirty="0"/>
              <a:t>to discover the causal structure?</a:t>
            </a:r>
            <a:endParaRPr lang="zh-CN" altLang="en-US" sz="3200" b="1" i="1" dirty="0">
              <a:solidFill>
                <a:srgbClr val="FFFF00"/>
              </a:solidFill>
            </a:endParaRPr>
          </a:p>
        </p:txBody>
      </p:sp>
    </p:spTree>
    <p:extLst>
      <p:ext uri="{BB962C8B-B14F-4D97-AF65-F5344CB8AC3E}">
        <p14:creationId xmlns:p14="http://schemas.microsoft.com/office/powerpoint/2010/main" val="21160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17</a:t>
            </a:fld>
            <a:endParaRPr lang="en-US"/>
          </a:p>
        </p:txBody>
      </p:sp>
      <p:sp>
        <p:nvSpPr>
          <p:cNvPr id="65" name="内容占位符 2"/>
          <p:cNvSpPr txBox="1">
            <a:spLocks/>
          </p:cNvSpPr>
          <p:nvPr/>
        </p:nvSpPr>
        <p:spPr>
          <a:xfrm>
            <a:off x="1045177" y="1524000"/>
            <a:ext cx="9401149" cy="1843155"/>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t>Causal Discovery</a:t>
            </a:r>
          </a:p>
          <a:p>
            <a:pPr lvl="1"/>
            <a:r>
              <a:rPr lang="en-US" altLang="zh-CN" sz="2400" dirty="0"/>
              <a:t>Constraint-based: conditional independence </a:t>
            </a:r>
          </a:p>
          <a:p>
            <a:pPr lvl="1"/>
            <a:r>
              <a:rPr lang="en-US" altLang="zh-CN" sz="2400" dirty="0"/>
              <a:t>Functional causal model based</a:t>
            </a:r>
          </a:p>
        </p:txBody>
      </p:sp>
      <p:pic>
        <p:nvPicPr>
          <p:cNvPr id="34" name="图片 33"/>
          <p:cNvPicPr>
            <a:picLocks noChangeAspect="1"/>
          </p:cNvPicPr>
          <p:nvPr/>
        </p:nvPicPr>
        <p:blipFill>
          <a:blip r:embed="rId3"/>
          <a:stretch>
            <a:fillRect/>
          </a:stretch>
        </p:blipFill>
        <p:spPr>
          <a:xfrm>
            <a:off x="1733605" y="3082029"/>
            <a:ext cx="8297087" cy="2876113"/>
          </a:xfrm>
          <a:prstGeom prst="rect">
            <a:avLst/>
          </a:prstGeom>
        </p:spPr>
      </p:pic>
      <p:sp>
        <p:nvSpPr>
          <p:cNvPr id="35" name="标题 1"/>
          <p:cNvSpPr>
            <a:spLocks noGrp="1"/>
          </p:cNvSpPr>
          <p:nvPr>
            <p:ph type="title"/>
          </p:nvPr>
        </p:nvSpPr>
        <p:spPr>
          <a:xfrm>
            <a:off x="609600" y="533400"/>
            <a:ext cx="10972800" cy="990600"/>
          </a:xfrm>
        </p:spPr>
        <p:txBody>
          <a:bodyPr>
            <a:normAutofit/>
          </a:bodyPr>
          <a:lstStyle/>
          <a:p>
            <a:r>
              <a:rPr lang="en-US" altLang="zh-CN" dirty="0"/>
              <a:t>Paradigms – Structural Causal Model</a:t>
            </a:r>
            <a:endParaRPr lang="zh-CN" altLang="en-US" dirty="0"/>
          </a:p>
        </p:txBody>
      </p:sp>
      <p:sp>
        <p:nvSpPr>
          <p:cNvPr id="36" name="矩形 35"/>
          <p:cNvSpPr/>
          <p:nvPr/>
        </p:nvSpPr>
        <p:spPr>
          <a:xfrm>
            <a:off x="1112522" y="5892799"/>
            <a:ext cx="9860277" cy="870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a:t>A </a:t>
            </a:r>
            <a:r>
              <a:rPr lang="en-US" altLang="zh-CN" sz="2800" b="1" i="1" dirty="0">
                <a:solidFill>
                  <a:srgbClr val="FFFF00"/>
                </a:solidFill>
              </a:rPr>
              <a:t>generative</a:t>
            </a:r>
            <a:r>
              <a:rPr lang="en-US" altLang="zh-CN" sz="2800" dirty="0"/>
              <a:t> model with strong expressive power. </a:t>
            </a:r>
          </a:p>
          <a:p>
            <a:pPr algn="ctr"/>
            <a:r>
              <a:rPr lang="en-US" altLang="zh-CN" sz="2800" dirty="0"/>
              <a:t>But it induces high complexity. </a:t>
            </a:r>
            <a:endParaRPr lang="zh-CN" altLang="en-US" sz="2800" b="1" i="1" dirty="0">
              <a:solidFill>
                <a:srgbClr val="FFFF00"/>
              </a:solidFill>
            </a:endParaRPr>
          </a:p>
        </p:txBody>
      </p:sp>
    </p:spTree>
    <p:extLst>
      <p:ext uri="{BB962C8B-B14F-4D97-AF65-F5344CB8AC3E}">
        <p14:creationId xmlns:p14="http://schemas.microsoft.com/office/powerpoint/2010/main" val="385616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Paradigms - Potential Outcome Framework</a:t>
            </a:r>
            <a:endParaRPr lang="zh-CN" altLang="en-US" dirty="0"/>
          </a:p>
        </p:txBody>
      </p:sp>
      <p:sp>
        <p:nvSpPr>
          <p:cNvPr id="3" name="内容占位符 2"/>
          <p:cNvSpPr>
            <a:spLocks noGrp="1"/>
          </p:cNvSpPr>
          <p:nvPr>
            <p:ph idx="1"/>
          </p:nvPr>
        </p:nvSpPr>
        <p:spPr>
          <a:xfrm>
            <a:off x="609599" y="1600200"/>
            <a:ext cx="8263468" cy="3634990"/>
          </a:xfrm>
        </p:spPr>
        <p:txBody>
          <a:bodyPr>
            <a:normAutofit/>
          </a:bodyPr>
          <a:lstStyle/>
          <a:p>
            <a:r>
              <a:rPr lang="en-US" altLang="zh-CN" sz="3200" dirty="0"/>
              <a:t>A</a:t>
            </a:r>
            <a:r>
              <a:rPr lang="zh-CN" altLang="en-US" sz="3200" dirty="0"/>
              <a:t> </a:t>
            </a:r>
            <a:r>
              <a:rPr lang="en-US" altLang="zh-CN" sz="3200" dirty="0"/>
              <a:t>simpler</a:t>
            </a:r>
            <a:r>
              <a:rPr lang="zh-CN" altLang="en-US" sz="3200" dirty="0"/>
              <a:t> </a:t>
            </a:r>
            <a:r>
              <a:rPr lang="en-US" altLang="zh-CN" sz="3200" dirty="0"/>
              <a:t>setting</a:t>
            </a:r>
          </a:p>
          <a:p>
            <a:pPr lvl="1"/>
            <a:r>
              <a:rPr lang="en-US" altLang="zh-CN" sz="2400" dirty="0"/>
              <a:t>Suppose</a:t>
            </a:r>
            <a:r>
              <a:rPr lang="zh-CN" altLang="en-US" sz="2400" dirty="0"/>
              <a:t> </a:t>
            </a:r>
            <a:r>
              <a:rPr lang="en-US" altLang="zh-CN" sz="2400" dirty="0"/>
              <a:t>the</a:t>
            </a:r>
            <a:r>
              <a:rPr lang="zh-CN" altLang="en-US" sz="2400" dirty="0"/>
              <a:t> </a:t>
            </a:r>
            <a:r>
              <a:rPr lang="en-US" altLang="zh-CN" sz="2400" dirty="0"/>
              <a:t>confounders</a:t>
            </a:r>
            <a:r>
              <a:rPr lang="zh-CN" altLang="en-US" sz="2400" dirty="0"/>
              <a:t> </a:t>
            </a:r>
            <a:r>
              <a:rPr lang="en-US" altLang="zh-CN" sz="2400" dirty="0"/>
              <a:t>of</a:t>
            </a:r>
            <a:r>
              <a:rPr lang="zh-CN" altLang="en-US" sz="2400" dirty="0"/>
              <a:t> </a:t>
            </a:r>
            <a:r>
              <a:rPr lang="en-US" altLang="zh-CN" sz="2400" dirty="0"/>
              <a:t>T</a:t>
            </a:r>
            <a:r>
              <a:rPr lang="zh-CN" altLang="en-US" sz="2400" dirty="0"/>
              <a:t> </a:t>
            </a:r>
            <a:r>
              <a:rPr lang="en-US" altLang="zh-CN" sz="2400" dirty="0"/>
              <a:t>are</a:t>
            </a:r>
            <a:r>
              <a:rPr lang="zh-CN" altLang="en-US" sz="2400" dirty="0"/>
              <a:t> </a:t>
            </a:r>
            <a:r>
              <a:rPr lang="en-US" altLang="zh-CN" sz="2400" dirty="0"/>
              <a:t>known</a:t>
            </a:r>
            <a:r>
              <a:rPr lang="zh-CN" altLang="en-US" sz="2400" dirty="0"/>
              <a:t> </a:t>
            </a:r>
            <a:r>
              <a:rPr lang="en-US" altLang="zh-CN" sz="2400" dirty="0"/>
              <a:t>a</a:t>
            </a:r>
            <a:r>
              <a:rPr lang="zh-CN" altLang="en-US" sz="2400" dirty="0"/>
              <a:t> </a:t>
            </a:r>
            <a:r>
              <a:rPr lang="en-US" altLang="zh-CN" sz="2400" dirty="0"/>
              <a:t>priori</a:t>
            </a:r>
          </a:p>
          <a:p>
            <a:endParaRPr lang="en-US" altLang="zh-CN" sz="3200" dirty="0"/>
          </a:p>
          <a:p>
            <a:r>
              <a:rPr lang="en-US" altLang="zh-CN" sz="3200" dirty="0"/>
              <a:t>The</a:t>
            </a:r>
            <a:r>
              <a:rPr lang="zh-CN" altLang="en-US" sz="3200" dirty="0"/>
              <a:t> </a:t>
            </a:r>
            <a:r>
              <a:rPr lang="en-US" altLang="zh-CN" sz="3200" dirty="0"/>
              <a:t>computational</a:t>
            </a:r>
            <a:r>
              <a:rPr lang="zh-CN" altLang="en-US" sz="3200" dirty="0"/>
              <a:t> </a:t>
            </a:r>
            <a:r>
              <a:rPr lang="en-US" altLang="zh-CN" sz="3200" dirty="0"/>
              <a:t>complexity</a:t>
            </a:r>
            <a:r>
              <a:rPr lang="zh-CN" altLang="en-US" sz="3200" dirty="0"/>
              <a:t> </a:t>
            </a:r>
            <a:r>
              <a:rPr lang="en-US" altLang="zh-CN" sz="3200" dirty="0"/>
              <a:t>is</a:t>
            </a:r>
            <a:r>
              <a:rPr lang="zh-CN" altLang="en-US" sz="3200" dirty="0"/>
              <a:t> </a:t>
            </a:r>
            <a:r>
              <a:rPr lang="en-US" altLang="zh-CN" sz="3200" dirty="0"/>
              <a:t>affordable</a:t>
            </a:r>
          </a:p>
          <a:p>
            <a:pPr lvl="1"/>
            <a:r>
              <a:rPr lang="en-US" altLang="zh-CN" sz="2400" dirty="0"/>
              <a:t>Under</a:t>
            </a:r>
            <a:r>
              <a:rPr lang="zh-CN" altLang="en-US" sz="2400" dirty="0"/>
              <a:t> </a:t>
            </a:r>
            <a:r>
              <a:rPr lang="en-US" altLang="zh-CN" sz="2400" dirty="0"/>
              <a:t>stronger</a:t>
            </a:r>
            <a:r>
              <a:rPr lang="zh-CN" altLang="en-US" sz="2400" dirty="0"/>
              <a:t> </a:t>
            </a:r>
            <a:r>
              <a:rPr lang="en-US" altLang="zh-CN" sz="2400" dirty="0"/>
              <a:t>assumptions</a:t>
            </a:r>
          </a:p>
          <a:p>
            <a:pPr lvl="1"/>
            <a:r>
              <a:rPr lang="en-US" altLang="zh-CN" sz="2400" dirty="0"/>
              <a:t>E.g.</a:t>
            </a:r>
            <a:r>
              <a:rPr lang="zh-CN" altLang="en-US" sz="2400" dirty="0"/>
              <a:t> </a:t>
            </a:r>
            <a:r>
              <a:rPr lang="en-US" altLang="zh-CN" sz="2400" dirty="0"/>
              <a:t>all</a:t>
            </a:r>
            <a:r>
              <a:rPr lang="zh-CN" altLang="en-US" sz="2400" dirty="0"/>
              <a:t> </a:t>
            </a:r>
            <a:r>
              <a:rPr lang="en-US" altLang="zh-CN" sz="2400" dirty="0"/>
              <a:t>confounders</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be</a:t>
            </a:r>
            <a:r>
              <a:rPr lang="zh-CN" altLang="en-US" sz="2400" dirty="0"/>
              <a:t> </a:t>
            </a:r>
            <a:r>
              <a:rPr lang="en-US" altLang="zh-CN" sz="2400" dirty="0"/>
              <a:t>observed</a:t>
            </a:r>
          </a:p>
        </p:txBody>
      </p:sp>
      <p:sp>
        <p:nvSpPr>
          <p:cNvPr id="4" name="灯片编号占位符 3"/>
          <p:cNvSpPr>
            <a:spLocks noGrp="1"/>
          </p:cNvSpPr>
          <p:nvPr>
            <p:ph type="sldNum" sz="quarter" idx="12"/>
          </p:nvPr>
        </p:nvSpPr>
        <p:spPr/>
        <p:txBody>
          <a:bodyPr/>
          <a:lstStyle/>
          <a:p>
            <a:fld id="{0CFEC368-1D7A-4F81-ABF6-AE0E36BAF64C}" type="slidenum">
              <a:rPr lang="en-US" smtClean="0"/>
              <a:pPr/>
              <a:t>18</a:t>
            </a:fld>
            <a:endParaRPr lang="en-US"/>
          </a:p>
        </p:txBody>
      </p:sp>
      <p:pic>
        <p:nvPicPr>
          <p:cNvPr id="6" name="图片 5"/>
          <p:cNvPicPr>
            <a:picLocks noChangeAspect="1"/>
          </p:cNvPicPr>
          <p:nvPr/>
        </p:nvPicPr>
        <p:blipFill>
          <a:blip r:embed="rId3"/>
          <a:stretch>
            <a:fillRect/>
          </a:stretch>
        </p:blipFill>
        <p:spPr>
          <a:xfrm>
            <a:off x="8611275" y="1915444"/>
            <a:ext cx="3580725" cy="2753249"/>
          </a:xfrm>
          <a:prstGeom prst="rect">
            <a:avLst/>
          </a:prstGeom>
        </p:spPr>
      </p:pic>
      <p:sp>
        <p:nvSpPr>
          <p:cNvPr id="7" name="矩形 6"/>
          <p:cNvSpPr/>
          <p:nvPr/>
        </p:nvSpPr>
        <p:spPr>
          <a:xfrm>
            <a:off x="1165861" y="5486399"/>
            <a:ext cx="9860277" cy="87052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a:t>More like a </a:t>
            </a:r>
            <a:r>
              <a:rPr lang="en-US" altLang="zh-CN" sz="2800" b="1" i="1" dirty="0">
                <a:solidFill>
                  <a:srgbClr val="FFFF00"/>
                </a:solidFill>
              </a:rPr>
              <a:t>discriminative</a:t>
            </a:r>
            <a:r>
              <a:rPr lang="en-US" altLang="zh-CN" sz="2800" dirty="0"/>
              <a:t> way to estimate treatment’s partial effect on outcome.</a:t>
            </a:r>
            <a:endParaRPr lang="zh-CN" altLang="en-US" sz="2800" b="1" i="1" dirty="0">
              <a:solidFill>
                <a:srgbClr val="FFFF00"/>
              </a:solidFill>
            </a:endParaRPr>
          </a:p>
        </p:txBody>
      </p:sp>
    </p:spTree>
    <p:extLst>
      <p:ext uri="{BB962C8B-B14F-4D97-AF65-F5344CB8AC3E}">
        <p14:creationId xmlns:p14="http://schemas.microsoft.com/office/powerpoint/2010/main" val="23862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Causal Effect Estimation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200" dirty="0"/>
                  <a:t>Treatment Variable: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or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t>Treated Group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and Control Group </a:t>
                </a:r>
                <a14:m>
                  <m:oMath xmlns:m="http://schemas.openxmlformats.org/officeDocument/2006/math">
                    <m:r>
                      <a:rPr lang="en-US" altLang="zh-CN" sz="3200" b="0" i="0" smtClean="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r>
                  <a:rPr lang="en-US" altLang="zh-CN" sz="3200" dirty="0"/>
                  <a:t>)</a:t>
                </a:r>
              </a:p>
              <a:p>
                <a:r>
                  <a:rPr lang="en-US" altLang="zh-CN" sz="3200" dirty="0"/>
                  <a:t>Potential Outcome: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zh-CN" altLang="en-US" sz="3200" dirty="0"/>
                  <a:t> </a:t>
                </a:r>
                <a:r>
                  <a:rPr lang="en-US" altLang="zh-CN" sz="3200" dirty="0"/>
                  <a:t>and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solidFill>
                      <a:srgbClr val="60208F"/>
                    </a:solidFill>
                  </a:rPr>
                  <a:t>Average Causal Effect </a:t>
                </a:r>
                <a:r>
                  <a:rPr lang="en-US" altLang="zh-CN" sz="3200" dirty="0"/>
                  <a:t>of Treatment (ATE):</a:t>
                </a:r>
              </a:p>
              <a:p>
                <a:endParaRPr lang="en-US" altLang="zh-CN" sz="3200"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44" t="-16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19</a:t>
            </a:fld>
            <a:endParaRPr lang="en-US"/>
          </a:p>
        </p:txBody>
      </p:sp>
      <mc:AlternateContent xmlns:mc="http://schemas.openxmlformats.org/markup-compatibility/2006" xmlns:a14="http://schemas.microsoft.com/office/drawing/2010/main">
        <mc:Choice Requires="a14">
          <p:sp>
            <p:nvSpPr>
              <p:cNvPr id="8" name="文本框 7"/>
              <p:cNvSpPr txBox="1"/>
              <p:nvPr/>
            </p:nvSpPr>
            <p:spPr>
              <a:xfrm>
                <a:off x="2264900" y="4229543"/>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264900" y="4229543"/>
                <a:ext cx="6593921" cy="646331"/>
              </a:xfrm>
              <a:prstGeom prst="rect">
                <a:avLst/>
              </a:prstGeom>
              <a:blipFill>
                <a:blip r:embed="rId4"/>
                <a:stretch>
                  <a:fillRect/>
                </a:stretch>
              </a:blipFill>
            </p:spPr>
            <p:txBody>
              <a:bodyPr/>
              <a:lstStyle/>
              <a:p>
                <a:r>
                  <a:rPr lang="zh-CN" altLang="en-US">
                    <a:noFill/>
                  </a:rPr>
                  <a:t> </a:t>
                </a:r>
              </a:p>
            </p:txBody>
          </p:sp>
        </mc:Fallback>
      </mc:AlternateContent>
      <p:pic>
        <p:nvPicPr>
          <p:cNvPr id="9"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9193" y="1291855"/>
            <a:ext cx="923365" cy="1481335"/>
          </a:xfrm>
          <a:prstGeom prst="rect">
            <a:avLst/>
          </a:prstGeom>
        </p:spPr>
      </p:pic>
      <p:pic>
        <p:nvPicPr>
          <p:cNvPr id="13" name="图片 12"/>
          <p:cNvPicPr>
            <a:picLocks noChangeAspect="1"/>
          </p:cNvPicPr>
          <p:nvPr/>
        </p:nvPicPr>
        <p:blipFill>
          <a:blip r:embed="rId6"/>
          <a:stretch>
            <a:fillRect/>
          </a:stretch>
        </p:blipFill>
        <p:spPr>
          <a:xfrm>
            <a:off x="9100187" y="3357923"/>
            <a:ext cx="2827867" cy="2174370"/>
          </a:xfrm>
          <a:prstGeom prst="rect">
            <a:avLst/>
          </a:prstGeom>
        </p:spPr>
      </p:pic>
    </p:spTree>
    <p:extLst>
      <p:ext uri="{BB962C8B-B14F-4D97-AF65-F5344CB8AC3E}">
        <p14:creationId xmlns:p14="http://schemas.microsoft.com/office/powerpoint/2010/main" val="373321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 techniques are impacting our life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a:t>
            </a:fld>
            <a:endParaRPr lang="en-US"/>
          </a:p>
        </p:txBody>
      </p:sp>
      <p:pic>
        <p:nvPicPr>
          <p:cNvPr id="6"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32447" y="2473812"/>
            <a:ext cx="2798734" cy="1686204"/>
          </a:xfrm>
          <a:prstGeom prst="rect">
            <a:avLst/>
          </a:prstGeom>
        </p:spPr>
      </p:pic>
      <p:pic>
        <p:nvPicPr>
          <p:cNvPr id="3074" name="Picture 2" descr="âclimate prediction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02" y="5539572"/>
            <a:ext cx="1542723" cy="12036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âgoogle map route prediction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3417" y="2333944"/>
            <a:ext cx="967437" cy="1719727"/>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7" descr="A picture containing indoor, wall, person, man&#10;&#10;Description generated with very high confidence">
            <a:extLst>
              <a:ext uri="{FF2B5EF4-FFF2-40B4-BE49-F238E27FC236}">
                <a16:creationId xmlns:a16="http://schemas.microsoft.com/office/drawing/2014/main" id="{52C5054F-18BB-4926-B1F1-755D22EEA378}"/>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46324" y="4299542"/>
            <a:ext cx="2029081" cy="1142424"/>
          </a:xfrm>
        </p:spPr>
      </p:pic>
      <p:pic>
        <p:nvPicPr>
          <p:cNvPr id="25" name="Picture 4"/>
          <p:cNvPicPr>
            <a:picLocks noChangeAspect="1"/>
          </p:cNvPicPr>
          <p:nvPr/>
        </p:nvPicPr>
        <p:blipFill rotWithShape="1">
          <a:blip r:embed="rId7"/>
          <a:srcRect t="-1" b="34247"/>
          <a:stretch/>
        </p:blipFill>
        <p:spPr>
          <a:xfrm>
            <a:off x="3712315" y="4351070"/>
            <a:ext cx="2787063" cy="1156222"/>
          </a:xfrm>
          <a:prstGeom prst="rect">
            <a:avLst/>
          </a:prstGeom>
        </p:spPr>
      </p:pic>
      <p:pic>
        <p:nvPicPr>
          <p:cNvPr id="3080" name="Picture 8" descr="âyelp recommendationâçå¾çæç´¢ç»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887" y="4300841"/>
            <a:ext cx="1283765" cy="228224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ânetflix movie recommendationsâçå¾çæç´¢ç»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12426" y="2684400"/>
            <a:ext cx="2374774" cy="1234883"/>
          </a:xfrm>
          <a:prstGeom prst="rect">
            <a:avLst/>
          </a:prstGeom>
          <a:noFill/>
          <a:extLst>
            <a:ext uri="{909E8E84-426E-40DD-AFC4-6F175D3DCCD1}">
              <a14:hiddenFill xmlns:a14="http://schemas.microsoft.com/office/drawing/2010/main">
                <a:solidFill>
                  <a:srgbClr val="FFFFFF"/>
                </a:solidFill>
              </a14:hiddenFill>
            </a:ext>
          </a:extLst>
        </p:spPr>
      </p:pic>
      <p:sp>
        <p:nvSpPr>
          <p:cNvPr id="34" name="内容占位符 2"/>
          <p:cNvSpPr txBox="1">
            <a:spLocks/>
          </p:cNvSpPr>
          <p:nvPr/>
        </p:nvSpPr>
        <p:spPr>
          <a:xfrm>
            <a:off x="609600" y="1600200"/>
            <a:ext cx="10972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t>A day in our life with ML techniques</a:t>
            </a:r>
            <a:endParaRPr lang="zh-CN" altLang="en-US" dirty="0"/>
          </a:p>
        </p:txBody>
      </p:sp>
      <p:pic>
        <p:nvPicPr>
          <p:cNvPr id="3084" name="Picture 12" descr="âface recognitionâçå¾çæç´¢ç»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31994" y="2326622"/>
            <a:ext cx="1475207" cy="98347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7"/>
          <p:cNvCxnSpPr/>
          <p:nvPr/>
        </p:nvCxnSpPr>
        <p:spPr>
          <a:xfrm flipV="1">
            <a:off x="1245996" y="4129871"/>
            <a:ext cx="10088545" cy="301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2547256" y="4301542"/>
            <a:ext cx="954593" cy="411982"/>
            <a:chOff x="2547256" y="4301542"/>
            <a:chExt cx="954593" cy="411982"/>
          </a:xfrm>
        </p:grpSpPr>
        <p:sp>
          <p:nvSpPr>
            <p:cNvPr id="33" name="矩形标注 32"/>
            <p:cNvSpPr/>
            <p:nvPr/>
          </p:nvSpPr>
          <p:spPr>
            <a:xfrm rot="10800000">
              <a:off x="2547256" y="4301542"/>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5" name="文本框 34"/>
            <p:cNvSpPr txBox="1"/>
            <p:nvPr/>
          </p:nvSpPr>
          <p:spPr>
            <a:xfrm>
              <a:off x="2561123" y="4338256"/>
              <a:ext cx="926857" cy="338554"/>
            </a:xfrm>
            <a:prstGeom prst="rect">
              <a:avLst/>
            </a:prstGeom>
            <a:noFill/>
          </p:spPr>
          <p:txBody>
            <a:bodyPr wrap="none" rtlCol="0">
              <a:spAutoFit/>
            </a:bodyPr>
            <a:lstStyle/>
            <a:p>
              <a:r>
                <a:rPr lang="en-US" altLang="zh-CN" sz="1600" dirty="0"/>
                <a:t>8:30 am</a:t>
              </a:r>
              <a:endParaRPr lang="zh-CN" altLang="en-US" sz="1600" dirty="0"/>
            </a:p>
          </p:txBody>
        </p:sp>
      </p:grpSp>
      <p:grpSp>
        <p:nvGrpSpPr>
          <p:cNvPr id="36" name="组合 12"/>
          <p:cNvGrpSpPr/>
          <p:nvPr/>
        </p:nvGrpSpPr>
        <p:grpSpPr>
          <a:xfrm>
            <a:off x="1055078" y="3641689"/>
            <a:ext cx="954593" cy="411982"/>
            <a:chOff x="1245996" y="3641689"/>
            <a:chExt cx="954593" cy="411982"/>
          </a:xfrm>
        </p:grpSpPr>
        <p:sp>
          <p:nvSpPr>
            <p:cNvPr id="37" name="矩形标注 36"/>
            <p:cNvSpPr/>
            <p:nvPr/>
          </p:nvSpPr>
          <p:spPr>
            <a:xfrm>
              <a:off x="1245996" y="3641689"/>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8" name="文本框 37"/>
            <p:cNvSpPr txBox="1"/>
            <p:nvPr/>
          </p:nvSpPr>
          <p:spPr>
            <a:xfrm>
              <a:off x="1267294" y="3665589"/>
              <a:ext cx="926857" cy="338554"/>
            </a:xfrm>
            <a:prstGeom prst="rect">
              <a:avLst/>
            </a:prstGeom>
            <a:noFill/>
          </p:spPr>
          <p:txBody>
            <a:bodyPr wrap="none" rtlCol="0">
              <a:spAutoFit/>
            </a:bodyPr>
            <a:lstStyle/>
            <a:p>
              <a:r>
                <a:rPr lang="en-US" altLang="zh-CN" sz="1600" dirty="0"/>
                <a:t>8:00 am</a:t>
              </a:r>
              <a:endParaRPr lang="zh-CN" altLang="en-US" sz="1600" dirty="0"/>
            </a:p>
          </p:txBody>
        </p:sp>
      </p:grpSp>
      <p:grpSp>
        <p:nvGrpSpPr>
          <p:cNvPr id="5" name="组 4"/>
          <p:cNvGrpSpPr/>
          <p:nvPr/>
        </p:nvGrpSpPr>
        <p:grpSpPr>
          <a:xfrm>
            <a:off x="3951402" y="3576363"/>
            <a:ext cx="1040670" cy="411982"/>
            <a:chOff x="3951402" y="3576363"/>
            <a:chExt cx="1040670" cy="411982"/>
          </a:xfrm>
        </p:grpSpPr>
        <p:sp>
          <p:nvSpPr>
            <p:cNvPr id="39" name="矩形标注 38"/>
            <p:cNvSpPr/>
            <p:nvPr/>
          </p:nvSpPr>
          <p:spPr>
            <a:xfrm>
              <a:off x="3990392" y="3576363"/>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0" name="文本框 39"/>
            <p:cNvSpPr txBox="1"/>
            <p:nvPr/>
          </p:nvSpPr>
          <p:spPr>
            <a:xfrm>
              <a:off x="3951402" y="3600263"/>
              <a:ext cx="1040670" cy="338554"/>
            </a:xfrm>
            <a:prstGeom prst="rect">
              <a:avLst/>
            </a:prstGeom>
            <a:noFill/>
          </p:spPr>
          <p:txBody>
            <a:bodyPr wrap="none" rtlCol="0">
              <a:spAutoFit/>
            </a:bodyPr>
            <a:lstStyle/>
            <a:p>
              <a:r>
                <a:rPr lang="en-US" altLang="zh-CN" sz="1600" dirty="0"/>
                <a:t>10:00 am</a:t>
              </a:r>
              <a:endParaRPr lang="zh-CN" altLang="en-US" sz="1600" dirty="0"/>
            </a:p>
          </p:txBody>
        </p:sp>
      </p:grpSp>
      <p:grpSp>
        <p:nvGrpSpPr>
          <p:cNvPr id="7" name="组 6"/>
          <p:cNvGrpSpPr/>
          <p:nvPr/>
        </p:nvGrpSpPr>
        <p:grpSpPr>
          <a:xfrm>
            <a:off x="6631814" y="4287440"/>
            <a:ext cx="990966" cy="411982"/>
            <a:chOff x="6631814" y="4287440"/>
            <a:chExt cx="990966" cy="411982"/>
          </a:xfrm>
        </p:grpSpPr>
        <p:sp>
          <p:nvSpPr>
            <p:cNvPr id="41" name="矩形标注 40"/>
            <p:cNvSpPr/>
            <p:nvPr/>
          </p:nvSpPr>
          <p:spPr>
            <a:xfrm rot="10800000">
              <a:off x="6668187" y="4287440"/>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2" name="文本框 41"/>
            <p:cNvSpPr txBox="1"/>
            <p:nvPr/>
          </p:nvSpPr>
          <p:spPr>
            <a:xfrm>
              <a:off x="6631814" y="4324154"/>
              <a:ext cx="926857" cy="338554"/>
            </a:xfrm>
            <a:prstGeom prst="rect">
              <a:avLst/>
            </a:prstGeom>
            <a:noFill/>
          </p:spPr>
          <p:txBody>
            <a:bodyPr wrap="none" rtlCol="0">
              <a:spAutoFit/>
            </a:bodyPr>
            <a:lstStyle/>
            <a:p>
              <a:r>
                <a:rPr lang="en-US" altLang="zh-CN" sz="1600" dirty="0"/>
                <a:t>4:00 pm</a:t>
              </a:r>
              <a:endParaRPr lang="zh-CN" altLang="en-US" sz="1600" dirty="0"/>
            </a:p>
          </p:txBody>
        </p:sp>
      </p:grpSp>
      <p:grpSp>
        <p:nvGrpSpPr>
          <p:cNvPr id="10" name="组 9"/>
          <p:cNvGrpSpPr/>
          <p:nvPr/>
        </p:nvGrpSpPr>
        <p:grpSpPr>
          <a:xfrm>
            <a:off x="8193484" y="3585918"/>
            <a:ext cx="993583" cy="411982"/>
            <a:chOff x="8193484" y="3585918"/>
            <a:chExt cx="993583" cy="411982"/>
          </a:xfrm>
        </p:grpSpPr>
        <p:sp>
          <p:nvSpPr>
            <p:cNvPr id="43" name="矩形标注 42"/>
            <p:cNvSpPr/>
            <p:nvPr/>
          </p:nvSpPr>
          <p:spPr>
            <a:xfrm>
              <a:off x="8232474" y="3585918"/>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4" name="文本框 43"/>
            <p:cNvSpPr txBox="1"/>
            <p:nvPr/>
          </p:nvSpPr>
          <p:spPr>
            <a:xfrm>
              <a:off x="8193484" y="3609818"/>
              <a:ext cx="926857" cy="338554"/>
            </a:xfrm>
            <a:prstGeom prst="rect">
              <a:avLst/>
            </a:prstGeom>
            <a:noFill/>
          </p:spPr>
          <p:txBody>
            <a:bodyPr wrap="none" rtlCol="0">
              <a:spAutoFit/>
            </a:bodyPr>
            <a:lstStyle/>
            <a:p>
              <a:r>
                <a:rPr lang="en-US" altLang="zh-CN" sz="1600" dirty="0"/>
                <a:t>6:00 pm</a:t>
              </a:r>
              <a:endParaRPr lang="zh-CN" altLang="en-US" sz="1600" dirty="0"/>
            </a:p>
          </p:txBody>
        </p:sp>
      </p:grpSp>
      <p:grpSp>
        <p:nvGrpSpPr>
          <p:cNvPr id="11" name="组 10"/>
          <p:cNvGrpSpPr/>
          <p:nvPr/>
        </p:nvGrpSpPr>
        <p:grpSpPr>
          <a:xfrm>
            <a:off x="10049929" y="4262951"/>
            <a:ext cx="990966" cy="411982"/>
            <a:chOff x="10049929" y="4262951"/>
            <a:chExt cx="990966" cy="411982"/>
          </a:xfrm>
        </p:grpSpPr>
        <p:sp>
          <p:nvSpPr>
            <p:cNvPr id="45" name="矩形标注 44"/>
            <p:cNvSpPr/>
            <p:nvPr/>
          </p:nvSpPr>
          <p:spPr>
            <a:xfrm rot="10800000">
              <a:off x="10086302" y="4262951"/>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46" name="文本框 45"/>
            <p:cNvSpPr txBox="1"/>
            <p:nvPr/>
          </p:nvSpPr>
          <p:spPr>
            <a:xfrm>
              <a:off x="10049929" y="4299665"/>
              <a:ext cx="926857" cy="338554"/>
            </a:xfrm>
            <a:prstGeom prst="rect">
              <a:avLst/>
            </a:prstGeom>
            <a:noFill/>
          </p:spPr>
          <p:txBody>
            <a:bodyPr wrap="none" rtlCol="0">
              <a:spAutoFit/>
            </a:bodyPr>
            <a:lstStyle/>
            <a:p>
              <a:r>
                <a:rPr lang="en-US" altLang="zh-CN" sz="1600" dirty="0"/>
                <a:t>8:00 pm</a:t>
              </a:r>
              <a:endParaRPr lang="zh-CN" altLang="en-US" sz="1600" dirty="0"/>
            </a:p>
          </p:txBody>
        </p:sp>
      </p:grpSp>
    </p:spTree>
    <p:extLst>
      <p:ext uri="{BB962C8B-B14F-4D97-AF65-F5344CB8AC3E}">
        <p14:creationId xmlns:p14="http://schemas.microsoft.com/office/powerpoint/2010/main" val="557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Counterfactual Problem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07947" y="1600200"/>
                <a:ext cx="6219929" cy="4876800"/>
              </a:xfrm>
            </p:spPr>
            <p:txBody>
              <a:bodyPr>
                <a:normAutofit/>
              </a:bodyPr>
              <a:lstStyle/>
              <a:p>
                <a:r>
                  <a:rPr lang="en-US" altLang="zh-CN" sz="3200" dirty="0"/>
                  <a:t>Two key points for causal effect estimation</a:t>
                </a:r>
              </a:p>
              <a:p>
                <a:pPr lvl="1"/>
                <a:r>
                  <a:rPr lang="en-US" altLang="zh-CN" sz="2800" dirty="0"/>
                  <a:t>Changing T</a:t>
                </a:r>
              </a:p>
              <a:p>
                <a:pPr lvl="1"/>
                <a:r>
                  <a:rPr lang="en-US" altLang="zh-CN" sz="2800" dirty="0"/>
                  <a:t>Keeping everything else constant</a:t>
                </a:r>
              </a:p>
              <a:p>
                <a:pPr lvl="1"/>
                <a:endParaRPr lang="en-US" altLang="zh-CN" sz="2800" dirty="0"/>
              </a:p>
              <a:p>
                <a:r>
                  <a:rPr lang="en-US" altLang="zh-CN" sz="2800" dirty="0"/>
                  <a:t>For each person, observe only one: either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=1</m:t>
                        </m:r>
                      </m:sub>
                    </m:sSub>
                  </m:oMath>
                </a14:m>
                <a:r>
                  <a:rPr lang="en-US" altLang="zh-CN" sz="2800" dirty="0"/>
                  <a:t>or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=0</m:t>
                        </m:r>
                      </m:sub>
                    </m:sSub>
                  </m:oMath>
                </a14:m>
                <a:endParaRPr lang="en-US" altLang="zh-CN" sz="2800" dirty="0"/>
              </a:p>
              <a:p>
                <a:r>
                  <a:rPr lang="en-US" altLang="zh-CN" sz="2800" dirty="0"/>
                  <a:t>For different group (T=1 and T=0), something else are not constant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07947" y="1600200"/>
                <a:ext cx="6219929" cy="4876800"/>
              </a:xfrm>
              <a:blipFill rotWithShape="0">
                <a:blip r:embed="rId3"/>
                <a:stretch>
                  <a:fillRect l="-1765" t="-1625" r="-10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20</a:t>
            </a:fld>
            <a:endParaRPr lang="en-US"/>
          </a:p>
        </p:txBody>
      </p:sp>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63698401-28C4-4627-A548-E4360F1D39D1}"/>
                  </a:ext>
                </a:extLst>
              </p:cNvPr>
              <p:cNvGraphicFramePr>
                <a:graphicFrameLocks noGrp="1"/>
              </p:cNvGraphicFramePr>
              <p:nvPr>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val="3627158527"/>
                        </a:ext>
                      </a:extLst>
                    </a:gridCol>
                    <a:gridCol w="696356">
                      <a:extLst>
                        <a:ext uri="{9D8B030D-6E8A-4147-A177-3AD203B41FA5}">
                          <a16:colId xmlns:a16="http://schemas.microsoft.com/office/drawing/2014/main" val="2259541760"/>
                        </a:ext>
                      </a:extLst>
                    </a:gridCol>
                    <a:gridCol w="1251283">
                      <a:extLst>
                        <a:ext uri="{9D8B030D-6E8A-4147-A177-3AD203B41FA5}">
                          <a16:colId xmlns:a16="http://schemas.microsoft.com/office/drawing/2014/main" val="2153256278"/>
                        </a:ext>
                      </a:extLst>
                    </a:gridCol>
                    <a:gridCol w="1060023">
                      <a:extLst>
                        <a:ext uri="{9D8B030D-6E8A-4147-A177-3AD203B41FA5}">
                          <a16:colId xmlns:a16="http://schemas.microsoft.com/office/drawing/2014/main" val="3207031237"/>
                        </a:ext>
                      </a:extLst>
                    </a:gridCol>
                  </a:tblGrid>
                  <a:tr h="370840">
                    <a:tc>
                      <a:txBody>
                        <a:bodyPr/>
                        <a:lstStyle/>
                        <a:p>
                          <a:r>
                            <a:rPr lang="en-US" sz="3200" dirty="0"/>
                            <a:t>Person</a:t>
                          </a:r>
                        </a:p>
                      </a:txBody>
                      <a:tcPr/>
                    </a:tc>
                    <a:tc>
                      <a:txBody>
                        <a:bodyPr/>
                        <a:lstStyle/>
                        <a:p>
                          <a:r>
                            <a:rPr lang="en-US" sz="3200" dirty="0"/>
                            <a:t>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𝟏</m:t>
                                    </m:r>
                                  </m:sub>
                                </m:sSub>
                              </m:oMath>
                            </m:oMathPara>
                          </a14:m>
                          <a:endParaRPr 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𝟎</m:t>
                                    </m:r>
                                  </m:sub>
                                </m:sSub>
                              </m:oMath>
                            </m:oMathPara>
                          </a14:m>
                          <a:endParaRPr lang="en-US" sz="3200" dirty="0"/>
                        </a:p>
                      </a:txBody>
                      <a:tcPr/>
                    </a:tc>
                    <a:extLst>
                      <a:ext uri="{0D108BD9-81ED-4DB2-BD59-A6C34878D82A}">
                        <a16:rowId xmlns:a16="http://schemas.microsoft.com/office/drawing/2014/main" val="4292459637"/>
                      </a:ext>
                    </a:extLst>
                  </a:tr>
                  <a:tr h="37084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solidFill>
                                <a:schemeClr val="accent3"/>
                              </a:solidFill>
                            </a:rPr>
                            <a:t>  ?</a:t>
                          </a:r>
                        </a:p>
                      </a:txBody>
                      <a:tcPr/>
                    </a:tc>
                    <a:extLst>
                      <a:ext uri="{0D108BD9-81ED-4DB2-BD59-A6C34878D82A}">
                        <a16:rowId xmlns:a16="http://schemas.microsoft.com/office/drawing/2014/main" val="1755173128"/>
                      </a:ext>
                    </a:extLst>
                  </a:tr>
                  <a:tr h="370840">
                    <a:tc>
                      <a:txBody>
                        <a:bodyPr/>
                        <a:lstStyle/>
                        <a:p>
                          <a:r>
                            <a:rPr lang="en-US" sz="2800" dirty="0"/>
                            <a:t>P2</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val="2427375011"/>
                      </a:ext>
                    </a:extLst>
                  </a:tr>
                  <a:tr h="37084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3916863496"/>
                      </a:ext>
                    </a:extLst>
                  </a:tr>
                  <a:tr h="370840">
                    <a:tc>
                      <a:txBody>
                        <a:bodyPr/>
                        <a:lstStyle/>
                        <a:p>
                          <a:r>
                            <a:rPr lang="en-US" sz="2800" dirty="0"/>
                            <a:t>P4</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3988222018"/>
                      </a:ext>
                    </a:extLst>
                  </a:tr>
                  <a:tr h="37084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164181987"/>
                      </a:ext>
                    </a:extLst>
                  </a:tr>
                  <a:tr h="370840">
                    <a:tc>
                      <a:txBody>
                        <a:bodyPr/>
                        <a:lstStyle/>
                        <a:p>
                          <a:r>
                            <a:rPr lang="en-US" sz="2800" dirty="0"/>
                            <a:t>P6</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val="1859250864"/>
                      </a:ext>
                    </a:extLst>
                  </a:tr>
                  <a:tr h="370840">
                    <a:tc>
                      <a:txBody>
                        <a:bodyPr/>
                        <a:lstStyle/>
                        <a:p>
                          <a:r>
                            <a:rPr lang="en-US" sz="2800" dirty="0"/>
                            <a:t>P7</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2665763118"/>
                      </a:ext>
                    </a:extLst>
                  </a:tr>
                </a:tbl>
              </a:graphicData>
            </a:graphic>
          </p:graphicFrame>
        </mc:Choice>
        <mc:Fallback xmlns="">
          <p:graphicFrame>
            <p:nvGraphicFramePr>
              <p:cNvPr id="5" name="Table 3">
                <a:extLst>
                  <a:ext uri="{FF2B5EF4-FFF2-40B4-BE49-F238E27FC236}">
                    <a16:creationId xmlns:a16="http://schemas.microsoft.com/office/drawing/2014/main" xmlns:a14="http://schemas.microsoft.com/office/drawing/2010/main" xmlns="" id="{63698401-28C4-4627-A548-E4360F1D39D1}"/>
                  </a:ext>
                </a:extLst>
              </p:cNvPr>
              <p:cNvGraphicFramePr>
                <a:graphicFrameLocks noGrp="1"/>
              </p:cNvGraphicFramePr>
              <p:nvPr>
                <p:extLst>
                  <p:ext uri="{D42A27DB-BD31-4B8C-83A1-F6EECF244321}">
                    <p14:modId xmlns:p14="http://schemas.microsoft.com/office/powerpoint/2010/main" val="504281084"/>
                  </p:ext>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xmlns:a14="http://schemas.microsoft.com/office/drawing/2010/main" xmlns="" val="3627158527"/>
                        </a:ext>
                      </a:extLst>
                    </a:gridCol>
                    <a:gridCol w="696356">
                      <a:extLst>
                        <a:ext uri="{9D8B030D-6E8A-4147-A177-3AD203B41FA5}">
                          <a16:colId xmlns:a16="http://schemas.microsoft.com/office/drawing/2014/main" xmlns:a14="http://schemas.microsoft.com/office/drawing/2010/main" xmlns="" val="2259541760"/>
                        </a:ext>
                      </a:extLst>
                    </a:gridCol>
                    <a:gridCol w="1251283">
                      <a:extLst>
                        <a:ext uri="{9D8B030D-6E8A-4147-A177-3AD203B41FA5}">
                          <a16:colId xmlns:a16="http://schemas.microsoft.com/office/drawing/2014/main" xmlns:a14="http://schemas.microsoft.com/office/drawing/2010/main" xmlns="" val="2153256278"/>
                        </a:ext>
                      </a:extLst>
                    </a:gridCol>
                    <a:gridCol w="1060023">
                      <a:extLst>
                        <a:ext uri="{9D8B030D-6E8A-4147-A177-3AD203B41FA5}">
                          <a16:colId xmlns:a16="http://schemas.microsoft.com/office/drawing/2014/main" xmlns:a14="http://schemas.microsoft.com/office/drawing/2010/main" xmlns="" val="3207031237"/>
                        </a:ext>
                      </a:extLst>
                    </a:gridCol>
                  </a:tblGrid>
                  <a:tr h="579120">
                    <a:tc>
                      <a:txBody>
                        <a:bodyPr/>
                        <a:lstStyle/>
                        <a:p>
                          <a:r>
                            <a:rPr lang="en-US" sz="3200" dirty="0"/>
                            <a:t>Person</a:t>
                          </a:r>
                        </a:p>
                      </a:txBody>
                      <a:tcPr/>
                    </a:tc>
                    <a:tc>
                      <a:txBody>
                        <a:bodyPr/>
                        <a:lstStyle/>
                        <a:p>
                          <a:r>
                            <a:rPr lang="en-US" sz="3200" dirty="0"/>
                            <a:t>T</a:t>
                          </a:r>
                        </a:p>
                      </a:txBody>
                      <a:tcPr/>
                    </a:tc>
                    <a:tc>
                      <a:txBody>
                        <a:bodyPr/>
                        <a:lstStyle/>
                        <a:p>
                          <a:endParaRPr lang="zh-CN"/>
                        </a:p>
                      </a:txBody>
                      <a:tcPr>
                        <a:blipFill rotWithShape="0">
                          <a:blip r:embed="rId4"/>
                          <a:stretch>
                            <a:fillRect l="-184466" t="-13684" r="-84951" b="-655789"/>
                          </a:stretch>
                        </a:blipFill>
                      </a:tcPr>
                    </a:tc>
                    <a:tc>
                      <a:txBody>
                        <a:bodyPr/>
                        <a:lstStyle/>
                        <a:p>
                          <a:endParaRPr lang="zh-CN"/>
                        </a:p>
                      </a:txBody>
                      <a:tcPr>
                        <a:blipFill rotWithShape="0">
                          <a:blip r:embed="rId4"/>
                          <a:stretch>
                            <a:fillRect l="-336782" t="-13684" r="-575" b="-655789"/>
                          </a:stretch>
                        </a:blipFill>
                      </a:tcPr>
                    </a:tc>
                    <a:extLst>
                      <a:ext uri="{0D108BD9-81ED-4DB2-BD59-A6C34878D82A}">
                        <a16:rowId xmlns:a16="http://schemas.microsoft.com/office/drawing/2014/main" xmlns:a14="http://schemas.microsoft.com/office/drawing/2010/main" xmlns="" val="4292459637"/>
                      </a:ext>
                    </a:extLst>
                  </a:tr>
                  <a:tr h="51816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755173128"/>
                      </a:ext>
                    </a:extLst>
                  </a:tr>
                  <a:tr h="518160">
                    <a:tc>
                      <a:txBody>
                        <a:bodyPr/>
                        <a:lstStyle/>
                        <a:p>
                          <a:r>
                            <a:rPr lang="en-US" sz="2800" dirty="0"/>
                            <a:t>P2</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xmlns:a14="http://schemas.microsoft.com/office/drawing/2010/main" xmlns="" val="2427375011"/>
                      </a:ext>
                    </a:extLst>
                  </a:tr>
                  <a:tr h="51816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3916863496"/>
                      </a:ext>
                    </a:extLst>
                  </a:tr>
                  <a:tr h="518160">
                    <a:tc>
                      <a:txBody>
                        <a:bodyPr/>
                        <a:lstStyle/>
                        <a:p>
                          <a:r>
                            <a:rPr lang="en-US" sz="2800" dirty="0"/>
                            <a:t>P4</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3988222018"/>
                      </a:ext>
                    </a:extLst>
                  </a:tr>
                  <a:tr h="51816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64181987"/>
                      </a:ext>
                    </a:extLst>
                  </a:tr>
                  <a:tr h="518160">
                    <a:tc>
                      <a:txBody>
                        <a:bodyPr/>
                        <a:lstStyle/>
                        <a:p>
                          <a:r>
                            <a:rPr lang="en-US" sz="2800" dirty="0"/>
                            <a:t>P6</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xmlns:a14="http://schemas.microsoft.com/office/drawing/2010/main" xmlns="" val="1859250864"/>
                      </a:ext>
                    </a:extLst>
                  </a:tr>
                  <a:tr h="518160">
                    <a:tc>
                      <a:txBody>
                        <a:bodyPr/>
                        <a:lstStyle/>
                        <a:p>
                          <a:r>
                            <a:rPr lang="en-US" sz="2800" dirty="0"/>
                            <a:t>P7</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2665763118"/>
                      </a:ext>
                    </a:extLst>
                  </a:tr>
                </a:tbl>
              </a:graphicData>
            </a:graphic>
          </p:graphicFrame>
        </mc:Fallback>
      </mc:AlternateContent>
    </p:spTree>
    <p:extLst>
      <p:ext uri="{BB962C8B-B14F-4D97-AF65-F5344CB8AC3E}">
        <p14:creationId xmlns:p14="http://schemas.microsoft.com/office/powerpoint/2010/main" val="76812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Ideal Solution: Counterfactual World</a:t>
            </a:r>
            <a:endParaRPr lang="zh-CN" altLang="en-US" dirty="0"/>
          </a:p>
        </p:txBody>
      </p:sp>
      <p:sp>
        <p:nvSpPr>
          <p:cNvPr id="3" name="内容占位符 2"/>
          <p:cNvSpPr>
            <a:spLocks noGrp="1"/>
          </p:cNvSpPr>
          <p:nvPr>
            <p:ph idx="1"/>
          </p:nvPr>
        </p:nvSpPr>
        <p:spPr/>
        <p:txBody>
          <a:bodyPr>
            <a:normAutofit/>
          </a:bodyPr>
          <a:lstStyle/>
          <a:p>
            <a:r>
              <a:rPr lang="en-US" altLang="zh-CN" sz="3200" dirty="0"/>
              <a:t>Reason about a world that does not exist</a:t>
            </a:r>
          </a:p>
          <a:p>
            <a:r>
              <a:rPr lang="en-US" altLang="zh-CN" sz="3200" dirty="0"/>
              <a:t>Everything</a:t>
            </a:r>
            <a:r>
              <a:rPr lang="zh-CN" altLang="en-US" sz="3200" dirty="0"/>
              <a:t> </a:t>
            </a:r>
            <a:r>
              <a:rPr lang="en-US" altLang="zh-CN" sz="3200" dirty="0"/>
              <a:t>in</a:t>
            </a:r>
            <a:r>
              <a:rPr lang="zh-CN" altLang="en-US" sz="3200" dirty="0"/>
              <a:t> </a:t>
            </a:r>
            <a:r>
              <a:rPr lang="en-US" altLang="zh-CN" sz="3200" dirty="0"/>
              <a:t>the</a:t>
            </a:r>
            <a:r>
              <a:rPr lang="zh-CN" altLang="en-US" sz="3200" dirty="0"/>
              <a:t> </a:t>
            </a:r>
            <a:r>
              <a:rPr lang="en-US" altLang="zh-CN" sz="3200" dirty="0"/>
              <a:t>counterfactual</a:t>
            </a:r>
            <a:r>
              <a:rPr lang="zh-CN" altLang="en-US" sz="3200" dirty="0"/>
              <a:t> </a:t>
            </a:r>
            <a:r>
              <a:rPr lang="en-US" altLang="zh-CN" sz="3200" dirty="0"/>
              <a:t>world is the same as the</a:t>
            </a:r>
            <a:r>
              <a:rPr lang="zh-CN" altLang="en-US" sz="3200" dirty="0"/>
              <a:t> </a:t>
            </a:r>
            <a:r>
              <a:rPr lang="en-US" altLang="zh-CN" sz="3200" dirty="0"/>
              <a:t>real</a:t>
            </a:r>
            <a:r>
              <a:rPr lang="zh-CN" altLang="en-US" sz="3200" dirty="0"/>
              <a:t> </a:t>
            </a:r>
            <a:r>
              <a:rPr lang="en-US" altLang="zh-CN" sz="3200" dirty="0"/>
              <a:t>world,</a:t>
            </a:r>
            <a:r>
              <a:rPr lang="zh-CN" altLang="en-US" sz="3200" dirty="0"/>
              <a:t> </a:t>
            </a:r>
            <a:r>
              <a:rPr lang="en-US" altLang="zh-CN" sz="3200" dirty="0"/>
              <a:t>except the treatment</a:t>
            </a:r>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21</a:t>
            </a:fld>
            <a:endParaRPr lang="en-US"/>
          </a:p>
        </p:txBody>
      </p:sp>
      <p:pic>
        <p:nvPicPr>
          <p:cNvPr id="5" name="Picture 3" descr="&lt;strong&gt;World&lt;/strong&gt; Icon — Shine Set: global, globe">
            <a:extLst>
              <a:ext uri="{FF2B5EF4-FFF2-40B4-BE49-F238E27FC236}">
                <a16:creationId xmlns:a16="http://schemas.microsoft.com/office/drawing/2014/main" id="{375542B3-FF64-452C-A24D-82D6C5D52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18" y="3572443"/>
            <a:ext cx="2390805" cy="2390805"/>
          </a:xfrm>
          <a:prstGeom prst="rect">
            <a:avLst/>
          </a:prstGeom>
        </p:spPr>
      </p:pic>
      <p:pic>
        <p:nvPicPr>
          <p:cNvPr id="6" name="Picture 4" descr="&lt;strong&gt;World&lt;/strong&gt; Icon — Shine Set: global, globe">
            <a:extLst>
              <a:ext uri="{FF2B5EF4-FFF2-40B4-BE49-F238E27FC236}">
                <a16:creationId xmlns:a16="http://schemas.microsoft.com/office/drawing/2014/main" id="{B5835E3D-3B75-4270-983A-A82494EA6A78}"/>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561672" y="3539835"/>
            <a:ext cx="2390805" cy="2390805"/>
          </a:xfrm>
          <a:prstGeom prst="rect">
            <a:avLst/>
          </a:prstGeom>
        </p:spPr>
      </p:pic>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2477" y="4535571"/>
            <a:ext cx="795712" cy="1214786"/>
          </a:xfrm>
          <a:prstGeom prst="rect">
            <a:avLst/>
          </a:prstGeom>
        </p:spPr>
      </p:pic>
      <p:grpSp>
        <p:nvGrpSpPr>
          <p:cNvPr id="8" name="组合 7"/>
          <p:cNvGrpSpPr/>
          <p:nvPr/>
        </p:nvGrpSpPr>
        <p:grpSpPr>
          <a:xfrm>
            <a:off x="4130806" y="4535571"/>
            <a:ext cx="1039746" cy="1214786"/>
            <a:chOff x="5123997" y="3033222"/>
            <a:chExt cx="1039746" cy="1214786"/>
          </a:xfrm>
        </p:grpSpPr>
        <p:pic>
          <p:nvPicPr>
            <p:cNvPr id="9"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mc:AlternateContent xmlns:mc="http://schemas.openxmlformats.org/markup-compatibility/2006" xmlns:a14="http://schemas.microsoft.com/office/drawing/2010/main">
        <mc:Choice Requires="a14">
          <p:sp>
            <p:nvSpPr>
              <p:cNvPr id="11" name="矩形 10"/>
              <p:cNvSpPr/>
              <p:nvPr/>
            </p:nvSpPr>
            <p:spPr>
              <a:xfrm>
                <a:off x="2830580" y="6084155"/>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=1</m:t>
                          </m:r>
                        </m:e>
                      </m:d>
                    </m:oMath>
                  </m:oMathPara>
                </a14:m>
                <a:endParaRPr lang="zh-CN"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2830580" y="6084155"/>
                <a:ext cx="1910459"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70380" y="6084154"/>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=0</m:t>
                          </m:r>
                        </m:e>
                      </m:d>
                    </m:oMath>
                  </m:oMathPara>
                </a14:m>
                <a:endParaRPr lang="zh-CN" altLang="en-US" sz="3200" dirty="0"/>
              </a:p>
            </p:txBody>
          </p:sp>
        </mc:Choice>
        <mc:Fallback xmlns="">
          <p:sp>
            <p:nvSpPr>
              <p:cNvPr id="12" name="矩形 11"/>
              <p:cNvSpPr>
                <a:spLocks noRot="1" noChangeAspect="1" noMove="1" noResize="1" noEditPoints="1" noAdjustHandles="1" noChangeArrowheads="1" noChangeShapeType="1" noTextEdit="1"/>
              </p:cNvSpPr>
              <p:nvPr/>
            </p:nvSpPr>
            <p:spPr>
              <a:xfrm>
                <a:off x="7070380" y="6084154"/>
                <a:ext cx="1910459"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270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Experiments are the “Gold Standard”</a:t>
            </a:r>
            <a:endParaRPr lang="zh-CN" altLang="en-US" dirty="0"/>
          </a:p>
        </p:txBody>
      </p:sp>
      <p:sp>
        <p:nvSpPr>
          <p:cNvPr id="3" name="内容占位符 2"/>
          <p:cNvSpPr>
            <a:spLocks noGrp="1"/>
          </p:cNvSpPr>
          <p:nvPr>
            <p:ph idx="1"/>
          </p:nvPr>
        </p:nvSpPr>
        <p:spPr>
          <a:xfrm>
            <a:off x="609600" y="4372966"/>
            <a:ext cx="10972800" cy="2104033"/>
          </a:xfrm>
        </p:spPr>
        <p:txBody>
          <a:bodyPr>
            <a:normAutofit lnSpcReduction="10000"/>
          </a:bodyPr>
          <a:lstStyle/>
          <a:p>
            <a:r>
              <a:rPr lang="en-US" altLang="zh-CN" sz="3200" dirty="0"/>
              <a:t>Drawbacks of randomized experiments:</a:t>
            </a:r>
          </a:p>
          <a:p>
            <a:pPr lvl="1"/>
            <a:r>
              <a:rPr lang="en-US" altLang="zh-CN" sz="2800" dirty="0"/>
              <a:t>Cost</a:t>
            </a:r>
          </a:p>
          <a:p>
            <a:pPr lvl="1"/>
            <a:r>
              <a:rPr lang="en-US" altLang="zh-CN" sz="2800" dirty="0"/>
              <a:t>Unethical</a:t>
            </a:r>
          </a:p>
          <a:p>
            <a:pPr lvl="1"/>
            <a:r>
              <a:rPr lang="en-US" altLang="zh-CN" sz="2800" dirty="0"/>
              <a:t>Unrealistic</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22</a:t>
            </a:fld>
            <a:endParaRPr lang="en-US"/>
          </a:p>
        </p:txBody>
      </p:sp>
      <p:pic>
        <p:nvPicPr>
          <p:cNvPr id="5" name="Picture 10" descr="Prescription Bottle and Pill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5560" y="1534917"/>
            <a:ext cx="617653" cy="990888"/>
          </a:xfrm>
          <a:prstGeom prst="rect">
            <a:avLst/>
          </a:prstGeom>
        </p:spPr>
      </p:pic>
      <p:pic>
        <p:nvPicPr>
          <p:cNvPr id="6" name="Picture 20">
            <a:extLst>
              <a:ext uri="{FF2B5EF4-FFF2-40B4-BE49-F238E27FC236}">
                <a16:creationId xmlns:a16="http://schemas.microsoft.com/office/drawing/2014/main" id="{040854EC-DE11-4E75-814B-13E3744322A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98240" y="2638910"/>
            <a:ext cx="1053027" cy="1053027"/>
          </a:xfrm>
          <a:prstGeom prst="rect">
            <a:avLst/>
          </a:prstGeom>
        </p:spPr>
      </p:pic>
      <p:pic>
        <p:nvPicPr>
          <p:cNvPr id="7" name="Picture 13" descr="Man, User, Profile, Person, Icon, Symbol, Simpl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9485" y="2429803"/>
            <a:ext cx="1683184" cy="1564835"/>
          </a:xfrm>
          <a:prstGeom prst="rect">
            <a:avLst/>
          </a:prstGeom>
        </p:spPr>
      </p:pic>
      <p:pic>
        <p:nvPicPr>
          <p:cNvPr id="8" name="Picture 6" descr="If you want to learn more about us, just click the name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67695" y="2299117"/>
            <a:ext cx="1256070" cy="1847162"/>
          </a:xfrm>
          <a:prstGeom prst="rect">
            <a:avLst/>
          </a:prstGeom>
        </p:spPr>
      </p:pic>
      <p:pic>
        <p:nvPicPr>
          <p:cNvPr id="9" name="Picture 2" descr="Download Small PNG Medium PNG Large PNG SVG Edit Clipar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4153" y="2515291"/>
            <a:ext cx="851702" cy="1300266"/>
          </a:xfrm>
          <a:prstGeom prst="rect">
            <a:avLst/>
          </a:prstGeom>
        </p:spPr>
      </p:pic>
      <p:pic>
        <p:nvPicPr>
          <p:cNvPr id="10" name="Picture 12" descr="Person, Symbol, Icon, Abstract, Design, Human, Outli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29869" y="2649522"/>
            <a:ext cx="1068903" cy="1252926"/>
          </a:xfrm>
          <a:prstGeom prst="rect">
            <a:avLst/>
          </a:prstGeom>
        </p:spPr>
      </p:pic>
      <p:pic>
        <p:nvPicPr>
          <p:cNvPr id="11" name="Picture 14" descr="Person, Symbol, Icon, Abstract, Design, Human,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27853" y="2525805"/>
            <a:ext cx="1130688" cy="1325350"/>
          </a:xfrm>
          <a:prstGeom prst="rect">
            <a:avLst/>
          </a:prstGeom>
        </p:spPr>
      </p:pic>
      <p:pic>
        <p:nvPicPr>
          <p:cNvPr id="12" name="Picture 16" descr="male user icon making thumbs up with his hand - vector Clip Ar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25742" y="2944010"/>
            <a:ext cx="888701" cy="1158274"/>
          </a:xfrm>
          <a:prstGeom prst="rect">
            <a:avLst/>
          </a:prstGeom>
        </p:spPr>
      </p:pic>
      <p:pic>
        <p:nvPicPr>
          <p:cNvPr id="13" name="Picture 17" descr="Lady, Woman, Person, Service, Helpdesk, Call Cente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66240" y="2895049"/>
            <a:ext cx="931011" cy="1354200"/>
          </a:xfrm>
          <a:prstGeom prst="rect">
            <a:avLst/>
          </a:prstGeom>
        </p:spPr>
      </p:pic>
      <p:pic>
        <p:nvPicPr>
          <p:cNvPr id="14" name="Picture 9" descr="user icon - vector Clip Art"/>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72773" y="2858286"/>
            <a:ext cx="882056" cy="1346605"/>
          </a:xfrm>
          <a:prstGeom prst="rect">
            <a:avLst/>
          </a:prstGeom>
        </p:spPr>
      </p:pic>
      <p:sp>
        <p:nvSpPr>
          <p:cNvPr id="16" name="Rectangle 4">
            <a:extLst>
              <a:ext uri="{FF2B5EF4-FFF2-40B4-BE49-F238E27FC236}">
                <a16:creationId xmlns:a16="http://schemas.microsoft.com/office/drawing/2014/main" id="{51B8A277-AB1E-5340-8D76-EA799C1413FA}"/>
              </a:ext>
            </a:extLst>
          </p:cNvPr>
          <p:cNvSpPr/>
          <p:nvPr/>
        </p:nvSpPr>
        <p:spPr>
          <a:xfrm rot="20665467">
            <a:off x="2609300" y="3502837"/>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What can we do when an experiment is not possible?</a:t>
            </a:r>
          </a:p>
          <a:p>
            <a:pPr algn="ctr"/>
            <a:r>
              <a:rPr lang="en-US" sz="3200" dirty="0">
                <a:solidFill>
                  <a:schemeClr val="tx1"/>
                </a:solidFill>
              </a:rPr>
              <a:t>Observational Studies!</a:t>
            </a:r>
          </a:p>
        </p:txBody>
      </p:sp>
    </p:spTree>
    <p:extLst>
      <p:ext uri="{BB962C8B-B14F-4D97-AF65-F5344CB8AC3E}">
        <p14:creationId xmlns:p14="http://schemas.microsoft.com/office/powerpoint/2010/main" val="112398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Recap: Causal Effect and Potential Outcome</a:t>
            </a:r>
            <a:endParaRPr lang="zh-CN" altLang="en-US" dirty="0"/>
          </a:p>
        </p:txBody>
      </p:sp>
      <p:sp>
        <p:nvSpPr>
          <p:cNvPr id="3" name="内容占位符 2"/>
          <p:cNvSpPr>
            <a:spLocks noGrp="1"/>
          </p:cNvSpPr>
          <p:nvPr>
            <p:ph idx="1"/>
          </p:nvPr>
        </p:nvSpPr>
        <p:spPr/>
        <p:txBody>
          <a:bodyPr/>
          <a:lstStyle/>
          <a:p>
            <a:r>
              <a:rPr lang="en-US" altLang="zh-CN" sz="3200" dirty="0"/>
              <a:t>Two key points for causal effect estimation</a:t>
            </a:r>
          </a:p>
          <a:p>
            <a:pPr lvl="1"/>
            <a:r>
              <a:rPr lang="en-US" altLang="zh-CN" sz="2800" dirty="0"/>
              <a:t>Changing T</a:t>
            </a:r>
          </a:p>
          <a:p>
            <a:pPr lvl="1"/>
            <a:r>
              <a:rPr lang="en-US" altLang="zh-CN" sz="2800" dirty="0"/>
              <a:t>Keeping everything else (X) constant</a:t>
            </a:r>
          </a:p>
          <a:p>
            <a:r>
              <a:rPr lang="en-US" altLang="zh-CN" sz="3200" dirty="0"/>
              <a:t>Counterfactual Problem</a:t>
            </a:r>
          </a:p>
          <a:p>
            <a:pPr marL="0" indent="0">
              <a:buNone/>
            </a:pPr>
            <a:endParaRPr lang="en-US" altLang="zh-CN" sz="3200" dirty="0"/>
          </a:p>
          <a:p>
            <a:r>
              <a:rPr lang="en-US" altLang="zh-CN" sz="3200" dirty="0"/>
              <a:t>Ideal Solution: Counterfactual World</a:t>
            </a:r>
          </a:p>
          <a:p>
            <a:r>
              <a:rPr lang="en-US" altLang="zh-CN" sz="3200" dirty="0"/>
              <a:t>“Gold Standard”: Randomized Experiments</a:t>
            </a:r>
          </a:p>
          <a:p>
            <a:r>
              <a:rPr lang="en-US" altLang="zh-CN" sz="3200" dirty="0"/>
              <a:t>We will discuss other solutions in next</a:t>
            </a:r>
            <a:r>
              <a:rPr lang="zh-CN" altLang="en-US" sz="3200" dirty="0"/>
              <a:t> </a:t>
            </a:r>
            <a:r>
              <a:rPr lang="en-US" altLang="zh-CN" sz="3200" dirty="0"/>
              <a:t>Section.</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23</a:t>
            </a:fld>
            <a:endParaRPr lang="en-US"/>
          </a:p>
        </p:txBody>
      </p:sp>
      <p:pic>
        <p:nvPicPr>
          <p:cNvPr id="5" name="图片 4"/>
          <p:cNvPicPr>
            <a:picLocks noChangeAspect="1"/>
          </p:cNvPicPr>
          <p:nvPr/>
        </p:nvPicPr>
        <p:blipFill>
          <a:blip r:embed="rId3"/>
          <a:stretch>
            <a:fillRect/>
          </a:stretch>
        </p:blipFill>
        <p:spPr>
          <a:xfrm>
            <a:off x="8270269" y="2029765"/>
            <a:ext cx="3580725" cy="275324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827379" y="3751296"/>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827379" y="3751296"/>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4202414" y="3782072"/>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8" name="文本框 7"/>
              <p:cNvSpPr txBox="1"/>
              <p:nvPr/>
            </p:nvSpPr>
            <p:spPr>
              <a:xfrm>
                <a:off x="4864540" y="3751295"/>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864540" y="3751295"/>
                <a:ext cx="2126544" cy="6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691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solidFill>
                  <a:srgbClr val="FF0000"/>
                </a:solidFill>
              </a:rPr>
              <a:t>Causal Inference</a:t>
            </a:r>
          </a:p>
          <a:p>
            <a:pPr lvl="1">
              <a:buFont typeface="Wingdings" panose="05000000000000000000" pitchFamily="2" charset="2"/>
              <a:buChar char="Ø"/>
            </a:pPr>
            <a:r>
              <a:rPr lang="en-US" altLang="zh-CN" sz="2800" dirty="0">
                <a:solidFill>
                  <a:srgbClr val="FF0000"/>
                </a:solidFill>
              </a:rPr>
              <a:t>Methods</a:t>
            </a:r>
            <a:r>
              <a:rPr lang="zh-CN" altLang="en-US" sz="2800" dirty="0">
                <a:solidFill>
                  <a:srgbClr val="FF0000"/>
                </a:solidFill>
              </a:rPr>
              <a:t> </a:t>
            </a:r>
            <a:r>
              <a:rPr lang="en-US" altLang="zh-CN" sz="2800" dirty="0">
                <a:solidFill>
                  <a:srgbClr val="FF0000"/>
                </a:solidFill>
              </a:rPr>
              <a:t>for</a:t>
            </a:r>
            <a:r>
              <a:rPr lang="zh-CN" altLang="en-US" sz="2800" dirty="0">
                <a:solidFill>
                  <a:srgbClr val="FF0000"/>
                </a:solidFill>
              </a:rPr>
              <a:t> </a:t>
            </a:r>
            <a:r>
              <a:rPr lang="en-US" altLang="zh-CN" sz="2800" dirty="0">
                <a:solidFill>
                  <a:srgbClr val="FF0000"/>
                </a:solidFill>
              </a:rPr>
              <a:t>Causal</a:t>
            </a:r>
            <a:r>
              <a:rPr lang="zh-CN" altLang="en-US" sz="2800" dirty="0">
                <a:solidFill>
                  <a:srgbClr val="FF0000"/>
                </a:solidFill>
              </a:rPr>
              <a:t> </a:t>
            </a:r>
            <a:r>
              <a:rPr lang="en-US" altLang="zh-CN" sz="2800" dirty="0">
                <a:solidFill>
                  <a:srgbClr val="FF0000"/>
                </a:solidFill>
              </a:rPr>
              <a:t>Inference</a:t>
            </a:r>
          </a:p>
          <a:p>
            <a:pPr>
              <a:buFont typeface="Wingdings" panose="05000000000000000000" pitchFamily="2" charset="2"/>
              <a:buChar char="Ø"/>
            </a:pPr>
            <a:r>
              <a:rPr lang="en-US" altLang="zh-CN" sz="3200" dirty="0"/>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24</a:t>
            </a:fld>
            <a:endParaRPr lang="en-US"/>
          </a:p>
        </p:txBody>
      </p:sp>
    </p:spTree>
    <p:extLst>
      <p:ext uri="{BB962C8B-B14F-4D97-AF65-F5344CB8AC3E}">
        <p14:creationId xmlns:p14="http://schemas.microsoft.com/office/powerpoint/2010/main" val="56073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875666" cy="4876800"/>
          </a:xfrm>
        </p:spPr>
        <p:txBody>
          <a:bodyPr>
            <a:normAutofit/>
          </a:bodyPr>
          <a:lstStyle/>
          <a:p>
            <a:r>
              <a:rPr lang="en-US" altLang="zh-CN" sz="3200" b="1" dirty="0"/>
              <a:t>Average Treatment Effect (ATE)</a:t>
            </a:r>
            <a:r>
              <a:rPr lang="en-US" altLang="zh-CN" sz="3200" dirty="0"/>
              <a:t> represents the mean (average) difference between the potential outcome of units under </a:t>
            </a:r>
            <a:r>
              <a:rPr lang="en-US" altLang="zh-CN" sz="3200" dirty="0">
                <a:solidFill>
                  <a:srgbClr val="FF0000"/>
                </a:solidFill>
              </a:rPr>
              <a:t>treated (T=1) </a:t>
            </a:r>
            <a:r>
              <a:rPr lang="en-US" altLang="zh-CN" sz="3200" dirty="0"/>
              <a:t>and </a:t>
            </a:r>
            <a:r>
              <a:rPr lang="en-US" altLang="zh-CN" sz="3200" dirty="0">
                <a:solidFill>
                  <a:srgbClr val="00B050"/>
                </a:solidFill>
              </a:rPr>
              <a:t>control (T=0) </a:t>
            </a:r>
            <a:r>
              <a:rPr lang="en-US" altLang="zh-CN" sz="3200" dirty="0"/>
              <a:t>status.</a:t>
            </a:r>
          </a:p>
          <a:p>
            <a:pPr marL="0" indent="0">
              <a:buNone/>
            </a:pPr>
            <a:endParaRPr lang="en-US" altLang="zh-CN" sz="3200" dirty="0"/>
          </a:p>
          <a:p>
            <a:pPr marL="0" indent="0">
              <a:buNone/>
            </a:pPr>
            <a:endParaRPr lang="en-US" altLang="zh-CN" sz="1800" dirty="0"/>
          </a:p>
          <a:p>
            <a:r>
              <a:rPr lang="en-US" altLang="zh-CN" sz="3200" dirty="0">
                <a:solidFill>
                  <a:srgbClr val="FF0000"/>
                </a:solidFill>
              </a:rPr>
              <a:t>Treated (T=1): </a:t>
            </a:r>
            <a:r>
              <a:rPr lang="en-US" altLang="zh-CN" sz="3200" dirty="0"/>
              <a:t>taking a particular medication</a:t>
            </a:r>
          </a:p>
          <a:p>
            <a:r>
              <a:rPr lang="en-US" altLang="zh-CN" sz="3200" dirty="0">
                <a:solidFill>
                  <a:srgbClr val="00B050"/>
                </a:solidFill>
              </a:rPr>
              <a:t>Control (T=0): </a:t>
            </a:r>
            <a:r>
              <a:rPr lang="en-US" altLang="zh-CN" sz="3200" dirty="0"/>
              <a:t>not taking any medications</a:t>
            </a:r>
          </a:p>
          <a:p>
            <a:r>
              <a:rPr lang="en-US" altLang="zh-CN" sz="3200" b="1" dirty="0"/>
              <a:t>ATE: </a:t>
            </a:r>
            <a:r>
              <a:rPr lang="en-US" altLang="zh-CN" sz="3200" dirty="0"/>
              <a:t>the causal effect of the particular medication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25</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558347" y="3259816"/>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58347" y="3259816"/>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050" y="3762233"/>
            <a:ext cx="903810" cy="1449963"/>
          </a:xfrm>
          <a:prstGeom prst="rect">
            <a:avLst/>
          </a:prstGeom>
        </p:spPr>
      </p:pic>
    </p:spTree>
    <p:extLst>
      <p:ext uri="{BB962C8B-B14F-4D97-AF65-F5344CB8AC3E}">
        <p14:creationId xmlns:p14="http://schemas.microsoft.com/office/powerpoint/2010/main" val="396367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04770" y="3662822"/>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US" altLang="zh-CN" sz="3200" dirty="0"/>
              <a:t>Counterfactual Problem:</a:t>
            </a:r>
          </a:p>
          <a:p>
            <a:endParaRPr lang="en-US" altLang="zh-CN" sz="3200" dirty="0"/>
          </a:p>
          <a:p>
            <a:r>
              <a:rPr lang="en-US" altLang="zh-CN" sz="3200" dirty="0"/>
              <a:t>Can we estimate ATE by directly comparing the average outcome between treated and control groups?</a:t>
            </a:r>
          </a:p>
          <a:p>
            <a:pPr lvl="1"/>
            <a:r>
              <a:rPr lang="en-US" altLang="zh-CN" sz="2800" dirty="0">
                <a:solidFill>
                  <a:srgbClr val="00B050"/>
                </a:solidFill>
              </a:rPr>
              <a:t>Yes with randomized experiments </a:t>
            </a:r>
            <a:r>
              <a:rPr lang="en-US" altLang="zh-CN" sz="2800" dirty="0"/>
              <a:t>(X are the same)</a:t>
            </a:r>
          </a:p>
          <a:p>
            <a:pPr lvl="1"/>
            <a:r>
              <a:rPr lang="en-US" altLang="zh-CN" sz="2800" dirty="0">
                <a:solidFill>
                  <a:srgbClr val="FF0000"/>
                </a:solidFill>
              </a:rPr>
              <a:t>No with observational data </a:t>
            </a:r>
            <a:r>
              <a:rPr lang="en-US" altLang="zh-CN" sz="2800" dirty="0"/>
              <a:t>(X might be different)</a:t>
            </a:r>
            <a:endParaRPr lang="en-US" altLang="zh-CN" sz="32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26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158548" y="2127429"/>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158548" y="2127429"/>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5533583" y="2158205"/>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195709" y="2127428"/>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95709" y="2127428"/>
                <a:ext cx="2126544" cy="646331"/>
              </a:xfrm>
              <a:prstGeom prst="rect">
                <a:avLst/>
              </a:prstGeom>
              <a:blipFill rotWithShape="0">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11" name="矩形 10"/>
          <p:cNvSpPr/>
          <p:nvPr/>
        </p:nvSpPr>
        <p:spPr>
          <a:xfrm>
            <a:off x="810191" y="5456192"/>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60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27</a:t>
            </a:fld>
            <a:endParaRPr lang="en-US"/>
          </a:p>
        </p:txBody>
      </p:sp>
    </p:spTree>
    <p:extLst>
      <p:ext uri="{BB962C8B-B14F-4D97-AF65-F5344CB8AC3E}">
        <p14:creationId xmlns:p14="http://schemas.microsoft.com/office/powerpoint/2010/main" val="1351702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Assumptions of Causal Inference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199"/>
                <a:ext cx="11438374" cy="5172389"/>
              </a:xfrm>
            </p:spPr>
            <p:txBody>
              <a:bodyPr>
                <a:normAutofit/>
              </a:bodyPr>
              <a:lstStyle/>
              <a:p>
                <a:r>
                  <a:rPr lang="en-US" altLang="zh-CN" sz="2800" b="1" dirty="0"/>
                  <a:t>A1: Stable Unit Treatment Value (SUTV): </a:t>
                </a:r>
                <a:r>
                  <a:rPr lang="en-US" altLang="zh-CN" sz="2800" dirty="0"/>
                  <a:t>The effect of treatment on a unit is independent of the treatment assignment of other units</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𝑃</m:t>
                      </m:r>
                      <m:d>
                        <m:dPr>
                          <m:ctrlPr>
                            <a:rPr lang="en-US" altLang="zh-CN" sz="2800" b="0" i="1" smtClean="0">
                              <a:latin typeface="Cambria Math" panose="02040503050406030204" pitchFamily="18" charset="0"/>
                              <a:ea typeface="Cambria Math" panose="02040503050406030204" pitchFamily="18" charset="0"/>
                            </a:rPr>
                          </m:ctrlPr>
                        </m:dPr>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𝑌</m:t>
                              </m:r>
                            </m:e>
                            <m:sub>
                              <m:r>
                                <a:rPr lang="en-US" altLang="zh-CN" sz="2800" b="0" i="1" smtClean="0">
                                  <a:latin typeface="Cambria Math" panose="02040503050406030204" pitchFamily="18" charset="0"/>
                                  <a:ea typeface="Cambria Math" panose="02040503050406030204" pitchFamily="18" charset="0"/>
                                </a:rPr>
                                <m:t>𝑖</m:t>
                              </m:r>
                            </m:sub>
                          </m:sSub>
                        </m:e>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𝑖</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𝑗</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𝑖</m:t>
                              </m:r>
                            </m:sub>
                          </m:sSub>
                        </m:e>
                      </m:d>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𝑌</m:t>
                              </m:r>
                            </m:e>
                            <m:sub>
                              <m:r>
                                <a:rPr lang="en-US" altLang="zh-CN" sz="2800" i="1">
                                  <a:latin typeface="Cambria Math" panose="02040503050406030204" pitchFamily="18" charset="0"/>
                                  <a:ea typeface="Cambria Math" panose="02040503050406030204" pitchFamily="18" charset="0"/>
                                </a:rPr>
                                <m:t>𝑖</m:t>
                              </m:r>
                            </m:sub>
                          </m:sSub>
                        </m:e>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𝑇</m:t>
                              </m:r>
                            </m:e>
                            <m:sub>
                              <m:r>
                                <a:rPr lang="en-US" altLang="zh-CN" sz="2800" i="1">
                                  <a:latin typeface="Cambria Math" panose="02040503050406030204" pitchFamily="18" charset="0"/>
                                  <a:ea typeface="Cambria Math" panose="02040503050406030204" pitchFamily="18" charset="0"/>
                                </a:rPr>
                                <m:t>𝑖</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i="1">
                                  <a:latin typeface="Cambria Math" panose="02040503050406030204" pitchFamily="18" charset="0"/>
                                  <a:ea typeface="Cambria Math" panose="02040503050406030204" pitchFamily="18" charset="0"/>
                                </a:rPr>
                                <m:t>𝑖</m:t>
                              </m:r>
                            </m:sub>
                          </m:sSub>
                        </m:e>
                      </m:d>
                    </m:oMath>
                  </m:oMathPara>
                </a14:m>
                <a:endParaRPr lang="en-US" altLang="zh-CN" sz="2800" dirty="0"/>
              </a:p>
              <a:p>
                <a:pPr marL="0" indent="0">
                  <a:buNone/>
                </a:pPr>
                <a:endParaRPr lang="en-US" altLang="zh-CN" sz="1100" dirty="0"/>
              </a:p>
              <a:p>
                <a:r>
                  <a:rPr lang="en-US" altLang="zh-CN" sz="2800" b="1" dirty="0"/>
                  <a:t>A2: </a:t>
                </a:r>
                <a:r>
                  <a:rPr lang="en-US" altLang="zh-CN" sz="2800" b="1" dirty="0" err="1"/>
                  <a:t>Unconfounderness</a:t>
                </a:r>
                <a:r>
                  <a:rPr lang="en-US" altLang="zh-CN" sz="2800" b="1" dirty="0"/>
                  <a:t>: </a:t>
                </a:r>
                <a:r>
                  <a:rPr lang="en-US" altLang="zh-CN" sz="2800" dirty="0"/>
                  <a:t>The distribution of treatment is independent of potential outcome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e>
                      </m:d>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𝑋</m:t>
                      </m:r>
                    </m:oMath>
                  </m:oMathPara>
                </a14:m>
                <a:endParaRPr lang="en-US" altLang="zh-CN" sz="2800" dirty="0"/>
              </a:p>
              <a:p>
                <a:pPr marL="0" indent="0" algn="ctr">
                  <a:buNone/>
                </a:pPr>
                <a:r>
                  <a:rPr lang="en-US" altLang="zh-CN" sz="2800" dirty="0"/>
                  <a:t>No unmeasured confounders</a:t>
                </a:r>
              </a:p>
              <a:p>
                <a:pPr marL="0" indent="0" algn="ctr">
                  <a:buNone/>
                </a:pPr>
                <a:endParaRPr lang="en-US" altLang="zh-CN" sz="1100" dirty="0"/>
              </a:p>
              <a:p>
                <a:r>
                  <a:rPr lang="en-US" altLang="zh-CN" sz="2800" b="1" dirty="0"/>
                  <a:t>A3: Overlap: </a:t>
                </a:r>
                <a:r>
                  <a:rPr lang="en-US" altLang="zh-CN" sz="2800" dirty="0"/>
                  <a:t>Each unit has nonzero probability to receive either treatment status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0&lt;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=1</m:t>
                          </m:r>
                        </m:e>
                        <m:e>
                          <m:r>
                            <a:rPr lang="en-US" altLang="zh-CN" sz="2800" i="1">
                              <a:latin typeface="Cambria Math" panose="02040503050406030204" pitchFamily="18" charset="0"/>
                              <a:ea typeface="Cambria Math" panose="02040503050406030204" pitchFamily="18" charset="0"/>
                            </a:rPr>
                            <m:t>𝑋</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𝑥</m:t>
                          </m:r>
                        </m:e>
                      </m:d>
                      <m:r>
                        <a:rPr lang="en-US" altLang="zh-CN" sz="2800" i="1">
                          <a:latin typeface="Cambria Math" panose="02040503050406030204" pitchFamily="18" charset="0"/>
                          <a:ea typeface="Cambria Math" panose="02040503050406030204" pitchFamily="18" charset="0"/>
                        </a:rPr>
                        <m:t>&lt;1</m:t>
                      </m:r>
                    </m:oMath>
                  </m:oMathPara>
                </a14:m>
                <a:endParaRPr lang="en-US" altLang="zh-CN" sz="2800" dirty="0">
                  <a:latin typeface="Cambria Math" panose="02040503050406030204" pitchFamily="18" charset="0"/>
                  <a:ea typeface="Cambria Math" panose="02040503050406030204" pitchFamily="18" charset="0"/>
                </a:endParaRPr>
              </a:p>
              <a:p>
                <a:pPr marL="0" indent="0">
                  <a:buNone/>
                </a:pPr>
                <a:endParaRPr lang="en-US" altLang="zh-CN" sz="2800" dirty="0">
                  <a:latin typeface="Cambria Math" panose="02040503050406030204" pitchFamily="18" charset="0"/>
                  <a:ea typeface="Cambria Math" panose="02040503050406030204" pitchFamily="18" charset="0"/>
                </a:endParaRPr>
              </a:p>
              <a:p>
                <a:pPr marL="0" indent="0">
                  <a:buNone/>
                </a:pPr>
                <a:endParaRPr lang="zh-CN" altLang="en-US" sz="2800" dirty="0"/>
              </a:p>
              <a:p>
                <a:endParaRPr lang="en-US" altLang="zh-CN"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199"/>
                <a:ext cx="11438374" cy="5172389"/>
              </a:xfrm>
              <a:blipFill rotWithShape="0">
                <a:blip r:embed="rId3"/>
                <a:stretch>
                  <a:fillRect l="-693" t="-1178" r="-12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28</a:t>
            </a:fld>
            <a:endParaRPr lang="en-US"/>
          </a:p>
        </p:txBody>
      </p:sp>
    </p:spTree>
    <p:extLst>
      <p:ext uri="{BB962C8B-B14F-4D97-AF65-F5344CB8AC3E}">
        <p14:creationId xmlns:p14="http://schemas.microsoft.com/office/powerpoint/2010/main" val="1968666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solidFill>
                  <a:srgbClr val="FF0000"/>
                </a:solidFill>
              </a:rPr>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29</a:t>
            </a:fld>
            <a:endParaRPr lang="en-US"/>
          </a:p>
        </p:txBody>
      </p:sp>
    </p:spTree>
    <p:extLst>
      <p:ext uri="{BB962C8B-B14F-4D97-AF65-F5344CB8AC3E}">
        <p14:creationId xmlns:p14="http://schemas.microsoft.com/office/powerpoint/2010/main" val="346619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Now we are stepping into risk-sensitive areas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sp>
        <p:nvSpPr>
          <p:cNvPr id="23" name="Text Box 29"/>
          <p:cNvSpPr txBox="1">
            <a:spLocks noChangeArrowheads="1"/>
          </p:cNvSpPr>
          <p:nvPr/>
        </p:nvSpPr>
        <p:spPr bwMode="auto">
          <a:xfrm>
            <a:off x="450897" y="5899150"/>
            <a:ext cx="11290206" cy="804426"/>
          </a:xfrm>
          <a:prstGeom prst="rect">
            <a:avLst/>
          </a:prstGeom>
          <a:solidFill>
            <a:schemeClr val="bg1"/>
          </a:solidFill>
          <a:ln>
            <a:solidFill>
              <a:srgbClr val="82363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lnSpc>
                <a:spcPct val="125000"/>
              </a:lnSpc>
              <a:defRPr kumimoji="1" sz="2400">
                <a:solidFill>
                  <a:srgbClr val="000066"/>
                </a:solidFill>
                <a:effectLst>
                  <a:outerShdw blurRad="38100" dist="38100" dir="2700000" algn="tl">
                    <a:srgbClr val="C0C0C0"/>
                  </a:outerShdw>
                </a:effectLst>
                <a:latin typeface="Times New Roman" pitchFamily="18" charset="0"/>
                <a:ea typeface="黑体" pitchFamily="49"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lvl="1" algn="ctr">
              <a:lnSpc>
                <a:spcPct val="120000"/>
              </a:lnSpc>
              <a:buSzPct val="60000"/>
              <a:defRPr/>
            </a:pPr>
            <a:r>
              <a:rPr kumimoji="1" lang="en-US" altLang="zh-CN" sz="2800" dirty="0">
                <a:solidFill>
                  <a:srgbClr val="800000"/>
                </a:solidFill>
                <a:latin typeface="+mj-lt"/>
                <a:ea typeface="SimHei" panose="02010609060101010101" pitchFamily="49" charset="-122"/>
              </a:rPr>
              <a:t>Shifting from </a:t>
            </a:r>
            <a:r>
              <a:rPr kumimoji="1" lang="en-US" altLang="zh-CN" sz="2800" b="1" i="1" dirty="0">
                <a:solidFill>
                  <a:srgbClr val="800000"/>
                </a:solidFill>
                <a:latin typeface="+mj-lt"/>
                <a:ea typeface="SimHei" panose="02010609060101010101" pitchFamily="49" charset="-122"/>
              </a:rPr>
              <a:t>Performance Driven </a:t>
            </a:r>
            <a:r>
              <a:rPr kumimoji="1" lang="en-US" altLang="zh-CN" sz="2800" dirty="0">
                <a:solidFill>
                  <a:srgbClr val="800000"/>
                </a:solidFill>
                <a:latin typeface="+mj-lt"/>
                <a:ea typeface="SimHei" panose="02010609060101010101" pitchFamily="49" charset="-122"/>
              </a:rPr>
              <a:t>to </a:t>
            </a:r>
            <a:r>
              <a:rPr kumimoji="1" lang="en-US" altLang="zh-CN" sz="2800" b="1" i="1" dirty="0">
                <a:solidFill>
                  <a:srgbClr val="800000"/>
                </a:solidFill>
                <a:latin typeface="+mj-lt"/>
                <a:ea typeface="SimHei" panose="02010609060101010101" pitchFamily="49" charset="-122"/>
              </a:rPr>
              <a:t>Risk Sensitive</a:t>
            </a:r>
            <a:endParaRPr kumimoji="1" lang="zh-CN" altLang="en-US" sz="2800" b="1" i="1" dirty="0">
              <a:solidFill>
                <a:srgbClr val="800000"/>
              </a:solidFill>
              <a:latin typeface="+mj-lt"/>
              <a:ea typeface="SimHei" panose="02010609060101010101" pitchFamily="49" charset="-122"/>
            </a:endParaRPr>
          </a:p>
        </p:txBody>
      </p:sp>
      <p:pic>
        <p:nvPicPr>
          <p:cNvPr id="43" name="图片 42"/>
          <p:cNvPicPr>
            <a:picLocks noChangeAspect="1"/>
          </p:cNvPicPr>
          <p:nvPr/>
        </p:nvPicPr>
        <p:blipFill>
          <a:blip r:embed="rId3"/>
          <a:stretch>
            <a:fillRect/>
          </a:stretch>
        </p:blipFill>
        <p:spPr>
          <a:xfrm>
            <a:off x="1560250" y="1654974"/>
            <a:ext cx="9401120" cy="4094406"/>
          </a:xfrm>
          <a:prstGeom prst="rect">
            <a:avLst/>
          </a:prstGeom>
        </p:spPr>
      </p:pic>
    </p:spTree>
    <p:extLst>
      <p:ext uri="{BB962C8B-B14F-4D97-AF65-F5344CB8AC3E}">
        <p14:creationId xmlns:p14="http://schemas.microsoft.com/office/powerpoint/2010/main" val="507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30</a:t>
            </a:fld>
            <a:endParaRPr lang="en-US"/>
          </a:p>
        </p:txBody>
      </p:sp>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4967" y="1809340"/>
            <a:ext cx="795712" cy="1214786"/>
          </a:xfrm>
          <a:prstGeom prst="rect">
            <a:avLst/>
          </a:prstGeom>
        </p:spPr>
      </p:pic>
      <p:pic>
        <p:nvPicPr>
          <p:cNvPr id="21" name="Picture 2" descr="Download Small PNG Medium PNG Large PNG SVG Edit Clipart"/>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632582" y="2282606"/>
            <a:ext cx="793820" cy="1214786"/>
          </a:xfrm>
          <a:prstGeom prst="rect">
            <a:avLst/>
          </a:prstGeom>
        </p:spPr>
      </p:pic>
      <p:pic>
        <p:nvPicPr>
          <p:cNvPr id="22"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5807" y="2196683"/>
            <a:ext cx="964580" cy="1418501"/>
          </a:xfrm>
          <a:prstGeom prst="rect">
            <a:avLst/>
          </a:prstGeom>
        </p:spPr>
      </p:pic>
      <p:grpSp>
        <p:nvGrpSpPr>
          <p:cNvPr id="27" name="组合 26"/>
          <p:cNvGrpSpPr/>
          <p:nvPr/>
        </p:nvGrpSpPr>
        <p:grpSpPr>
          <a:xfrm>
            <a:off x="6781975" y="2093822"/>
            <a:ext cx="1039746" cy="1214786"/>
            <a:chOff x="5123997" y="3033222"/>
            <a:chExt cx="1039746" cy="1214786"/>
          </a:xfrm>
        </p:grpSpPr>
        <p:pic>
          <p:nvPicPr>
            <p:cNvPr id="2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32" name="组合 31"/>
          <p:cNvGrpSpPr/>
          <p:nvPr/>
        </p:nvGrpSpPr>
        <p:grpSpPr>
          <a:xfrm>
            <a:off x="8023353" y="1980737"/>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33" name="组合 32"/>
          <p:cNvGrpSpPr/>
          <p:nvPr/>
        </p:nvGrpSpPr>
        <p:grpSpPr>
          <a:xfrm>
            <a:off x="9953213" y="1862470"/>
            <a:ext cx="1008576" cy="1214786"/>
            <a:chOff x="8942746" y="3012049"/>
            <a:chExt cx="1008576" cy="1214786"/>
          </a:xfrm>
        </p:grpSpPr>
        <p:pic>
          <p:nvPicPr>
            <p:cNvPr id="28"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3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34"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6157" y="3415727"/>
            <a:ext cx="964580" cy="1418501"/>
          </a:xfrm>
          <a:prstGeom prst="rect">
            <a:avLst/>
          </a:prstGeom>
        </p:spPr>
      </p:pic>
      <p:pic>
        <p:nvPicPr>
          <p:cNvPr id="35"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147" y="2701215"/>
            <a:ext cx="964580" cy="1418501"/>
          </a:xfrm>
          <a:prstGeom prst="rect">
            <a:avLst/>
          </a:prstGeom>
        </p:spPr>
      </p:pic>
      <p:pic>
        <p:nvPicPr>
          <p:cNvPr id="3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379" y="3093714"/>
            <a:ext cx="795712" cy="1214786"/>
          </a:xfrm>
          <a:prstGeom prst="rect">
            <a:avLst/>
          </a:prstGeom>
        </p:spPr>
      </p:pic>
      <p:pic>
        <p:nvPicPr>
          <p:cNvPr id="38"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808" y="3992855"/>
            <a:ext cx="795712" cy="1214786"/>
          </a:xfrm>
          <a:prstGeom prst="rect">
            <a:avLst/>
          </a:prstGeom>
        </p:spPr>
      </p:pic>
      <p:pic>
        <p:nvPicPr>
          <p:cNvPr id="39"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951" y="3315746"/>
            <a:ext cx="793820" cy="1214786"/>
          </a:xfrm>
          <a:prstGeom prst="rect">
            <a:avLst/>
          </a:prstGeom>
        </p:spPr>
      </p:pic>
      <p:pic>
        <p:nvPicPr>
          <p:cNvPr id="41"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778" y="3950993"/>
            <a:ext cx="793820" cy="1214786"/>
          </a:xfrm>
          <a:prstGeom prst="rect">
            <a:avLst/>
          </a:prstGeom>
        </p:spPr>
      </p:pic>
      <p:pic>
        <p:nvPicPr>
          <p:cNvPr id="4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2425" y="4226835"/>
            <a:ext cx="793820" cy="1214786"/>
          </a:xfrm>
          <a:prstGeom prst="rect">
            <a:avLst/>
          </a:prstGeom>
        </p:spPr>
      </p:pic>
      <p:grpSp>
        <p:nvGrpSpPr>
          <p:cNvPr id="43" name="组合 42"/>
          <p:cNvGrpSpPr/>
          <p:nvPr/>
        </p:nvGrpSpPr>
        <p:grpSpPr>
          <a:xfrm>
            <a:off x="8955791" y="2601492"/>
            <a:ext cx="1039746" cy="1214786"/>
            <a:chOff x="5123997" y="3033222"/>
            <a:chExt cx="1039746" cy="1214786"/>
          </a:xfrm>
        </p:grpSpPr>
        <p:pic>
          <p:nvPicPr>
            <p:cNvPr id="44"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5"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6" name="组合 45"/>
          <p:cNvGrpSpPr/>
          <p:nvPr/>
        </p:nvGrpSpPr>
        <p:grpSpPr>
          <a:xfrm>
            <a:off x="10340309" y="2922923"/>
            <a:ext cx="1039746" cy="1214786"/>
            <a:chOff x="5123997" y="3033222"/>
            <a:chExt cx="1039746" cy="1214786"/>
          </a:xfrm>
        </p:grpSpPr>
        <p:pic>
          <p:nvPicPr>
            <p:cNvPr id="4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8"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9" name="组合 48"/>
          <p:cNvGrpSpPr/>
          <p:nvPr/>
        </p:nvGrpSpPr>
        <p:grpSpPr>
          <a:xfrm>
            <a:off x="8600381" y="4233318"/>
            <a:ext cx="1039746" cy="1214786"/>
            <a:chOff x="5123997" y="3033222"/>
            <a:chExt cx="1039746" cy="1214786"/>
          </a:xfrm>
        </p:grpSpPr>
        <p:pic>
          <p:nvPicPr>
            <p:cNvPr id="50"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2" name="组合 51"/>
          <p:cNvGrpSpPr/>
          <p:nvPr/>
        </p:nvGrpSpPr>
        <p:grpSpPr>
          <a:xfrm>
            <a:off x="7213840" y="4039032"/>
            <a:ext cx="1039746" cy="1214786"/>
            <a:chOff x="5123997" y="3033222"/>
            <a:chExt cx="1039746" cy="1214786"/>
          </a:xfrm>
        </p:grpSpPr>
        <p:pic>
          <p:nvPicPr>
            <p:cNvPr id="5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4"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5" name="组合 54"/>
          <p:cNvGrpSpPr/>
          <p:nvPr/>
        </p:nvGrpSpPr>
        <p:grpSpPr>
          <a:xfrm>
            <a:off x="9425370" y="3283604"/>
            <a:ext cx="1097842" cy="1418501"/>
            <a:chOff x="7711642" y="2931365"/>
            <a:chExt cx="1097842" cy="1418501"/>
          </a:xfrm>
        </p:grpSpPr>
        <p:pic>
          <p:nvPicPr>
            <p:cNvPr id="56"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57"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58" name="组合 57"/>
          <p:cNvGrpSpPr/>
          <p:nvPr/>
        </p:nvGrpSpPr>
        <p:grpSpPr>
          <a:xfrm>
            <a:off x="6752114" y="3139885"/>
            <a:ext cx="1097842" cy="1418501"/>
            <a:chOff x="7711642" y="2931365"/>
            <a:chExt cx="1097842" cy="1418501"/>
          </a:xfrm>
        </p:grpSpPr>
        <p:pic>
          <p:nvPicPr>
            <p:cNvPr id="5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6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61" name="组合 60"/>
          <p:cNvGrpSpPr/>
          <p:nvPr/>
        </p:nvGrpSpPr>
        <p:grpSpPr>
          <a:xfrm>
            <a:off x="10066575" y="3849135"/>
            <a:ext cx="1008576" cy="1214786"/>
            <a:chOff x="8942746" y="3012049"/>
            <a:chExt cx="1008576" cy="1214786"/>
          </a:xfrm>
        </p:grpSpPr>
        <p:pic>
          <p:nvPicPr>
            <p:cNvPr id="6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3"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grpSp>
        <p:nvGrpSpPr>
          <p:cNvPr id="64" name="组合 63"/>
          <p:cNvGrpSpPr/>
          <p:nvPr/>
        </p:nvGrpSpPr>
        <p:grpSpPr>
          <a:xfrm>
            <a:off x="8339494" y="3385461"/>
            <a:ext cx="1008576" cy="1214786"/>
            <a:chOff x="8942746" y="3012049"/>
            <a:chExt cx="1008576" cy="1214786"/>
          </a:xfrm>
        </p:grpSpPr>
        <p:pic>
          <p:nvPicPr>
            <p:cNvPr id="65"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mc:AlternateContent xmlns:mc="http://schemas.openxmlformats.org/markup-compatibility/2006" xmlns:a14="http://schemas.microsoft.com/office/drawing/2010/main">
        <mc:Choice Requires="a14">
          <p:sp>
            <p:nvSpPr>
              <p:cNvPr id="3" name="文本框 2"/>
              <p:cNvSpPr txBox="1"/>
              <p:nvPr/>
            </p:nvSpPr>
            <p:spPr>
              <a:xfrm>
                <a:off x="2533289" y="5895222"/>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533289" y="5895222"/>
                <a:ext cx="986489" cy="43088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8765014" y="5899386"/>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67" name="文本框 66"/>
              <p:cNvSpPr txBox="1">
                <a:spLocks noRot="1" noChangeAspect="1" noMove="1" noResize="1" noEditPoints="1" noAdjustHandles="1" noChangeArrowheads="1" noChangeShapeType="1" noTextEdit="1"/>
              </p:cNvSpPr>
              <p:nvPr/>
            </p:nvSpPr>
            <p:spPr>
              <a:xfrm>
                <a:off x="8765014" y="5899386"/>
                <a:ext cx="986489" cy="430887"/>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085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31</a:t>
            </a:fld>
            <a:endParaRPr lang="en-US"/>
          </a:p>
        </p:txBody>
      </p:sp>
      <p:grpSp>
        <p:nvGrpSpPr>
          <p:cNvPr id="12" name="组合 11"/>
          <p:cNvGrpSpPr/>
          <p:nvPr/>
        </p:nvGrpSpPr>
        <p:grpSpPr>
          <a:xfrm>
            <a:off x="1007944" y="1673659"/>
            <a:ext cx="2517581" cy="1418502"/>
            <a:chOff x="1004195" y="1842276"/>
            <a:chExt cx="2517581" cy="1418502"/>
          </a:xfrm>
        </p:grpSpPr>
        <p:pic>
          <p:nvPicPr>
            <p:cNvPr id="22"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32" name="组合 31"/>
            <p:cNvGrpSpPr/>
            <p:nvPr/>
          </p:nvGrpSpPr>
          <p:grpSpPr>
            <a:xfrm>
              <a:off x="2423934" y="1842276"/>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8" name="直接箭头连接符 7"/>
            <p:cNvCxnSpPr>
              <a:stCxn id="22" idx="3"/>
              <a:endCxn id="29"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216728" y="1836008"/>
            <a:ext cx="2451179" cy="1214786"/>
            <a:chOff x="1088629" y="3357733"/>
            <a:chExt cx="2451179" cy="1214786"/>
          </a:xfrm>
        </p:grpSpPr>
        <p:grpSp>
          <p:nvGrpSpPr>
            <p:cNvPr id="27" name="组合 26"/>
            <p:cNvGrpSpPr/>
            <p:nvPr/>
          </p:nvGrpSpPr>
          <p:grpSpPr>
            <a:xfrm>
              <a:off x="2500062" y="3357733"/>
              <a:ext cx="1039746" cy="1214786"/>
              <a:chOff x="5123997" y="3033222"/>
              <a:chExt cx="1039746" cy="1214786"/>
            </a:xfrm>
          </p:grpSpPr>
          <p:pic>
            <p:nvPicPr>
              <p:cNvPr id="23"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37"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68" name="直接箭头连接符 67"/>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007944" y="3190208"/>
            <a:ext cx="2517581" cy="1418502"/>
            <a:chOff x="1004195" y="1842276"/>
            <a:chExt cx="2517581" cy="1418502"/>
          </a:xfrm>
        </p:grpSpPr>
        <p:pic>
          <p:nvPicPr>
            <p:cNvPr id="71"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2" name="组合 71"/>
            <p:cNvGrpSpPr/>
            <p:nvPr/>
          </p:nvGrpSpPr>
          <p:grpSpPr>
            <a:xfrm>
              <a:off x="2423934" y="1842276"/>
              <a:ext cx="1097842" cy="1418501"/>
              <a:chOff x="7711642" y="2931365"/>
              <a:chExt cx="1097842" cy="1418501"/>
            </a:xfrm>
          </p:grpSpPr>
          <p:pic>
            <p:nvPicPr>
              <p:cNvPr id="7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7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73" name="直接箭头连接符 72"/>
            <p:cNvCxnSpPr>
              <a:stCxn id="71" idx="3"/>
              <a:endCxn id="74"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1007944" y="4889073"/>
            <a:ext cx="2384319" cy="1419483"/>
            <a:chOff x="1004195" y="1841295"/>
            <a:chExt cx="2384319" cy="1419483"/>
          </a:xfrm>
        </p:grpSpPr>
        <p:pic>
          <p:nvPicPr>
            <p:cNvPr id="77"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8" name="组合 77"/>
            <p:cNvGrpSpPr/>
            <p:nvPr/>
          </p:nvGrpSpPr>
          <p:grpSpPr>
            <a:xfrm>
              <a:off x="1618198" y="1841295"/>
              <a:ext cx="1770316" cy="1419482"/>
              <a:chOff x="6905906" y="2930384"/>
              <a:chExt cx="1770316" cy="1419482"/>
            </a:xfrm>
          </p:grpSpPr>
          <p:pic>
            <p:nvPicPr>
              <p:cNvPr id="80"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81"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5906" y="2930384"/>
                <a:ext cx="429513" cy="689058"/>
              </a:xfrm>
              <a:prstGeom prst="rect">
                <a:avLst/>
              </a:prstGeom>
            </p:spPr>
          </p:pic>
        </p:grpSp>
        <p:cxnSp>
          <p:nvCxnSpPr>
            <p:cNvPr id="79" name="直接箭头连接符 78"/>
            <p:cNvCxnSpPr>
              <a:stCxn id="77" idx="3"/>
              <a:endCxn id="80"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4216728" y="3170152"/>
            <a:ext cx="2207145" cy="1336699"/>
            <a:chOff x="1088629" y="3235820"/>
            <a:chExt cx="2207145" cy="1336699"/>
          </a:xfrm>
        </p:grpSpPr>
        <p:grpSp>
          <p:nvGrpSpPr>
            <p:cNvPr id="83" name="组合 82"/>
            <p:cNvGrpSpPr/>
            <p:nvPr/>
          </p:nvGrpSpPr>
          <p:grpSpPr>
            <a:xfrm>
              <a:off x="1707002" y="3235820"/>
              <a:ext cx="1588772" cy="1336699"/>
              <a:chOff x="4330937" y="2911309"/>
              <a:chExt cx="1588772" cy="1336699"/>
            </a:xfrm>
          </p:grpSpPr>
          <p:pic>
            <p:nvPicPr>
              <p:cNvPr id="8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87"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0937" y="2911309"/>
                <a:ext cx="429513" cy="689058"/>
              </a:xfrm>
              <a:prstGeom prst="rect">
                <a:avLst/>
              </a:prstGeom>
            </p:spPr>
          </p:pic>
        </p:grpSp>
        <p:pic>
          <p:nvPicPr>
            <p:cNvPr id="84"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85" name="直接箭头连接符 84"/>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4234760" y="4970738"/>
            <a:ext cx="2433147" cy="1214786"/>
            <a:chOff x="1088629" y="4896513"/>
            <a:chExt cx="2433147" cy="1214786"/>
          </a:xfrm>
        </p:grpSpPr>
        <p:grpSp>
          <p:nvGrpSpPr>
            <p:cNvPr id="89" name="组合 88"/>
            <p:cNvGrpSpPr/>
            <p:nvPr/>
          </p:nvGrpSpPr>
          <p:grpSpPr>
            <a:xfrm>
              <a:off x="2513200" y="4896513"/>
              <a:ext cx="1008576" cy="1214786"/>
              <a:chOff x="8942746" y="3012049"/>
              <a:chExt cx="1008576" cy="1214786"/>
            </a:xfrm>
          </p:grpSpPr>
          <p:pic>
            <p:nvPicPr>
              <p:cNvPr id="9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93"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90"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629" y="4896513"/>
              <a:ext cx="793820" cy="1214786"/>
            </a:xfrm>
            <a:prstGeom prst="rect">
              <a:avLst/>
            </a:prstGeom>
          </p:spPr>
        </p:pic>
        <p:cxnSp>
          <p:nvCxnSpPr>
            <p:cNvPr id="91" name="直接箭头连接符 90"/>
            <p:cNvCxnSpPr/>
            <p:nvPr/>
          </p:nvCxnSpPr>
          <p:spPr>
            <a:xfrm flipV="1">
              <a:off x="1968775" y="5515235"/>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0" name="Rectangle 63">
            <a:extLst>
              <a:ext uri="{FF2B5EF4-FFF2-40B4-BE49-F238E27FC236}">
                <a16:creationId xmlns:a16="http://schemas.microsoft.com/office/drawing/2014/main" id="{DBF8728A-3801-43E5-8742-25669AB315CA}"/>
              </a:ext>
            </a:extLst>
          </p:cNvPr>
          <p:cNvSpPr/>
          <p:nvPr/>
        </p:nvSpPr>
        <p:spPr>
          <a:xfrm>
            <a:off x="7767376" y="5134708"/>
            <a:ext cx="4161153" cy="1462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0274" y="5315267"/>
            <a:ext cx="795712" cy="1214786"/>
          </a:xfrm>
          <a:prstGeom prst="rect">
            <a:avLst/>
          </a:prstGeom>
        </p:spPr>
      </p:pic>
      <p:pic>
        <p:nvPicPr>
          <p:cNvPr id="10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899" y="5315267"/>
            <a:ext cx="793820" cy="1214786"/>
          </a:xfrm>
          <a:prstGeom prst="rect">
            <a:avLst/>
          </a:prstGeom>
        </p:spPr>
      </p:pic>
      <p:grpSp>
        <p:nvGrpSpPr>
          <p:cNvPr id="103" name="组合 102"/>
          <p:cNvGrpSpPr/>
          <p:nvPr/>
        </p:nvGrpSpPr>
        <p:grpSpPr>
          <a:xfrm>
            <a:off x="10830687" y="5212296"/>
            <a:ext cx="1097842" cy="1418501"/>
            <a:chOff x="7711642" y="2931365"/>
            <a:chExt cx="1097842" cy="1418501"/>
          </a:xfrm>
        </p:grpSpPr>
        <p:pic>
          <p:nvPicPr>
            <p:cNvPr id="10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10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pic>
        <p:nvPicPr>
          <p:cNvPr id="10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713" y="5292980"/>
            <a:ext cx="795712" cy="1214786"/>
          </a:xfrm>
          <a:prstGeom prst="rect">
            <a:avLst/>
          </a:prstGeom>
        </p:spPr>
      </p:pic>
      <p:grpSp>
        <p:nvGrpSpPr>
          <p:cNvPr id="3" name="组合 2"/>
          <p:cNvGrpSpPr/>
          <p:nvPr/>
        </p:nvGrpSpPr>
        <p:grpSpPr>
          <a:xfrm>
            <a:off x="7278140" y="3236546"/>
            <a:ext cx="2218391" cy="1270305"/>
            <a:chOff x="7278140" y="3236546"/>
            <a:chExt cx="2218391" cy="1270305"/>
          </a:xfrm>
        </p:grpSpPr>
        <p:pic>
          <p:nvPicPr>
            <p:cNvPr id="98"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96"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97" name="直接箭头连接符 96"/>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9"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grpSp>
        <p:nvGrpSpPr>
          <p:cNvPr id="60" name="组合 59"/>
          <p:cNvGrpSpPr/>
          <p:nvPr/>
        </p:nvGrpSpPr>
        <p:grpSpPr>
          <a:xfrm>
            <a:off x="7278140" y="1875961"/>
            <a:ext cx="2218391" cy="1270305"/>
            <a:chOff x="7278140" y="3236546"/>
            <a:chExt cx="2218391" cy="1270305"/>
          </a:xfrm>
        </p:grpSpPr>
        <p:pic>
          <p:nvPicPr>
            <p:cNvPr id="61"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6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63" name="直接箭头连接符 62"/>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spTree>
    <p:extLst>
      <p:ext uri="{BB962C8B-B14F-4D97-AF65-F5344CB8AC3E}">
        <p14:creationId xmlns:p14="http://schemas.microsoft.com/office/powerpoint/2010/main" val="1762878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8324810" cy="5257800"/>
              </a:xfrm>
            </p:spPr>
            <p:txBody>
              <a:bodyPr>
                <a:normAutofit/>
              </a:bodyPr>
              <a:lstStyle/>
              <a:p>
                <a:r>
                  <a:rPr lang="en-US" altLang="zh-CN" sz="2800" dirty="0"/>
                  <a:t>Identify pairs of treated (T=1) and control (T=0) units whose confounders X are similar or even identical to each other</a:t>
                </a:r>
              </a:p>
              <a:p>
                <a:pPr marL="0" indent="0">
                  <a:buNone/>
                </a:pPr>
                <a:endParaRPr lang="en-US" altLang="zh-CN" sz="2800" dirty="0"/>
              </a:p>
              <a:p>
                <a:endParaRPr lang="en-US" altLang="zh-CN" sz="2000" dirty="0"/>
              </a:p>
              <a:p>
                <a:r>
                  <a:rPr lang="en-US" altLang="zh-CN" sz="2800" dirty="0"/>
                  <a:t>Paired units provide the everything else (Confounders) </a:t>
                </a:r>
                <a:r>
                  <a:rPr lang="en-US" altLang="zh-CN" sz="2800" dirty="0">
                    <a:solidFill>
                      <a:srgbClr val="FF0000"/>
                    </a:solidFill>
                  </a:rPr>
                  <a:t>approximate constant</a:t>
                </a:r>
              </a:p>
              <a:p>
                <a:r>
                  <a:rPr lang="en-US" altLang="zh-CN" sz="2800" dirty="0"/>
                  <a:t>Estimating</a:t>
                </a:r>
                <a:r>
                  <a:rPr lang="zh-CN" altLang="en-US" sz="2800" dirty="0"/>
                  <a:t> </a:t>
                </a:r>
                <a:r>
                  <a:rPr lang="en-US" altLang="zh-CN" sz="2800" dirty="0"/>
                  <a:t>average causal effect</a:t>
                </a:r>
                <a:r>
                  <a:rPr lang="zh-CN" altLang="en-US" sz="2800" dirty="0"/>
                  <a:t> </a:t>
                </a:r>
                <a:r>
                  <a:rPr lang="en-US" altLang="zh-CN" sz="2800" dirty="0"/>
                  <a:t>by</a:t>
                </a:r>
                <a:r>
                  <a:rPr lang="zh-CN" altLang="en-US" sz="2800" dirty="0"/>
                  <a:t> </a:t>
                </a:r>
                <a:r>
                  <a:rPr lang="en-US" altLang="zh-CN" sz="2800" dirty="0"/>
                  <a:t>comparing</a:t>
                </a:r>
                <a:r>
                  <a:rPr lang="zh-CN" altLang="en-US" sz="2800" dirty="0"/>
                  <a:t> </a:t>
                </a:r>
                <a:r>
                  <a:rPr lang="en-US" altLang="zh-CN" sz="2800" dirty="0"/>
                  <a:t>average</a:t>
                </a:r>
                <a:r>
                  <a:rPr lang="zh-CN" altLang="en-US" sz="2800" dirty="0"/>
                  <a:t> </a:t>
                </a:r>
                <a:r>
                  <a:rPr lang="en-US" altLang="zh-CN" sz="2800" dirty="0"/>
                  <a:t>outcome</a:t>
                </a:r>
                <a:r>
                  <a:rPr lang="zh-CN" altLang="en-US" sz="2800" dirty="0"/>
                  <a:t> </a:t>
                </a:r>
                <a:r>
                  <a:rPr lang="en-US" altLang="zh-CN" sz="2800" dirty="0"/>
                  <a:t>in</a:t>
                </a:r>
                <a:r>
                  <a:rPr lang="zh-CN" altLang="en-US" sz="2800" dirty="0"/>
                  <a:t> </a:t>
                </a:r>
                <a:r>
                  <a:rPr lang="en-US" altLang="zh-CN" sz="2800" dirty="0"/>
                  <a:t>the</a:t>
                </a:r>
                <a:r>
                  <a:rPr lang="zh-CN" altLang="en-US" sz="2800" dirty="0"/>
                  <a:t> </a:t>
                </a:r>
                <a:r>
                  <a:rPr lang="en-US" altLang="zh-CN" sz="2800" dirty="0"/>
                  <a:t>paired</a:t>
                </a:r>
                <a:r>
                  <a:rPr lang="zh-CN" altLang="en-US" sz="2800" dirty="0"/>
                  <a:t> </a:t>
                </a:r>
                <a:r>
                  <a:rPr lang="en-US" altLang="zh-CN" sz="2800" dirty="0"/>
                  <a:t>dataset</a:t>
                </a:r>
              </a:p>
              <a:p>
                <a:endParaRPr lang="en-US" altLang="zh-CN" sz="2800" dirty="0"/>
              </a:p>
              <a:p>
                <a:r>
                  <a:rPr lang="en-US" altLang="zh-CN" sz="2800" dirty="0"/>
                  <a:t>Smaller </a:t>
                </a:r>
                <a14:m>
                  <m:oMath xmlns:m="http://schemas.openxmlformats.org/officeDocument/2006/math">
                    <m:r>
                      <a:rPr lang="en-US" altLang="zh-CN" sz="2800">
                        <a:solidFill>
                          <a:srgbClr val="FF0000"/>
                        </a:solidFill>
                        <a:latin typeface="Cambria Math" panose="02040503050406030204" pitchFamily="18" charset="0"/>
                      </a:rPr>
                      <m:t>𝜖</m:t>
                    </m:r>
                  </m:oMath>
                </a14:m>
                <a:r>
                  <a:rPr lang="en-US" altLang="zh-CN" sz="2800" dirty="0"/>
                  <a:t>: less bias, but higher variance</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8324810" cy="5257800"/>
              </a:xfrm>
              <a:blipFill>
                <a:blip r:embed="rId3"/>
                <a:stretch>
                  <a:fillRect l="-1069" t="-1205" b="-96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32</a:t>
            </a:fld>
            <a:endParaRPr lang="en-US"/>
          </a:p>
        </p:txBody>
      </p:sp>
      <p:grpSp>
        <p:nvGrpSpPr>
          <p:cNvPr id="8" name="组合 7"/>
          <p:cNvGrpSpPr/>
          <p:nvPr/>
        </p:nvGrpSpPr>
        <p:grpSpPr>
          <a:xfrm>
            <a:off x="8934410" y="2459005"/>
            <a:ext cx="2451179" cy="1214786"/>
            <a:chOff x="1088629" y="3357733"/>
            <a:chExt cx="2451179" cy="1214786"/>
          </a:xfrm>
        </p:grpSpPr>
        <p:grpSp>
          <p:nvGrpSpPr>
            <p:cNvPr id="9" name="组合 8"/>
            <p:cNvGrpSpPr/>
            <p:nvPr/>
          </p:nvGrpSpPr>
          <p:grpSpPr>
            <a:xfrm>
              <a:off x="2500062" y="3357733"/>
              <a:ext cx="1039746" cy="1214786"/>
              <a:chOff x="5123997" y="3033222"/>
              <a:chExt cx="1039746" cy="1214786"/>
            </a:xfrm>
          </p:grpSpPr>
          <p:pic>
            <p:nvPicPr>
              <p:cNvPr id="12"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3"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1" name="直接箭头连接符 10"/>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621651" y="3066398"/>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smtClean="0">
                          <a:solidFill>
                            <a:srgbClr val="FF0000"/>
                          </a:solidFill>
                          <a:latin typeface="Cambria Math" panose="02040503050406030204" pitchFamily="18" charset="0"/>
                        </a:rPr>
                        <m:t>𝜖</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621651" y="3066398"/>
                <a:ext cx="3474349" cy="588751"/>
              </a:xfrm>
              <a:prstGeom prst="rect">
                <a:avLst/>
              </a:prstGeom>
              <a:blipFill>
                <a:blip r:embed="rId8"/>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2764453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3" name="内容占位符 2"/>
          <p:cNvSpPr>
            <a:spLocks noGrp="1"/>
          </p:cNvSpPr>
          <p:nvPr>
            <p:ph idx="1"/>
          </p:nvPr>
        </p:nvSpPr>
        <p:spPr>
          <a:xfrm>
            <a:off x="609600" y="1600200"/>
            <a:ext cx="7813225" cy="4876800"/>
          </a:xfrm>
        </p:spPr>
        <p:txBody>
          <a:bodyPr>
            <a:normAutofit/>
          </a:bodyPr>
          <a:lstStyle/>
          <a:p>
            <a:r>
              <a:rPr lang="en-US" altLang="zh-CN" sz="3200" dirty="0"/>
              <a:t>Exactly Matching:</a:t>
            </a:r>
          </a:p>
          <a:p>
            <a:endParaRPr lang="en-US" altLang="zh-CN" sz="3200" dirty="0"/>
          </a:p>
          <a:p>
            <a:endParaRPr lang="en-US" altLang="zh-CN" sz="3200" dirty="0"/>
          </a:p>
          <a:p>
            <a:pPr marL="0" indent="0">
              <a:buNone/>
            </a:pPr>
            <a:endParaRPr lang="en-US" altLang="zh-CN" sz="3200" dirty="0"/>
          </a:p>
          <a:p>
            <a:pPr marL="0" indent="0">
              <a:buNone/>
            </a:pPr>
            <a:endParaRPr lang="en-US" altLang="zh-CN" sz="2000" dirty="0"/>
          </a:p>
          <a:p>
            <a:r>
              <a:rPr lang="en-US" altLang="zh-CN" sz="3200" dirty="0"/>
              <a:t>Easy</a:t>
            </a:r>
            <a:r>
              <a:rPr lang="zh-CN" altLang="en-US" sz="3200" dirty="0"/>
              <a:t> </a:t>
            </a:r>
            <a:r>
              <a:rPr lang="en-US" altLang="zh-CN" sz="3200" dirty="0"/>
              <a:t>to</a:t>
            </a:r>
            <a:r>
              <a:rPr lang="zh-CN" altLang="en-US" sz="3200" dirty="0"/>
              <a:t> </a:t>
            </a:r>
            <a:r>
              <a:rPr lang="en-US" altLang="zh-CN" sz="3200" dirty="0"/>
              <a:t>implement,</a:t>
            </a:r>
            <a:r>
              <a:rPr lang="zh-CN" altLang="en-US" sz="3200" dirty="0"/>
              <a:t> </a:t>
            </a:r>
            <a:r>
              <a:rPr lang="en-US" altLang="zh-CN" sz="3200" dirty="0"/>
              <a:t>but</a:t>
            </a:r>
            <a:r>
              <a:rPr lang="zh-CN" altLang="en-US" sz="3200" dirty="0"/>
              <a:t> </a:t>
            </a:r>
            <a:r>
              <a:rPr lang="en-US" altLang="zh-CN" sz="3200" dirty="0"/>
              <a:t>limited</a:t>
            </a:r>
            <a:r>
              <a:rPr lang="zh-CN" altLang="en-US" sz="3200" dirty="0"/>
              <a:t> </a:t>
            </a:r>
            <a:r>
              <a:rPr lang="en-US" altLang="zh-CN" sz="3200" dirty="0"/>
              <a:t>to low-dimensional settings</a:t>
            </a:r>
          </a:p>
          <a:p>
            <a:r>
              <a:rPr lang="en-US" altLang="zh-CN" sz="3200" dirty="0">
                <a:solidFill>
                  <a:srgbClr val="FF0000"/>
                </a:solidFill>
              </a:rPr>
              <a:t>Since in high-dimensional settings, there will be few exact matches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33</a:t>
            </a:fld>
            <a:endParaRPr lang="en-US"/>
          </a:p>
        </p:txBody>
      </p:sp>
      <mc:AlternateContent xmlns:mc="http://schemas.openxmlformats.org/markup-compatibility/2006" xmlns:a14="http://schemas.microsoft.com/office/drawing/2010/main">
        <mc:Choice Requires="a14">
          <p:sp>
            <p:nvSpPr>
              <p:cNvPr id="6" name="矩形 5"/>
              <p:cNvSpPr/>
              <p:nvPr/>
            </p:nvSpPr>
            <p:spPr>
              <a:xfrm>
                <a:off x="8422825" y="390774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8422825" y="390774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7" name="组合 6"/>
          <p:cNvGrpSpPr/>
          <p:nvPr/>
        </p:nvGrpSpPr>
        <p:grpSpPr>
          <a:xfrm>
            <a:off x="8934410" y="2459005"/>
            <a:ext cx="2451179" cy="1214786"/>
            <a:chOff x="1088629" y="3357733"/>
            <a:chExt cx="2451179" cy="1214786"/>
          </a:xfrm>
        </p:grpSpPr>
        <p:grpSp>
          <p:nvGrpSpPr>
            <p:cNvPr id="8" name="组合 7"/>
            <p:cNvGrpSpPr/>
            <p:nvPr/>
          </p:nvGrpSpPr>
          <p:grpSpPr>
            <a:xfrm>
              <a:off x="2500062" y="3357733"/>
              <a:ext cx="1039746" cy="1214786"/>
              <a:chOff x="5123997" y="3033222"/>
              <a:chExt cx="1039746" cy="1214786"/>
            </a:xfrm>
          </p:grpSpPr>
          <p:pic>
            <p:nvPicPr>
              <p:cNvPr id="11"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2"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9"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0" name="直接箭头连接符 9"/>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矩形 12"/>
              <p:cNvSpPr/>
              <p:nvPr/>
            </p:nvSpPr>
            <p:spPr>
              <a:xfrm>
                <a:off x="746279" y="2362676"/>
                <a:ext cx="6453882" cy="1371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eqArr>
                            <m:eqArrPr>
                              <m:ctrlPr>
                                <a:rPr lang="en-US" altLang="zh-CN" sz="3200" i="1">
                                  <a:latin typeface="Cambria Math" panose="02040503050406030204" pitchFamily="18" charset="0"/>
                                </a:rPr>
                              </m:ctrlPr>
                            </m:eqArrPr>
                            <m:e>
                              <m:r>
                                <a:rPr lang="en-US" altLang="zh-CN" sz="3200" i="1">
                                  <a:latin typeface="Cambria Math" panose="02040503050406030204" pitchFamily="18" charset="0"/>
                                </a:rPr>
                                <m:t>0,</m:t>
                              </m:r>
                              <m:r>
                                <a:rPr lang="en-US" altLang="zh-CN" sz="3200" i="1" smtClean="0">
                                  <a:latin typeface="Cambria Math" panose="02040503050406030204" pitchFamily="18" charset="0"/>
                                </a:rPr>
                                <m:t> </m:t>
                              </m:r>
                              <m:r>
                                <a:rPr lang="en-US" altLang="zh-CN" sz="3200" b="0" i="1" smtClean="0">
                                  <a:latin typeface="Cambria Math" panose="02040503050406030204" pitchFamily="18" charset="0"/>
                                </a:rPr>
                                <m:t> </m:t>
                              </m:r>
                              <m:sSub>
                                <m:sSubPr>
                                  <m:ctrlPr>
                                    <a:rPr lang="en-US" altLang="zh-CN" sz="3200" i="1" smtClean="0">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e>
                              <m:r>
                                <a:rPr lang="en-US" altLang="zh-CN" sz="3200" i="1">
                                  <a:latin typeface="Cambria Math" panose="02040503050406030204" pitchFamily="18" charset="0"/>
                                </a:rPr>
                                <m:t>&amp;∞,</m:t>
                              </m:r>
                              <m:r>
                                <a:rPr lang="en-US" altLang="zh-CN" sz="3200" b="0" i="1" smtClean="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𝑗</m:t>
                                  </m:r>
                                </m:sub>
                              </m:sSub>
                            </m:e>
                          </m:eqArr>
                        </m:e>
                      </m:d>
                    </m:oMath>
                  </m:oMathPara>
                </a14:m>
                <a:endParaRPr lang="zh-CN" altLang="en-US" sz="3200" dirty="0"/>
              </a:p>
            </p:txBody>
          </p:sp>
        </mc:Choice>
        <mc:Fallback xmlns="">
          <p:sp>
            <p:nvSpPr>
              <p:cNvPr id="13" name="矩形 12"/>
              <p:cNvSpPr>
                <a:spLocks noRot="1" noChangeAspect="1" noMove="1" noResize="1" noEditPoints="1" noAdjustHandles="1" noChangeArrowheads="1" noChangeShapeType="1" noTextEdit="1"/>
              </p:cNvSpPr>
              <p:nvPr/>
            </p:nvSpPr>
            <p:spPr>
              <a:xfrm>
                <a:off x="746279" y="2362676"/>
                <a:ext cx="6453882" cy="137133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3862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34</a:t>
            </a:fld>
            <a:endParaRPr lang="en-US"/>
          </a:p>
        </p:txBody>
      </p:sp>
    </p:spTree>
    <p:extLst>
      <p:ext uri="{BB962C8B-B14F-4D97-AF65-F5344CB8AC3E}">
        <p14:creationId xmlns:p14="http://schemas.microsoft.com/office/powerpoint/2010/main" val="3236108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1478567" cy="4876800"/>
              </a:xfrm>
            </p:spPr>
            <p:txBody>
              <a:bodyPr>
                <a:normAutofit/>
              </a:bodyPr>
              <a:lstStyle/>
              <a:p>
                <a:r>
                  <a:rPr lang="en-US" altLang="zh-CN" sz="3200" dirty="0"/>
                  <a:t>Propensity score </a:t>
                </a:r>
                <a14:m>
                  <m:oMath xmlns:m="http://schemas.openxmlformats.org/officeDocument/2006/math">
                    <m:r>
                      <a:rPr lang="en-US" altLang="zh-CN" sz="3200" b="0" i="1" smtClean="0">
                        <a:latin typeface="Cambria Math" panose="02040503050406030204" pitchFamily="18" charset="0"/>
                      </a:rPr>
                      <m:t>𝑒</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oMath>
                </a14:m>
                <a:r>
                  <a:rPr lang="zh-CN" altLang="en-US" sz="3200" dirty="0"/>
                  <a:t> </a:t>
                </a:r>
                <a:r>
                  <a:rPr lang="en-US" altLang="zh-CN" sz="3200" dirty="0"/>
                  <a:t>is the probability of a unit to be treated</a:t>
                </a:r>
              </a:p>
              <a:p>
                <a:endParaRPr lang="en-US" altLang="zh-CN" sz="3200" dirty="0"/>
              </a:p>
              <a:p>
                <a:pPr marL="0" indent="0">
                  <a:buNone/>
                </a:pPr>
                <a:endParaRPr lang="en-US" altLang="zh-CN" sz="3200" dirty="0"/>
              </a:p>
              <a:p>
                <a:r>
                  <a:rPr lang="en-US" altLang="zh-CN" sz="3200" dirty="0"/>
                  <a:t>Then, Rubin shows that the propensity score is sufficient to control or summarize the information of confounders</a:t>
                </a:r>
              </a:p>
              <a:p>
                <a:endParaRPr lang="en-US" altLang="zh-CN" sz="3200" dirty="0"/>
              </a:p>
              <a:p>
                <a:pPr marL="0" indent="0">
                  <a:buNone/>
                </a:pPr>
                <a:endParaRPr lang="en-US" altLang="zh-CN" sz="3200" dirty="0"/>
              </a:p>
              <a:p>
                <a:r>
                  <a:rPr lang="en-US" altLang="zh-CN" sz="3200" dirty="0"/>
                  <a:t>Propensity score are rarely observed, need to be estimated</a:t>
                </a:r>
                <a:endParaRPr lang="zh-CN" altLang="en-US" sz="3200" dirty="0"/>
              </a:p>
              <a:p>
                <a:endParaRPr lang="en-US" altLang="zh-CN"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1478567" cy="4876800"/>
              </a:xfrm>
              <a:blipFill>
                <a:blip r:embed="rId3"/>
                <a:stretch>
                  <a:fillRect l="-996" t="-12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35</a:t>
            </a:fld>
            <a:endParaRPr lang="en-US"/>
          </a:p>
        </p:txBody>
      </p:sp>
      <mc:AlternateContent xmlns:mc="http://schemas.openxmlformats.org/markup-compatibility/2006" xmlns:a14="http://schemas.microsoft.com/office/drawing/2010/main">
        <mc:Choice Requires="a14">
          <p:sp>
            <p:nvSpPr>
              <p:cNvPr id="5" name="矩形 4"/>
              <p:cNvSpPr/>
              <p:nvPr/>
            </p:nvSpPr>
            <p:spPr>
              <a:xfrm>
                <a:off x="3867494" y="2342256"/>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𝑒</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5" name="矩形 4"/>
              <p:cNvSpPr>
                <a:spLocks noRot="1" noChangeAspect="1" noMove="1" noResize="1" noEditPoints="1" noAdjustHandles="1" noChangeArrowheads="1" noChangeShapeType="1" noTextEdit="1"/>
              </p:cNvSpPr>
              <p:nvPr/>
            </p:nvSpPr>
            <p:spPr>
              <a:xfrm>
                <a:off x="3867494" y="2342256"/>
                <a:ext cx="4225516" cy="64633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195746" y="4577952"/>
                <a:ext cx="2702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𝑇</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195746" y="4577952"/>
                <a:ext cx="2702728" cy="6463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348882" y="4577952"/>
                <a:ext cx="482824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𝑇</m:t>
                      </m:r>
                      <m:r>
                        <a:rPr lang="en-US" altLang="zh-CN" sz="360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r>
                        <a:rPr lang="en-US" altLang="zh-CN" sz="3600" b="0" i="1" smtClean="0">
                          <a:latin typeface="Cambria Math" panose="02040503050406030204" pitchFamily="18" charset="0"/>
                        </a:rPr>
                        <m:t>(0))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348882" y="4577952"/>
                <a:ext cx="4828245" cy="646331"/>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右箭头 7"/>
          <p:cNvSpPr/>
          <p:nvPr/>
        </p:nvSpPr>
        <p:spPr>
          <a:xfrm>
            <a:off x="5417938" y="4739534"/>
            <a:ext cx="411480" cy="32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6818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Matching</a:t>
            </a:r>
            <a:endParaRPr lang="zh-CN" altLang="en-US" dirty="0"/>
          </a:p>
        </p:txBody>
      </p:sp>
      <p:sp>
        <p:nvSpPr>
          <p:cNvPr id="3" name="内容占位符 2"/>
          <p:cNvSpPr>
            <a:spLocks noGrp="1"/>
          </p:cNvSpPr>
          <p:nvPr>
            <p:ph idx="1"/>
          </p:nvPr>
        </p:nvSpPr>
        <p:spPr>
          <a:xfrm>
            <a:off x="609600" y="1600200"/>
            <a:ext cx="7931499" cy="5257800"/>
          </a:xfrm>
        </p:spPr>
        <p:txBody>
          <a:bodyPr>
            <a:normAutofit/>
          </a:bodyPr>
          <a:lstStyle/>
          <a:p>
            <a:r>
              <a:rPr lang="en-US" altLang="zh-CN" sz="3200" dirty="0"/>
              <a:t>Estimating propensity score:</a:t>
            </a:r>
          </a:p>
          <a:p>
            <a:pPr lvl="1"/>
            <a:r>
              <a:rPr lang="en-US" altLang="zh-CN" sz="2800" b="1" dirty="0"/>
              <a:t>Supervised learning</a:t>
            </a:r>
            <a:r>
              <a:rPr lang="en-US" altLang="zh-CN" sz="2800" dirty="0"/>
              <a:t>: predicting a known label T based on observed covariates X.</a:t>
            </a:r>
          </a:p>
          <a:p>
            <a:pPr lvl="1"/>
            <a:r>
              <a:rPr lang="en-US" altLang="zh-CN" sz="2800" dirty="0"/>
              <a:t>Conventionally, use logistic regression</a:t>
            </a:r>
          </a:p>
          <a:p>
            <a:pPr marL="274320" lvl="1" indent="0">
              <a:buNone/>
            </a:pPr>
            <a:endParaRPr lang="en-US" altLang="zh-CN" sz="3200" dirty="0"/>
          </a:p>
          <a:p>
            <a:r>
              <a:rPr lang="en-US" altLang="zh-CN" sz="3200" dirty="0"/>
              <a:t>Matching pairs by distance between propensity score:</a:t>
            </a:r>
            <a:endParaRPr lang="en-US" altLang="zh-CN" dirty="0"/>
          </a:p>
          <a:p>
            <a:endParaRPr lang="en-US" altLang="zh-CN" sz="4400" dirty="0"/>
          </a:p>
          <a:p>
            <a:r>
              <a:rPr lang="en-US" altLang="zh-CN" sz="3200" dirty="0"/>
              <a:t>High</a:t>
            </a:r>
            <a:r>
              <a:rPr lang="zh-CN" altLang="en-US" sz="3200" dirty="0"/>
              <a:t> </a:t>
            </a:r>
            <a:r>
              <a:rPr lang="en-US" altLang="zh-CN" sz="3200" dirty="0"/>
              <a:t>dimensional challenge:</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36</a:t>
            </a:fld>
            <a:endParaRPr lang="en-US"/>
          </a:p>
        </p:txBody>
      </p:sp>
      <mc:AlternateContent xmlns:mc="http://schemas.openxmlformats.org/markup-compatibility/2006" xmlns:a14="http://schemas.microsoft.com/office/drawing/2010/main">
        <mc:Choice Requires="a14">
          <p:sp>
            <p:nvSpPr>
              <p:cNvPr id="5" name="矩形 4"/>
              <p:cNvSpPr/>
              <p:nvPr/>
            </p:nvSpPr>
            <p:spPr>
              <a:xfrm>
                <a:off x="8422825" y="446009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8422825" y="446009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6" name="组合 5"/>
          <p:cNvGrpSpPr/>
          <p:nvPr/>
        </p:nvGrpSpPr>
        <p:grpSpPr>
          <a:xfrm>
            <a:off x="8934410" y="3011355"/>
            <a:ext cx="2451179" cy="1214786"/>
            <a:chOff x="1088629" y="3357733"/>
            <a:chExt cx="2451179" cy="1214786"/>
          </a:xfrm>
        </p:grpSpPr>
        <p:grpSp>
          <p:nvGrpSpPr>
            <p:cNvPr id="7" name="组合 6"/>
            <p:cNvGrpSpPr/>
            <p:nvPr/>
          </p:nvGrpSpPr>
          <p:grpSpPr>
            <a:xfrm>
              <a:off x="2500062" y="3357733"/>
              <a:ext cx="1039746" cy="1214786"/>
              <a:chOff x="5123997" y="3033222"/>
              <a:chExt cx="1039746" cy="1214786"/>
            </a:xfrm>
          </p:grpSpPr>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1"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8"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9" name="直接箭头连接符 8"/>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p:cNvSpPr/>
              <p:nvPr/>
            </p:nvSpPr>
            <p:spPr>
              <a:xfrm>
                <a:off x="6120327" y="1548651"/>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i="1">
                              <a:latin typeface="Cambria Math" panose="02040503050406030204" pitchFamily="18" charset="0"/>
                            </a:rPr>
                          </m:ctrlPr>
                        </m:accPr>
                        <m:e>
                          <m:r>
                            <a:rPr lang="en-US" altLang="zh-CN" sz="3600" i="1">
                              <a:latin typeface="Cambria Math" panose="02040503050406030204" pitchFamily="18" charset="0"/>
                            </a:rPr>
                            <m:t>𝑒</m:t>
                          </m:r>
                        </m:e>
                      </m:acc>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12" name="矩形 11"/>
              <p:cNvSpPr>
                <a:spLocks noRot="1" noChangeAspect="1" noMove="1" noResize="1" noEditPoints="1" noAdjustHandles="1" noChangeArrowheads="1" noChangeShapeType="1" noTextEdit="1"/>
              </p:cNvSpPr>
              <p:nvPr/>
            </p:nvSpPr>
            <p:spPr>
              <a:xfrm>
                <a:off x="6120327" y="1548651"/>
                <a:ext cx="4225516" cy="64633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38257" y="5248631"/>
                <a:ext cx="6384568" cy="6596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𝑖</m:t>
                              </m:r>
                            </m:sub>
                          </m:sSub>
                          <m:r>
                            <a:rPr lang="en-US" altLang="zh-CN" sz="320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𝑗</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oMath>
                  </m:oMathPara>
                </a14:m>
                <a:endParaRPr lang="zh-CN" altLang="en-US" sz="3200" dirty="0"/>
              </a:p>
            </p:txBody>
          </p:sp>
        </mc:Choice>
        <mc:Fallback xmlns="">
          <p:sp>
            <p:nvSpPr>
              <p:cNvPr id="14" name="矩形 13"/>
              <p:cNvSpPr>
                <a:spLocks noRot="1" noChangeAspect="1" noMove="1" noResize="1" noEditPoints="1" noAdjustHandles="1" noChangeArrowheads="1" noChangeShapeType="1" noTextEdit="1"/>
              </p:cNvSpPr>
              <p:nvPr/>
            </p:nvSpPr>
            <p:spPr>
              <a:xfrm>
                <a:off x="2038257" y="5248631"/>
                <a:ext cx="6384568" cy="659604"/>
              </a:xfrm>
              <a:prstGeom prst="rect">
                <a:avLst/>
              </a:prstGeom>
              <a:blipFill>
                <a:blip r:embed="rId7"/>
                <a:stretch>
                  <a:fillRect t="-1887" b="-1320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198D966-3823-ED4D-A9CB-0FC0E7A0106C}"/>
              </a:ext>
            </a:extLst>
          </p:cNvPr>
          <p:cNvSpPr txBox="1"/>
          <p:nvPr/>
        </p:nvSpPr>
        <p:spPr>
          <a:xfrm flipH="1">
            <a:off x="6096000" y="6192680"/>
            <a:ext cx="6096000" cy="461665"/>
          </a:xfrm>
          <a:prstGeom prst="rect">
            <a:avLst/>
          </a:prstGeom>
          <a:noFill/>
        </p:spPr>
        <p:txBody>
          <a:bodyPr wrap="square" rtlCol="0">
            <a:spAutoFit/>
          </a:bodyPr>
          <a:lstStyle/>
          <a:p>
            <a:r>
              <a:rPr lang="en-US" altLang="zh-CN" sz="2400" dirty="0"/>
              <a:t>transferred</a:t>
            </a:r>
            <a:r>
              <a:rPr lang="zh-CN" altLang="en-US" sz="2400" dirty="0"/>
              <a:t> </a:t>
            </a:r>
            <a:r>
              <a:rPr lang="en-US" altLang="zh-CN" sz="2400" dirty="0"/>
              <a:t>from</a:t>
            </a:r>
            <a:r>
              <a:rPr lang="zh-CN" altLang="en-US" sz="2400" dirty="0"/>
              <a:t> </a:t>
            </a:r>
            <a:r>
              <a:rPr lang="en-US" altLang="zh-CN" sz="2400" dirty="0"/>
              <a:t>matching</a:t>
            </a:r>
            <a:r>
              <a:rPr lang="zh-CN" altLang="en-US" sz="2400" dirty="0"/>
              <a:t> </a:t>
            </a:r>
            <a:r>
              <a:rPr lang="en-US" altLang="zh-CN" sz="2400" dirty="0"/>
              <a:t>to</a:t>
            </a:r>
            <a:r>
              <a:rPr lang="zh-CN" altLang="en-US" sz="2400" dirty="0"/>
              <a:t> </a:t>
            </a:r>
            <a:r>
              <a:rPr lang="en-US" altLang="zh-CN" sz="2400" dirty="0"/>
              <a:t>PS</a:t>
            </a:r>
            <a:r>
              <a:rPr lang="zh-CN" altLang="en-US" sz="2400" dirty="0"/>
              <a:t> </a:t>
            </a:r>
            <a:r>
              <a:rPr lang="en-US" altLang="zh-CN" sz="2400" dirty="0"/>
              <a:t>estimation</a:t>
            </a:r>
            <a:endParaRPr lang="en-US" sz="2400" dirty="0"/>
          </a:p>
        </p:txBody>
      </p:sp>
    </p:spTree>
    <p:extLst>
      <p:ext uri="{BB962C8B-B14F-4D97-AF65-F5344CB8AC3E}">
        <p14:creationId xmlns:p14="http://schemas.microsoft.com/office/powerpoint/2010/main" val="3557875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solidFill>
                  <a:srgbClr val="FF0000"/>
                </a:solidFill>
              </a:rPr>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a:p>
        </p:txBody>
      </p:sp>
    </p:spTree>
    <p:extLst>
      <p:ext uri="{BB962C8B-B14F-4D97-AF65-F5344CB8AC3E}">
        <p14:creationId xmlns:p14="http://schemas.microsoft.com/office/powerpoint/2010/main" val="2809238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Why weighting with inverse of propensity score</a:t>
            </a:r>
            <a:r>
              <a:rPr lang="zh-CN" altLang="en-US" sz="3200" dirty="0"/>
              <a:t> </a:t>
            </a:r>
            <a:r>
              <a:rPr lang="en-US" altLang="zh-CN" sz="3200" dirty="0"/>
              <a:t>is</a:t>
            </a:r>
            <a:r>
              <a:rPr lang="zh-CN" altLang="en-US" sz="3200" dirty="0"/>
              <a:t> </a:t>
            </a:r>
            <a:r>
              <a:rPr lang="en-US" altLang="zh-CN" sz="3200" dirty="0"/>
              <a:t>helpful?</a:t>
            </a:r>
          </a:p>
          <a:p>
            <a:pPr lvl="1"/>
            <a:r>
              <a:rPr lang="en-US" altLang="zh-CN" sz="2800" dirty="0">
                <a:solidFill>
                  <a:srgbClr val="FF0000"/>
                </a:solidFill>
              </a:rPr>
              <a:t>Propensity score induces the distribution bias on confounders X</a:t>
            </a:r>
          </a:p>
          <a:p>
            <a:pPr lvl="1"/>
            <a:endParaRPr lang="en-US" altLang="zh-CN" sz="2800" dirty="0"/>
          </a:p>
          <a:p>
            <a:pPr lvl="1"/>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38</a:t>
            </a:fld>
            <a:endParaRPr lang="en-US"/>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324475">
                    <a:tc>
                      <a:txBody>
                        <a:bodyPr/>
                        <a:lstStyle/>
                        <a:p>
                          <a:pPr algn="ctr"/>
                          <a:r>
                            <a:rPr lang="en-US" altLang="zh-CN" dirty="0"/>
                            <a:t>Unit</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b="1" i="1" kern="1200" smtClean="0">
                                    <a:solidFill>
                                      <a:schemeClr val="lt1"/>
                                    </a:solidFill>
                                    <a:latin typeface="Cambria Math" panose="02040503050406030204" pitchFamily="18" charset="0"/>
                                    <a:ea typeface="+mn-ea"/>
                                    <a:cs typeface="+mn-cs"/>
                                  </a:rPr>
                                  <m:t>𝟏</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𝒆</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𝑿</m:t>
                                </m:r>
                                <m:r>
                                  <a:rPr lang="en-US" altLang="zh-CN" sz="1800" b="1" i="1" kern="1200" smtClean="0">
                                    <a:solidFill>
                                      <a:schemeClr val="lt1"/>
                                    </a:solidFill>
                                    <a:latin typeface="Cambria Math" panose="02040503050406030204" pitchFamily="18" charset="0"/>
                                    <a:ea typeface="+mn-ea"/>
                                    <a:cs typeface="+mn-cs"/>
                                  </a:rPr>
                                  <m:t>)</m:t>
                                </m:r>
                              </m:oMath>
                            </m:oMathPara>
                          </a14:m>
                          <a:endParaRPr lang="zh-CN" altLang="en-US" sz="1800" b="1" i="1" kern="1200" dirty="0">
                            <a:solidFill>
                              <a:schemeClr val="lt1"/>
                            </a:solidFill>
                            <a:latin typeface="Cambria Math" panose="02040503050406030204" pitchFamily="18" charset="0"/>
                            <a:ea typeface="+mn-ea"/>
                            <a:cs typeface="+mn-cs"/>
                          </a:endParaRPr>
                        </a:p>
                      </a:txBody>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501061958"/>
                  </p:ext>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640080">
                    <a:tc>
                      <a:txBody>
                        <a:bodyPr/>
                        <a:lstStyle/>
                        <a:p>
                          <a:pPr algn="ctr"/>
                          <a:r>
                            <a:rPr lang="en-US" altLang="zh-CN" dirty="0"/>
                            <a:t>Unit</a:t>
                          </a:r>
                          <a:endParaRPr lang="zh-CN" altLang="en-US" dirty="0"/>
                        </a:p>
                      </a:txBody>
                      <a:tcPr/>
                    </a:tc>
                    <a:tc>
                      <a:txBody>
                        <a:bodyPr/>
                        <a:lstStyle/>
                        <a:p>
                          <a:endParaRPr lang="en-US"/>
                        </a:p>
                      </a:txBody>
                      <a:tcPr>
                        <a:blipFill>
                          <a:blip r:embed="rId3"/>
                          <a:stretch>
                            <a:fillRect l="-115385" t="-3922" r="-571154" b="-184314"/>
                          </a:stretch>
                        </a:blipFill>
                      </a:tcPr>
                    </a:tc>
                    <a:tc>
                      <a:txBody>
                        <a:bodyPr/>
                        <a:lstStyle/>
                        <a:p>
                          <a:endParaRPr lang="en-US"/>
                        </a:p>
                      </a:txBody>
                      <a:tcPr>
                        <a:blipFill>
                          <a:blip r:embed="rId3"/>
                          <a:stretch>
                            <a:fillRect l="-121739" t="-3922" r="-222826" b="-184314"/>
                          </a:stretch>
                        </a:blipFill>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65760">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65760">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65760">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10" name="矩形 9"/>
              <p:cNvSpPr/>
              <p:nvPr/>
            </p:nvSpPr>
            <p:spPr>
              <a:xfrm>
                <a:off x="4184017" y="2663367"/>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4184017" y="2663367"/>
                <a:ext cx="3323602"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文本框 11"/>
          <p:cNvSpPr txBox="1"/>
          <p:nvPr/>
        </p:nvSpPr>
        <p:spPr>
          <a:xfrm>
            <a:off x="1521524" y="6015176"/>
            <a:ext cx="6143028" cy="461665"/>
          </a:xfrm>
          <a:prstGeom prst="rect">
            <a:avLst/>
          </a:prstGeom>
          <a:noFill/>
        </p:spPr>
        <p:txBody>
          <a:bodyPr wrap="none" rtlCol="0">
            <a:spAutoFit/>
          </a:bodyPr>
          <a:lstStyle/>
          <a:p>
            <a:r>
              <a:rPr lang="en-US" altLang="zh-CN" sz="2400" dirty="0">
                <a:solidFill>
                  <a:srgbClr val="FF0000"/>
                </a:solidFill>
              </a:rPr>
              <a:t>Reweighting by inverse of propensity score</a:t>
            </a:r>
            <a:r>
              <a:rPr lang="en-US" altLang="zh-CN" sz="2400" dirty="0"/>
              <a:t>:</a:t>
            </a:r>
            <a:endParaRPr lang="zh-CN" altLang="en-US" sz="2400" dirty="0"/>
          </a:p>
        </p:txBody>
      </p:sp>
      <p:sp>
        <p:nvSpPr>
          <p:cNvPr id="14" name="下弧形箭头 13"/>
          <p:cNvSpPr/>
          <p:nvPr/>
        </p:nvSpPr>
        <p:spPr>
          <a:xfrm>
            <a:off x="4998381" y="5302154"/>
            <a:ext cx="2612571" cy="7128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5" name="表格 14"/>
          <p:cNvGraphicFramePr>
            <a:graphicFrameLocks noGrp="1"/>
          </p:cNvGraphicFramePr>
          <p:nvPr>
            <p:extLst/>
          </p:nvPr>
        </p:nvGraphicFramePr>
        <p:xfrm>
          <a:off x="6892329" y="3536287"/>
          <a:ext cx="247189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859134">
                  <a:extLst>
                    <a:ext uri="{9D8B030D-6E8A-4147-A177-3AD203B41FA5}">
                      <a16:colId xmlns:a16="http://schemas.microsoft.com/office/drawing/2014/main" val="20001"/>
                    </a:ext>
                  </a:extLst>
                </a:gridCol>
                <a:gridCol w="859134">
                  <a:extLst>
                    <a:ext uri="{9D8B030D-6E8A-4147-A177-3AD203B41FA5}">
                      <a16:colId xmlns:a16="http://schemas.microsoft.com/office/drawing/2014/main" val="20002"/>
                    </a:ext>
                  </a:extLst>
                </a:gridCol>
              </a:tblGrid>
              <a:tr h="324475">
                <a:tc>
                  <a:txBody>
                    <a:bodyPr/>
                    <a:lstStyle/>
                    <a:p>
                      <a:pPr algn="ctr"/>
                      <a:r>
                        <a:rPr lang="en-US" altLang="zh-CN" dirty="0"/>
                        <a:t>Unit</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6" name="矩形 15"/>
              <p:cNvSpPr/>
              <p:nvPr/>
            </p:nvSpPr>
            <p:spPr>
              <a:xfrm>
                <a:off x="7610952" y="5722707"/>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7610952" y="5722707"/>
                <a:ext cx="2751779" cy="974562"/>
              </a:xfrm>
              <a:prstGeom prst="rect">
                <a:avLst/>
              </a:prstGeom>
              <a:blipFill rotWithShape="0">
                <a:blip r:embed="rId5"/>
                <a:stretch>
                  <a:fillRect/>
                </a:stretch>
              </a:blipFill>
            </p:spPr>
            <p:txBody>
              <a:bodyPr/>
              <a:lstStyle/>
              <a:p>
                <a:r>
                  <a:rPr lang="zh-CN" altLang="en-US">
                    <a:noFill/>
                  </a:rPr>
                  <a:t> </a:t>
                </a:r>
              </a:p>
            </p:txBody>
          </p:sp>
        </mc:Fallback>
      </mc:AlternateContent>
      <p:sp>
        <p:nvSpPr>
          <p:cNvPr id="21" name="椭圆 20"/>
          <p:cNvSpPr/>
          <p:nvPr/>
        </p:nvSpPr>
        <p:spPr>
          <a:xfrm>
            <a:off x="8582455"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674752"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34581"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26878"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592526" y="4077774"/>
            <a:ext cx="2659940" cy="954107"/>
          </a:xfrm>
          <a:prstGeom prst="rect">
            <a:avLst/>
          </a:prstGeom>
          <a:noFill/>
        </p:spPr>
        <p:txBody>
          <a:bodyPr wrap="square" rtlCol="0">
            <a:spAutoFit/>
          </a:bodyPr>
          <a:lstStyle/>
          <a:p>
            <a:r>
              <a:rPr lang="en-US" altLang="zh-CN" sz="2800" dirty="0"/>
              <a:t>Confounders are the same!</a:t>
            </a:r>
            <a:endParaRPr lang="zh-CN" altLang="en-US" sz="2800" dirty="0"/>
          </a:p>
        </p:txBody>
      </p:sp>
      <p:sp>
        <p:nvSpPr>
          <p:cNvPr id="5" name="文本框 4"/>
          <p:cNvSpPr txBox="1"/>
          <p:nvPr/>
        </p:nvSpPr>
        <p:spPr>
          <a:xfrm>
            <a:off x="7835575" y="4196179"/>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7" name="文本框 16"/>
          <p:cNvSpPr txBox="1"/>
          <p:nvPr/>
        </p:nvSpPr>
        <p:spPr>
          <a:xfrm>
            <a:off x="8700210" y="4185496"/>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8" name="文本框 17"/>
          <p:cNvSpPr txBox="1"/>
          <p:nvPr/>
        </p:nvSpPr>
        <p:spPr>
          <a:xfrm>
            <a:off x="7859639" y="4565511"/>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19" name="文本框 18"/>
          <p:cNvSpPr txBox="1"/>
          <p:nvPr/>
        </p:nvSpPr>
        <p:spPr>
          <a:xfrm>
            <a:off x="8700210" y="4547263"/>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20" name="文本框 19"/>
          <p:cNvSpPr txBox="1"/>
          <p:nvPr/>
        </p:nvSpPr>
        <p:spPr>
          <a:xfrm>
            <a:off x="7878695" y="4923913"/>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6" name="文本框 25"/>
          <p:cNvSpPr txBox="1"/>
          <p:nvPr/>
        </p:nvSpPr>
        <p:spPr>
          <a:xfrm>
            <a:off x="8700210" y="4909030"/>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7" name="文本框 26"/>
          <p:cNvSpPr txBox="1"/>
          <p:nvPr/>
        </p:nvSpPr>
        <p:spPr>
          <a:xfrm>
            <a:off x="3571276" y="5382715"/>
            <a:ext cx="3016952" cy="523220"/>
          </a:xfrm>
          <a:prstGeom prst="rect">
            <a:avLst/>
          </a:prstGeom>
          <a:noFill/>
        </p:spPr>
        <p:txBody>
          <a:bodyPr wrap="square" rtlCol="0">
            <a:spAutoFit/>
          </a:bodyPr>
          <a:lstStyle/>
          <a:p>
            <a:r>
              <a:rPr lang="en-US" altLang="zh-CN" sz="2800" dirty="0"/>
              <a:t>Distribution Bias</a:t>
            </a:r>
            <a:endParaRPr lang="zh-CN" altLang="en-US" sz="2800" dirty="0"/>
          </a:p>
        </p:txBody>
      </p:sp>
    </p:spTree>
    <p:extLst>
      <p:ext uri="{BB962C8B-B14F-4D97-AF65-F5344CB8AC3E}">
        <p14:creationId xmlns:p14="http://schemas.microsoft.com/office/powerpoint/2010/main" val="15367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P spid="21" grpId="0" animBg="1"/>
      <p:bldP spid="22" grpId="0" animBg="1"/>
      <p:bldP spid="23" grpId="0" animBg="1"/>
      <p:bldP spid="24" grpId="0" animBg="1"/>
      <p:bldP spid="25" grpId="0"/>
      <p:bldP spid="5" grpId="0"/>
      <p:bldP spid="17" grpId="0"/>
      <p:bldP spid="18" grpId="0"/>
      <p:bldP spid="19" grpId="0"/>
      <p:bldP spid="20"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Estimating ATE by IPW [1]:</a:t>
            </a:r>
          </a:p>
          <a:p>
            <a:endParaRPr lang="en-US" altLang="zh-CN" sz="3200" dirty="0"/>
          </a:p>
          <a:p>
            <a:endParaRPr lang="en-US" altLang="zh-CN" sz="3200" dirty="0"/>
          </a:p>
          <a:p>
            <a:endParaRPr lang="en-US" altLang="zh-CN" sz="3200" dirty="0"/>
          </a:p>
          <a:p>
            <a:pPr lvl="1"/>
            <a:r>
              <a:rPr lang="en-US" altLang="zh-CN" sz="2800" dirty="0"/>
              <a:t>Interpretation: IPW creates a pseudo-population where the confounders are the same between treated and control</a:t>
            </a:r>
            <a:r>
              <a:rPr lang="zh-CN" altLang="en-US" sz="2800" dirty="0"/>
              <a:t> </a:t>
            </a:r>
            <a:r>
              <a:rPr lang="en-US" altLang="zh-CN" sz="2800" dirty="0"/>
              <a:t>groups.</a:t>
            </a:r>
          </a:p>
          <a:p>
            <a:endParaRPr lang="en-US" altLang="zh-CN" sz="3200" dirty="0"/>
          </a:p>
          <a:p>
            <a:r>
              <a:rPr lang="en-US" altLang="zh-CN" sz="3200" dirty="0"/>
              <a:t>Why does this work? </a:t>
            </a:r>
            <a:r>
              <a:rPr lang="en-US" altLang="zh-CN" sz="2800" dirty="0"/>
              <a:t>Consider </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39</a:t>
            </a:fld>
            <a:endParaRPr lang="en-US"/>
          </a:p>
        </p:txBody>
      </p:sp>
      <mc:AlternateContent xmlns:mc="http://schemas.openxmlformats.org/markup-compatibility/2006" xmlns:a14="http://schemas.microsoft.com/office/drawing/2010/main">
        <mc:Choice Requires="a14">
          <p:sp>
            <p:nvSpPr>
              <p:cNvPr id="6" name="矩形 5"/>
              <p:cNvSpPr/>
              <p:nvPr/>
            </p:nvSpPr>
            <p:spPr>
              <a:xfrm>
                <a:off x="9178495" y="1524000"/>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9178495" y="1524000"/>
                <a:ext cx="2751779" cy="974562"/>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6471766" y="5259427"/>
            <a:ext cx="1858318" cy="1138547"/>
          </a:xfrm>
          <a:prstGeom prst="rect">
            <a:avLst/>
          </a:prstGeom>
        </p:spPr>
      </p:pic>
      <p:pic>
        <p:nvPicPr>
          <p:cNvPr id="11" name="图片 10"/>
          <p:cNvPicPr>
            <a:picLocks noChangeAspect="1"/>
          </p:cNvPicPr>
          <p:nvPr/>
        </p:nvPicPr>
        <p:blipFill>
          <a:blip r:embed="rId5"/>
          <a:stretch>
            <a:fillRect/>
          </a:stretch>
        </p:blipFill>
        <p:spPr>
          <a:xfrm>
            <a:off x="2208491" y="2346604"/>
            <a:ext cx="6810375" cy="1200150"/>
          </a:xfrm>
          <a:prstGeom prst="rect">
            <a:avLst/>
          </a:prstGeom>
        </p:spPr>
      </p:pic>
    </p:spTree>
    <p:extLst>
      <p:ext uri="{BB962C8B-B14F-4D97-AF65-F5344CB8AC3E}">
        <p14:creationId xmlns:p14="http://schemas.microsoft.com/office/powerpoint/2010/main" val="214463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Problems of today’s ML - </a:t>
            </a:r>
            <a:r>
              <a:rPr lang="en-US" altLang="zh-CN" b="1" i="1" dirty="0" err="1"/>
              <a:t>Explainability</a:t>
            </a:r>
            <a:endParaRPr lang="zh-CN" altLang="en-US" b="1" i="1"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9239" y="3313274"/>
            <a:ext cx="3360306" cy="3013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âhuman in the loop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l="42088"/>
          <a:stretch/>
        </p:blipFill>
        <p:spPr bwMode="auto">
          <a:xfrm>
            <a:off x="6644311" y="3365415"/>
            <a:ext cx="3827138" cy="2532967"/>
          </a:xfrm>
          <a:prstGeom prst="rect">
            <a:avLst/>
          </a:prstGeom>
          <a:noFill/>
          <a:extLst>
            <a:ext uri="{909E8E84-426E-40DD-AFC4-6F175D3DCCD1}">
              <a14:hiddenFill xmlns:a14="http://schemas.microsoft.com/office/drawing/2010/main">
                <a:solidFill>
                  <a:srgbClr val="FFFFFF"/>
                </a:solidFill>
              </a14:hiddenFill>
            </a:ext>
          </a:extLst>
        </p:spPr>
      </p:pic>
      <p:sp>
        <p:nvSpPr>
          <p:cNvPr id="7" name="右箭头 6"/>
          <p:cNvSpPr/>
          <p:nvPr/>
        </p:nvSpPr>
        <p:spPr>
          <a:xfrm>
            <a:off x="5754905" y="4571378"/>
            <a:ext cx="529516" cy="539885"/>
          </a:xfrm>
          <a:prstGeom prst="rightArrow">
            <a:avLst/>
          </a:prstGeom>
          <a:gradFill rotWithShape="1">
            <a:gsLst>
              <a:gs pos="0">
                <a:srgbClr val="292934">
                  <a:tint val="50000"/>
                  <a:shade val="86000"/>
                  <a:satMod val="140000"/>
                </a:srgbClr>
              </a:gs>
              <a:gs pos="45000">
                <a:srgbClr val="292934">
                  <a:tint val="48000"/>
                  <a:satMod val="150000"/>
                </a:srgbClr>
              </a:gs>
              <a:gs pos="100000">
                <a:srgbClr val="292934">
                  <a:tint val="28000"/>
                  <a:satMod val="160000"/>
                </a:srgbClr>
              </a:gs>
            </a:gsLst>
            <a:path path="circle">
              <a:fillToRect l="100000" t="100000" r="100000" b="100000"/>
            </a:path>
          </a:gradFill>
          <a:ln w="9525" cap="flat" cmpd="sng" algn="ctr">
            <a:solidFill>
              <a:srgbClr val="292934"/>
            </a:solidFill>
            <a:prstDash val="solid"/>
          </a:ln>
          <a:effectLst/>
        </p:spPr>
        <p:txBody>
          <a:bodyPr rtlCol="0" anchor="ctr"/>
          <a:lstStyle/>
          <a:p>
            <a:pPr algn="ctr" defTabSz="685800">
              <a:defRPr/>
            </a:pPr>
            <a:endParaRPr lang="zh-CN" altLang="en-US" sz="1350" kern="0">
              <a:latin typeface="Arial"/>
              <a:ea typeface="华文新魏" panose="02010800040101010101" pitchFamily="2" charset="-122"/>
            </a:endParaRPr>
          </a:p>
        </p:txBody>
      </p:sp>
      <p:sp>
        <p:nvSpPr>
          <p:cNvPr id="8" name="文本框 7"/>
          <p:cNvSpPr txBox="1"/>
          <p:nvPr/>
        </p:nvSpPr>
        <p:spPr>
          <a:xfrm>
            <a:off x="7363630" y="2882569"/>
            <a:ext cx="308770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Human in the loop</a:t>
            </a: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397023" y="2882569"/>
            <a:ext cx="2400016"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Unexplainable</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298651" y="5967000"/>
            <a:ext cx="5167953"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Health  Military  Finance  Industry</a:t>
            </a:r>
            <a:endParaRPr lang="zh-CN" altLang="en-US" sz="1350"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a:off x="5692438" y="4576534"/>
            <a:ext cx="543746"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757044" y="4576534"/>
            <a:ext cx="460468"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38225" y="1600200"/>
            <a:ext cx="10115550"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machine learning models are black-box models</a:t>
            </a:r>
            <a:endParaRPr lang="zh-CN" altLang="en-US" sz="3200" dirty="0">
              <a:latin typeface="+mj-lt"/>
              <a:ea typeface="黑体" panose="02010609060101010101" pitchFamily="49" charset="-122"/>
            </a:endParaRPr>
          </a:p>
        </p:txBody>
      </p:sp>
    </p:spTree>
    <p:extLst>
      <p:ext uri="{BB962C8B-B14F-4D97-AF65-F5344CB8AC3E}">
        <p14:creationId xmlns:p14="http://schemas.microsoft.com/office/powerpoint/2010/main" val="2974024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a:xfrm>
            <a:off x="609600" y="1600200"/>
            <a:ext cx="8797290"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a:t>
            </a: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r>
              <a:rPr lang="en-US" altLang="zh-CN" sz="3200" dirty="0">
                <a:solidFill>
                  <a:srgbClr val="FF0000"/>
                </a:solidFill>
              </a:rPr>
              <a:t>Similarly:</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40</a:t>
            </a:fld>
            <a:endParaRPr lang="en-US"/>
          </a:p>
        </p:txBody>
      </p:sp>
      <p:pic>
        <p:nvPicPr>
          <p:cNvPr id="6" name="图片 5"/>
          <p:cNvPicPr>
            <a:picLocks noChangeAspect="1"/>
          </p:cNvPicPr>
          <p:nvPr/>
        </p:nvPicPr>
        <p:blipFill>
          <a:blip r:embed="rId3"/>
          <a:stretch>
            <a:fillRect/>
          </a:stretch>
        </p:blipFill>
        <p:spPr>
          <a:xfrm>
            <a:off x="482438" y="2502849"/>
            <a:ext cx="8558374" cy="2367987"/>
          </a:xfrm>
          <a:prstGeom prst="rect">
            <a:avLst/>
          </a:prstGeom>
        </p:spPr>
      </p:pic>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8" name="图片 7"/>
          <p:cNvPicPr>
            <a:picLocks noChangeAspect="1"/>
          </p:cNvPicPr>
          <p:nvPr/>
        </p:nvPicPr>
        <p:blipFill>
          <a:blip r:embed="rId5"/>
          <a:stretch>
            <a:fillRect/>
          </a:stretch>
        </p:blipFill>
        <p:spPr>
          <a:xfrm>
            <a:off x="2783654" y="5547112"/>
            <a:ext cx="3031911" cy="850680"/>
          </a:xfrm>
          <a:prstGeom prst="rect">
            <a:avLst/>
          </a:prstGeom>
        </p:spPr>
      </p:pic>
      <p:sp>
        <p:nvSpPr>
          <p:cNvPr id="9" name="矩形 8"/>
          <p:cNvSpPr/>
          <p:nvPr/>
        </p:nvSpPr>
        <p:spPr>
          <a:xfrm>
            <a:off x="482439" y="2502849"/>
            <a:ext cx="3529492" cy="869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12228" y="3305931"/>
            <a:ext cx="5365911" cy="843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55131" y="3474721"/>
            <a:ext cx="994410" cy="49149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9167973" y="2783460"/>
                <a:ext cx="29165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50"/>
                          </a:solidFill>
                          <a:latin typeface="Cambria Math" panose="02040503050406030204" pitchFamily="18" charset="0"/>
                        </a:rPr>
                        <m:t>𝒀</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𝟏</m:t>
                          </m:r>
                        </m:sub>
                      </m:sSub>
                      <m:r>
                        <a:rPr lang="en-US" altLang="zh-CN" sz="2000" b="1" i="1" smtClean="0">
                          <a:solidFill>
                            <a:srgbClr val="00B050"/>
                          </a:solidFill>
                          <a:latin typeface="Cambria Math" panose="02040503050406030204" pitchFamily="18" charset="0"/>
                        </a:rPr>
                        <m:t>+</m:t>
                      </m:r>
                      <m:d>
                        <m:dPr>
                          <m:ctrlPr>
                            <a:rPr lang="en-US" altLang="zh-CN" sz="2000" b="1" i="1" smtClean="0">
                              <a:solidFill>
                                <a:srgbClr val="00B050"/>
                              </a:solidFill>
                              <a:latin typeface="Cambria Math" panose="02040503050406030204" pitchFamily="18" charset="0"/>
                            </a:rPr>
                          </m:ctrlPr>
                        </m:dPr>
                        <m:e>
                          <m:r>
                            <a:rPr lang="en-US" altLang="zh-CN" sz="2000" b="1" i="1" smtClean="0">
                              <a:solidFill>
                                <a:srgbClr val="00B050"/>
                              </a:solidFill>
                              <a:latin typeface="Cambria Math" panose="02040503050406030204" pitchFamily="18" charset="0"/>
                            </a:rPr>
                            <m:t>𝟏</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e>
                      </m:d>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𝟎</m:t>
                          </m:r>
                        </m:sub>
                      </m:sSub>
                    </m:oMath>
                  </m:oMathPara>
                </a14:m>
                <a:endParaRPr lang="zh-CN" altLang="en-US" sz="2000" b="1"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167973" y="2783460"/>
                <a:ext cx="2916568" cy="307777"/>
              </a:xfrm>
              <a:prstGeom prst="rect">
                <a:avLst/>
              </a:prstGeom>
              <a:blipFill rotWithShape="0">
                <a:blip r:embed="rId6"/>
                <a:stretch>
                  <a:fillRect l="-1464" r="-628"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167973" y="3573622"/>
                <a:ext cx="17963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𝑻</m:t>
                      </m:r>
                      <m:r>
                        <a:rPr lang="en-US" altLang="zh-CN" sz="2000" b="1" i="1" smtClean="0">
                          <a:solidFill>
                            <a:srgbClr val="FF0000"/>
                          </a:solidFill>
                          <a:latin typeface="Cambria Math" panose="02040503050406030204" pitchFamily="18" charset="0"/>
                          <a:ea typeface="Cambria Math" panose="02040503050406030204" pitchFamily="18" charset="0"/>
                        </a:rPr>
                        <m:t>⊥</m:t>
                      </m:r>
                      <m:d>
                        <m:dPr>
                          <m:ctrlPr>
                            <a:rPr lang="en-US" altLang="zh-CN" sz="2000" b="1"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𝟏</m:t>
                              </m:r>
                            </m:sub>
                          </m:sSub>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𝟎</m:t>
                              </m:r>
                            </m:sub>
                          </m:sSub>
                        </m:e>
                      </m:d>
                      <m:r>
                        <a:rPr lang="en-US" altLang="zh-CN" sz="2000" b="1" i="1" smtClean="0">
                          <a:solidFill>
                            <a:srgbClr val="FF0000"/>
                          </a:solidFill>
                          <a:latin typeface="Cambria Math" panose="02040503050406030204" pitchFamily="18" charset="0"/>
                          <a:ea typeface="Cambria Math" panose="02040503050406030204" pitchFamily="18" charset="0"/>
                        </a:rPr>
                        <m:t> | </m:t>
                      </m:r>
                      <m:r>
                        <a:rPr lang="en-US" altLang="zh-CN" sz="2000" b="1" i="1" smtClean="0">
                          <a:solidFill>
                            <a:srgbClr val="FF0000"/>
                          </a:solidFill>
                          <a:latin typeface="Cambria Math" panose="02040503050406030204" pitchFamily="18" charset="0"/>
                          <a:ea typeface="Cambria Math" panose="02040503050406030204" pitchFamily="18" charset="0"/>
                        </a:rPr>
                        <m:t>𝑿</m:t>
                      </m:r>
                    </m:oMath>
                  </m:oMathPara>
                </a14:m>
                <a:endParaRPr lang="zh-CN" altLang="en-US" sz="2000"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167973" y="3573622"/>
                <a:ext cx="1796389" cy="307777"/>
              </a:xfrm>
              <a:prstGeom prst="rect">
                <a:avLst/>
              </a:prstGeom>
              <a:blipFill rotWithShape="0">
                <a:blip r:embed="rId7"/>
                <a:stretch>
                  <a:fillRect l="-2712" r="-2373"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67972" y="4274497"/>
                <a:ext cx="17371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F0"/>
                          </a:solidFill>
                          <a:latin typeface="Cambria Math" panose="02040503050406030204" pitchFamily="18" charset="0"/>
                          <a:ea typeface="Cambria Math" panose="02040503050406030204" pitchFamily="18" charset="0"/>
                        </a:rPr>
                        <m:t>𝒆</m:t>
                      </m:r>
                      <m:d>
                        <m:dPr>
                          <m:ctrlPr>
                            <a:rPr lang="en-US" altLang="zh-CN" sz="2000" b="1" i="1" smtClean="0">
                              <a:solidFill>
                                <a:srgbClr val="00B0F0"/>
                              </a:solidFill>
                              <a:latin typeface="Cambria Math" panose="02040503050406030204" pitchFamily="18" charset="0"/>
                              <a:ea typeface="Cambria Math" panose="02040503050406030204" pitchFamily="18" charset="0"/>
                            </a:rPr>
                          </m:ctrlPr>
                        </m:dPr>
                        <m:e>
                          <m:r>
                            <a:rPr lang="en-US" altLang="zh-CN" sz="2000" b="1" i="1" smtClean="0">
                              <a:solidFill>
                                <a:srgbClr val="00B0F0"/>
                              </a:solidFill>
                              <a:latin typeface="Cambria Math" panose="02040503050406030204" pitchFamily="18" charset="0"/>
                              <a:ea typeface="Cambria Math" panose="02040503050406030204" pitchFamily="18" charset="0"/>
                            </a:rPr>
                            <m:t>𝑿</m:t>
                          </m:r>
                        </m:e>
                      </m:d>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𝑬</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𝑻</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𝑿</m:t>
                      </m:r>
                      <m:r>
                        <a:rPr lang="en-US" altLang="zh-CN" sz="2000" b="1" i="1" smtClean="0">
                          <a:solidFill>
                            <a:srgbClr val="00B0F0"/>
                          </a:solidFill>
                          <a:latin typeface="Cambria Math" panose="02040503050406030204" pitchFamily="18" charset="0"/>
                          <a:ea typeface="Cambria Math" panose="02040503050406030204" pitchFamily="18" charset="0"/>
                        </a:rPr>
                        <m:t>)</m:t>
                      </m:r>
                    </m:oMath>
                  </m:oMathPara>
                </a14:m>
                <a:endParaRPr lang="zh-CN" altLang="en-US" sz="2000" b="1" dirty="0">
                  <a:solidFill>
                    <a:srgbClr val="00B0F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167972" y="4274497"/>
                <a:ext cx="1737142" cy="307777"/>
              </a:xfrm>
              <a:prstGeom prst="rect">
                <a:avLst/>
              </a:prstGeom>
              <a:blipFill rotWithShape="0">
                <a:blip r:embed="rId8"/>
                <a:stretch>
                  <a:fillRect l="-1404" r="-4561"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638885" y="5673918"/>
                <a:ext cx="37903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𝐴𝑇𝐸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0</m:t>
                          </m:r>
                        </m:e>
                      </m:d>
                      <m:r>
                        <a:rPr lang="en-US" altLang="zh-CN" sz="2800" b="0" i="1" smtClean="0">
                          <a:latin typeface="Cambria Math" panose="02040503050406030204" pitchFamily="18" charset="0"/>
                        </a:rPr>
                        <m:t>]</m:t>
                      </m:r>
                    </m:oMath>
                  </m:oMathPara>
                </a14:m>
                <a:endParaRPr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638885" y="5673918"/>
                <a:ext cx="3790332" cy="523220"/>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332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0379529"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 </a:t>
                </a:r>
                <a:r>
                  <a:rPr lang="en-US" altLang="zh-CN" sz="3200" dirty="0"/>
                  <a:t>the IPW estimator is</a:t>
                </a:r>
                <a:r>
                  <a:rPr lang="en-US" altLang="zh-CN" sz="3200" i="1" dirty="0">
                    <a:solidFill>
                      <a:srgbClr val="60208F"/>
                    </a:solidFill>
                  </a:rPr>
                  <a:t> unbiased</a:t>
                </a:r>
              </a:p>
              <a:p>
                <a:endParaRPr lang="en-US" altLang="zh-CN" sz="3200" i="1" dirty="0">
                  <a:solidFill>
                    <a:srgbClr val="60208F"/>
                  </a:solidFill>
                </a:endParaRPr>
              </a:p>
              <a:p>
                <a:endParaRPr lang="en-US" altLang="zh-CN" sz="3200" i="1" dirty="0">
                  <a:solidFill>
                    <a:srgbClr val="60208F"/>
                  </a:solidFill>
                </a:endParaRPr>
              </a:p>
              <a:p>
                <a:endParaRPr lang="en-US" altLang="zh-CN" sz="1600" i="1" dirty="0">
                  <a:solidFill>
                    <a:srgbClr val="60208F"/>
                  </a:solidFill>
                </a:endParaRPr>
              </a:p>
              <a:p>
                <a:r>
                  <a:rPr lang="en-US" altLang="zh-CN" sz="3200" dirty="0"/>
                  <a:t>Wildly</a:t>
                </a:r>
                <a:r>
                  <a:rPr lang="zh-CN" altLang="en-US" sz="3200" dirty="0"/>
                  <a:t> </a:t>
                </a:r>
                <a:r>
                  <a:rPr lang="en-US" altLang="zh-CN" sz="3200" dirty="0"/>
                  <a:t>used</a:t>
                </a:r>
                <a:r>
                  <a:rPr lang="zh-CN" altLang="en-US" sz="3200" dirty="0"/>
                  <a:t> </a:t>
                </a:r>
                <a:r>
                  <a:rPr lang="en-US" altLang="zh-CN" sz="3200" dirty="0"/>
                  <a:t>in</a:t>
                </a:r>
                <a:r>
                  <a:rPr lang="zh-CN" altLang="en-US" sz="3200" dirty="0"/>
                  <a:t> </a:t>
                </a:r>
                <a:r>
                  <a:rPr lang="en-US" altLang="zh-CN" sz="3200" dirty="0"/>
                  <a:t>many</a:t>
                </a:r>
                <a:r>
                  <a:rPr lang="zh-CN" altLang="en-US" sz="3200" dirty="0"/>
                  <a:t> </a:t>
                </a:r>
                <a:r>
                  <a:rPr lang="en-US" altLang="zh-CN" sz="3200" dirty="0"/>
                  <a:t>applications</a:t>
                </a:r>
              </a:p>
              <a:p>
                <a:endParaRPr lang="en-US" altLang="zh-CN" sz="3200" i="1" dirty="0">
                  <a:solidFill>
                    <a:srgbClr val="60208F"/>
                  </a:solidFill>
                </a:endParaRPr>
              </a:p>
              <a:p>
                <a:r>
                  <a:rPr lang="en-US" altLang="zh-CN" sz="3200" dirty="0">
                    <a:solidFill>
                      <a:srgbClr val="FF0000"/>
                    </a:solidFill>
                  </a:rPr>
                  <a:t>But</a:t>
                </a:r>
                <a:r>
                  <a:rPr lang="zh-CN" altLang="en-US" sz="3200" dirty="0">
                    <a:solidFill>
                      <a:srgbClr val="FF0000"/>
                    </a:solidFill>
                  </a:rPr>
                  <a:t> </a:t>
                </a:r>
                <a:r>
                  <a:rPr lang="en-US" altLang="zh-CN" sz="3200" dirty="0"/>
                  <a:t>requires the propensity score model is correct</a:t>
                </a:r>
              </a:p>
              <a:p>
                <a:r>
                  <a:rPr lang="en-US" altLang="zh-CN" sz="3200" dirty="0"/>
                  <a:t>High variance when </a:t>
                </a:r>
                <a14:m>
                  <m:oMath xmlns:m="http://schemas.openxmlformats.org/officeDocument/2006/math">
                    <m:r>
                      <a:rPr lang="en-US" altLang="zh-CN" sz="3200" b="0" i="1" smtClean="0">
                        <a:latin typeface="Cambria Math" panose="02040503050406030204" pitchFamily="18" charset="0"/>
                      </a:rPr>
                      <m:t>𝑒</m:t>
                    </m:r>
                  </m:oMath>
                </a14:m>
                <a:r>
                  <a:rPr lang="en-US" altLang="zh-CN" sz="3200" dirty="0"/>
                  <a:t> is</a:t>
                </a:r>
                <a:r>
                  <a:rPr lang="zh-CN" altLang="en-US" sz="3200" dirty="0"/>
                  <a:t> </a:t>
                </a:r>
                <a:r>
                  <a:rPr lang="en-US" altLang="zh-CN" sz="3200" dirty="0"/>
                  <a:t>close to 0 or 1</a:t>
                </a:r>
              </a:p>
              <a:p>
                <a:endParaRPr lang="en-US" altLang="zh-CN" sz="3200" i="1" dirty="0">
                  <a:solidFill>
                    <a:srgbClr val="60208F"/>
                  </a:solidFill>
                </a:endParaRPr>
              </a:p>
              <a:p>
                <a:endParaRPr lang="en-US" altLang="zh-CN" sz="3200" i="1" dirty="0">
                  <a:solidFill>
                    <a:srgbClr val="60208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0379529" cy="4876800"/>
              </a:xfrm>
              <a:blipFill>
                <a:blip r:embed="rId3"/>
                <a:stretch>
                  <a:fillRect l="-1102" t="-1299" b="-363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41</a:t>
            </a:fld>
            <a:endParaRPr lang="en-US"/>
          </a:p>
        </p:txBody>
      </p:sp>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9" name="图片 8"/>
          <p:cNvPicPr>
            <a:picLocks noChangeAspect="1"/>
          </p:cNvPicPr>
          <p:nvPr/>
        </p:nvPicPr>
        <p:blipFill>
          <a:blip r:embed="rId5"/>
          <a:stretch>
            <a:fillRect/>
          </a:stretch>
        </p:blipFill>
        <p:spPr>
          <a:xfrm>
            <a:off x="1524000" y="2710909"/>
            <a:ext cx="9144000" cy="1181100"/>
          </a:xfrm>
          <a:prstGeom prst="rect">
            <a:avLst/>
          </a:prstGeom>
        </p:spPr>
      </p:pic>
    </p:spTree>
    <p:extLst>
      <p:ext uri="{BB962C8B-B14F-4D97-AF65-F5344CB8AC3E}">
        <p14:creationId xmlns:p14="http://schemas.microsoft.com/office/powerpoint/2010/main" val="32402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solidFill>
                  <a:srgbClr val="FF0000"/>
                </a:solidFill>
              </a:rPr>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42</a:t>
            </a:fld>
            <a:endParaRPr lang="en-US"/>
          </a:p>
        </p:txBody>
      </p:sp>
    </p:spTree>
    <p:extLst>
      <p:ext uri="{BB962C8B-B14F-4D97-AF65-F5344CB8AC3E}">
        <p14:creationId xmlns:p14="http://schemas.microsoft.com/office/powerpoint/2010/main" val="393058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599" y="1600200"/>
            <a:ext cx="11317793" cy="4876800"/>
          </a:xfrm>
        </p:spPr>
        <p:txBody>
          <a:bodyPr>
            <a:normAutofit/>
          </a:bodyPr>
          <a:lstStyle/>
          <a:p>
            <a:r>
              <a:rPr lang="en-US" altLang="zh-CN" sz="3200" dirty="0"/>
              <a:t>Recap:</a:t>
            </a:r>
          </a:p>
          <a:p>
            <a:r>
              <a:rPr lang="en-US" altLang="zh-CN" sz="3200" dirty="0">
                <a:solidFill>
                  <a:srgbClr val="60208F"/>
                </a:solidFill>
              </a:rPr>
              <a:t>Simple outcome regression:</a:t>
            </a:r>
          </a:p>
          <a:p>
            <a:endParaRPr lang="en-US" altLang="zh-CN" sz="3200" dirty="0"/>
          </a:p>
          <a:p>
            <a:pPr lvl="1"/>
            <a:r>
              <a:rPr lang="en-US" altLang="zh-CN" sz="2800" dirty="0"/>
              <a:t>Unbiased if the regression models are correct</a:t>
            </a:r>
          </a:p>
          <a:p>
            <a:r>
              <a:rPr lang="en-US" altLang="zh-CN" sz="3200" dirty="0">
                <a:solidFill>
                  <a:srgbClr val="60208F"/>
                </a:solidFill>
              </a:rPr>
              <a:t>IPW estimator:</a:t>
            </a:r>
          </a:p>
          <a:p>
            <a:pPr lvl="1"/>
            <a:r>
              <a:rPr lang="en-US" altLang="zh-CN" sz="2800" dirty="0"/>
              <a:t>Unbiased if the propensity score model is correct</a:t>
            </a:r>
          </a:p>
          <a:p>
            <a:endParaRPr lang="en-US" altLang="zh-CN" sz="3200" dirty="0"/>
          </a:p>
          <a:p>
            <a:r>
              <a:rPr lang="en-US" altLang="zh-CN" sz="3200" dirty="0"/>
              <a:t>Doubly Robust [2]: combine both approaches</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43</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688976" y="1600200"/>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688976" y="1600200"/>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999622" y="2743178"/>
            <a:ext cx="3793670" cy="624751"/>
          </a:xfrm>
          <a:prstGeom prst="rect">
            <a:avLst/>
          </a:prstGeom>
        </p:spPr>
      </p:pic>
      <p:pic>
        <p:nvPicPr>
          <p:cNvPr id="7" name="图片 6"/>
          <p:cNvPicPr>
            <a:picLocks noChangeAspect="1"/>
          </p:cNvPicPr>
          <p:nvPr/>
        </p:nvPicPr>
        <p:blipFill>
          <a:blip r:embed="rId5"/>
          <a:stretch>
            <a:fillRect/>
          </a:stretch>
        </p:blipFill>
        <p:spPr>
          <a:xfrm>
            <a:off x="7080740" y="2743178"/>
            <a:ext cx="3972448" cy="622376"/>
          </a:xfrm>
          <a:prstGeom prst="rect">
            <a:avLst/>
          </a:prstGeom>
        </p:spPr>
      </p:pic>
      <p:sp>
        <p:nvSpPr>
          <p:cNvPr id="8" name="文本框 7"/>
          <p:cNvSpPr txBox="1"/>
          <p:nvPr/>
        </p:nvSpPr>
        <p:spPr>
          <a:xfrm>
            <a:off x="6085954" y="2761978"/>
            <a:ext cx="867545" cy="584775"/>
          </a:xfrm>
          <a:prstGeom prst="rect">
            <a:avLst/>
          </a:prstGeom>
          <a:noFill/>
        </p:spPr>
        <p:txBody>
          <a:bodyPr wrap="none" rtlCol="0">
            <a:spAutoFit/>
          </a:bodyPr>
          <a:lstStyle/>
          <a:p>
            <a:r>
              <a:rPr lang="en-US" altLang="zh-CN" sz="3200" dirty="0"/>
              <a:t>and</a:t>
            </a:r>
            <a:endParaRPr lang="zh-CN" altLang="en-US" sz="3200" dirty="0"/>
          </a:p>
        </p:txBody>
      </p:sp>
    </p:spTree>
    <p:extLst>
      <p:ext uri="{BB962C8B-B14F-4D97-AF65-F5344CB8AC3E}">
        <p14:creationId xmlns:p14="http://schemas.microsoft.com/office/powerpoint/2010/main" val="3315170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either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44</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67453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p:txBody>
          <a:bodyPr>
            <a:normAutofit/>
          </a:bodyPr>
          <a:lstStyle/>
          <a:p>
            <a:r>
              <a:rPr lang="en-US" altLang="zh-CN" sz="3200" dirty="0"/>
              <a:t>Theoretical Proof:</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45</a:t>
            </a:fld>
            <a:endParaRPr lang="en-US"/>
          </a:p>
        </p:txBody>
      </p:sp>
      <p:pic>
        <p:nvPicPr>
          <p:cNvPr id="5" name="图片 4"/>
          <p:cNvPicPr>
            <a:picLocks noChangeAspect="1"/>
          </p:cNvPicPr>
          <p:nvPr/>
        </p:nvPicPr>
        <p:blipFill>
          <a:blip r:embed="rId3"/>
          <a:stretch>
            <a:fillRect/>
          </a:stretch>
        </p:blipFill>
        <p:spPr>
          <a:xfrm>
            <a:off x="2388341" y="2238698"/>
            <a:ext cx="7415317" cy="4238302"/>
          </a:xfrm>
          <a:prstGeom prst="rect">
            <a:avLst/>
          </a:prstGeom>
        </p:spPr>
      </p:pic>
      <p:sp>
        <p:nvSpPr>
          <p:cNvPr id="6" name="矩形 5"/>
          <p:cNvSpPr/>
          <p:nvPr/>
        </p:nvSpPr>
        <p:spPr>
          <a:xfrm>
            <a:off x="4526280" y="5417820"/>
            <a:ext cx="536067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2121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r>
              <a:rPr lang="en-US" altLang="zh-CN" sz="3200" dirty="0">
                <a:solidFill>
                  <a:srgbClr val="FF0000"/>
                </a:solidFill>
              </a:rPr>
              <a:t>But may be very biased if both models are incorrect</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46</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2015138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47</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Tree>
    <p:extLst>
      <p:ext uri="{BB962C8B-B14F-4D97-AF65-F5344CB8AC3E}">
        <p14:creationId xmlns:p14="http://schemas.microsoft.com/office/powerpoint/2010/main" val="10155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48</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
        <p:nvSpPr>
          <p:cNvPr id="6" name="Rectangle 4">
            <a:extLst>
              <a:ext uri="{FF2B5EF4-FFF2-40B4-BE49-F238E27FC236}">
                <a16:creationId xmlns:a16="http://schemas.microsoft.com/office/drawing/2014/main" id="{C3E309BE-E9CB-455F-A6AF-6B85334EB22E}"/>
              </a:ext>
            </a:extLst>
          </p:cNvPr>
          <p:cNvSpPr/>
          <p:nvPr/>
        </p:nvSpPr>
        <p:spPr>
          <a:xfrm rot="20665467">
            <a:off x="2378739" y="30975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How to automatically separate the confounders?</a:t>
            </a:r>
          </a:p>
        </p:txBody>
      </p:sp>
    </p:spTree>
    <p:extLst>
      <p:ext uri="{BB962C8B-B14F-4D97-AF65-F5344CB8AC3E}">
        <p14:creationId xmlns:p14="http://schemas.microsoft.com/office/powerpoint/2010/main" val="2326488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b="1" dirty="0">
                <a:solidFill>
                  <a:srgbClr val="1717FB"/>
                </a:solidFill>
              </a:rPr>
              <a:t>Data-Driven Variable Decomposition (D</a:t>
            </a:r>
            <a:r>
              <a:rPr lang="en-US" altLang="zh-CN" sz="2400" b="1" baseline="30000" dirty="0">
                <a:solidFill>
                  <a:srgbClr val="1717FB"/>
                </a:solidFill>
              </a:rPr>
              <a:t>2</a:t>
            </a:r>
            <a:r>
              <a:rPr lang="en-US" altLang="zh-CN" sz="2400" b="1" dirty="0">
                <a:solidFill>
                  <a:srgbClr val="1717FB"/>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 (DCB)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49</a:t>
            </a:fld>
            <a:endParaRPr lang="en-US"/>
          </a:p>
        </p:txBody>
      </p:sp>
    </p:spTree>
    <p:extLst>
      <p:ext uri="{BB962C8B-B14F-4D97-AF65-F5344CB8AC3E}">
        <p14:creationId xmlns:p14="http://schemas.microsoft.com/office/powerpoint/2010/main" val="20303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p:pic>
        <p:nvPicPr>
          <p:cNvPr id="17" name="图片 16"/>
          <p:cNvPicPr>
            <a:picLocks noChangeAspect="1"/>
          </p:cNvPicPr>
          <p:nvPr/>
        </p:nvPicPr>
        <p:blipFill>
          <a:blip r:embed="rId3"/>
          <a:stretch>
            <a:fillRect/>
          </a:stretch>
        </p:blipFill>
        <p:spPr>
          <a:xfrm>
            <a:off x="1818352" y="2885516"/>
            <a:ext cx="8449918" cy="3230851"/>
          </a:xfrm>
          <a:prstGeom prst="rect">
            <a:avLst/>
          </a:prstGeom>
        </p:spPr>
      </p:pic>
      <p:sp>
        <p:nvSpPr>
          <p:cNvPr id="21" name="矩形 20"/>
          <p:cNvSpPr/>
          <p:nvPr/>
        </p:nvSpPr>
        <p:spPr>
          <a:xfrm>
            <a:off x="516048" y="1600200"/>
            <a:ext cx="11253457"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ML methods are developed under I.I.D hypothesis</a:t>
            </a:r>
            <a:endParaRPr lang="zh-CN" altLang="en-US" sz="3200" dirty="0">
              <a:latin typeface="+mj-lt"/>
              <a:ea typeface="黑体" panose="02010609060101010101" pitchFamily="49" charset="-122"/>
            </a:endParaRPr>
          </a:p>
        </p:txBody>
      </p:sp>
      <p:sp>
        <p:nvSpPr>
          <p:cNvPr id="7" name="标题 1"/>
          <p:cNvSpPr>
            <a:spLocks noGrp="1"/>
          </p:cNvSpPr>
          <p:nvPr>
            <p:ph type="title"/>
          </p:nvPr>
        </p:nvSpPr>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396607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50</a:t>
            </a:fld>
            <a:endParaRPr lang="en-US"/>
          </a:p>
        </p:txBody>
      </p:sp>
      <p:sp>
        <p:nvSpPr>
          <p:cNvPr id="6" name="标题 1"/>
          <p:cNvSpPr>
            <a:spLocks noGrp="1"/>
          </p:cNvSpPr>
          <p:nvPr>
            <p:ph type="title"/>
          </p:nvPr>
        </p:nvSpPr>
        <p:spPr>
          <a:xfrm>
            <a:off x="609600" y="533400"/>
            <a:ext cx="10972800" cy="990600"/>
          </a:xfrm>
        </p:spPr>
        <p:txBody>
          <a:bodyPr/>
          <a:lstStyle/>
          <a:p>
            <a:r>
              <a:rPr lang="en-US" altLang="zh-CN" dirty="0"/>
              <a:t>Inverse of Propensity Weighting (IPW)</a:t>
            </a:r>
            <a:endParaRPr lang="zh-CN" altLang="en-US" dirty="0"/>
          </a:p>
        </p:txBody>
      </p:sp>
      <p:pic>
        <p:nvPicPr>
          <p:cNvPr id="7" name="图片 6"/>
          <p:cNvPicPr>
            <a:picLocks noChangeAspect="1"/>
          </p:cNvPicPr>
          <p:nvPr/>
        </p:nvPicPr>
        <p:blipFill>
          <a:blip r:embed="rId3"/>
          <a:stretch>
            <a:fillRect/>
          </a:stretch>
        </p:blipFill>
        <p:spPr>
          <a:xfrm>
            <a:off x="609600" y="1709928"/>
            <a:ext cx="3682482" cy="4644680"/>
          </a:xfrm>
          <a:prstGeom prst="rect">
            <a:avLst/>
          </a:prstGeom>
        </p:spPr>
      </p:pic>
      <p:sp>
        <p:nvSpPr>
          <p:cNvPr id="8" name="内容占位符 2"/>
          <p:cNvSpPr txBox="1">
            <a:spLocks/>
          </p:cNvSpPr>
          <p:nvPr/>
        </p:nvSpPr>
        <p:spPr>
          <a:xfrm>
            <a:off x="4814595" y="1492223"/>
            <a:ext cx="7091265" cy="5310129"/>
          </a:xfrm>
          <a:prstGeom prst="rect">
            <a:avLst/>
          </a:prstGeom>
        </p:spPr>
        <p:txBody>
          <a:bodyPr vert="horz" lIns="91440" tIns="45720" rIns="91440" bIns="45720" rtlCol="0">
            <a:normAutofit/>
          </a:bodyPr>
          <a:lstStyle>
            <a:lvl1pPr marL="182870" indent="-182870" algn="l" defTabSz="914354"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78" indent="-182870" algn="l" defTabSz="914354"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484" indent="-182870" algn="l" defTabSz="914354"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790" indent="-182870" algn="l" defTabSz="914354"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61" indent="-137154" algn="l" defTabSz="914354"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3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0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27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4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3200" dirty="0">
                <a:latin typeface="Times New Roman" panose="02020603050405020304" pitchFamily="18" charset="0"/>
                <a:cs typeface="Times New Roman" panose="02020603050405020304" pitchFamily="18" charset="0"/>
              </a:rPr>
              <a:t>Treat all observed variables </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confounders </a:t>
            </a:r>
            <a:r>
              <a:rPr lang="en-US" altLang="zh-CN" sz="3200" b="1" dirty="0">
                <a:latin typeface="Times New Roman" panose="02020603050405020304" pitchFamily="18" charset="0"/>
                <a:cs typeface="Times New Roman" panose="02020603050405020304" pitchFamily="18" charset="0"/>
              </a:rPr>
              <a:t>X</a:t>
            </a:r>
          </a:p>
          <a:p>
            <a:r>
              <a:rPr lang="en-US" altLang="zh-CN" sz="3200" dirty="0">
                <a:solidFill>
                  <a:srgbClr val="AC29E7"/>
                </a:solidFill>
                <a:latin typeface="Times New Roman" panose="02020603050405020304" pitchFamily="18" charset="0"/>
                <a:cs typeface="Times New Roman" panose="02020603050405020304" pitchFamily="18" charset="0"/>
              </a:rPr>
              <a:t>Propensity Score Estimation:</a:t>
            </a:r>
          </a:p>
          <a:p>
            <a:pPr marL="0" inden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Adjusted Outcome:</a:t>
            </a:r>
          </a:p>
          <a:p>
            <a:endParaRPr lang="en-US" altLang="zh-CN" sz="3200" dirty="0">
              <a:solidFill>
                <a:srgbClr val="AC29E7"/>
              </a:solidFill>
              <a:latin typeface="Times New Roman" panose="02020603050405020304" pitchFamily="18" charset="0"/>
              <a:cs typeface="Times New Roman" panose="02020603050405020304" pitchFamily="18" charset="0"/>
            </a:endParaRPr>
          </a:p>
          <a:p>
            <a:pPr marL="0" indent="0">
              <a:buFont typeface="Arial" pitchFamily="34" charse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IPW ATE Estimator:</a:t>
            </a:r>
          </a:p>
          <a:p>
            <a:endParaRPr lang="zh-CN" altLang="en-US" dirty="0"/>
          </a:p>
        </p:txBody>
      </p:sp>
      <p:pic>
        <p:nvPicPr>
          <p:cNvPr id="9" name="图片 8"/>
          <p:cNvPicPr>
            <a:picLocks noChangeAspect="1"/>
          </p:cNvPicPr>
          <p:nvPr/>
        </p:nvPicPr>
        <p:blipFill>
          <a:blip r:embed="rId4"/>
          <a:stretch>
            <a:fillRect/>
          </a:stretch>
        </p:blipFill>
        <p:spPr>
          <a:xfrm>
            <a:off x="5332446" y="3156053"/>
            <a:ext cx="5508173" cy="562293"/>
          </a:xfrm>
          <a:prstGeom prst="rect">
            <a:avLst/>
          </a:prstGeom>
        </p:spPr>
      </p:pic>
      <p:pic>
        <p:nvPicPr>
          <p:cNvPr id="10" name="图片 9"/>
          <p:cNvPicPr>
            <a:picLocks noChangeAspect="1"/>
          </p:cNvPicPr>
          <p:nvPr/>
        </p:nvPicPr>
        <p:blipFill>
          <a:blip r:embed="rId5"/>
          <a:stretch>
            <a:fillRect/>
          </a:stretch>
        </p:blipFill>
        <p:spPr>
          <a:xfrm>
            <a:off x="4929614" y="4478644"/>
            <a:ext cx="7172245" cy="768905"/>
          </a:xfrm>
          <a:prstGeom prst="rect">
            <a:avLst/>
          </a:prstGeom>
        </p:spPr>
      </p:pic>
      <p:pic>
        <p:nvPicPr>
          <p:cNvPr id="11" name="图片 10"/>
          <p:cNvPicPr>
            <a:picLocks noChangeAspect="1"/>
          </p:cNvPicPr>
          <p:nvPr/>
        </p:nvPicPr>
        <p:blipFill>
          <a:blip r:embed="rId6"/>
          <a:stretch>
            <a:fillRect/>
          </a:stretch>
        </p:blipFill>
        <p:spPr>
          <a:xfrm>
            <a:off x="6046236" y="6013358"/>
            <a:ext cx="3261924" cy="825981"/>
          </a:xfrm>
          <a:prstGeom prst="rect">
            <a:avLst/>
          </a:prstGeom>
        </p:spPr>
      </p:pic>
    </p:spTree>
    <p:extLst>
      <p:ext uri="{BB962C8B-B14F-4D97-AF65-F5344CB8AC3E}">
        <p14:creationId xmlns:p14="http://schemas.microsoft.com/office/powerpoint/2010/main" val="3891004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51</a:t>
            </a:fld>
            <a:endParaRPr lang="en-US"/>
          </a:p>
        </p:txBody>
      </p:sp>
      <p:sp>
        <p:nvSpPr>
          <p:cNvPr id="5" name="内容占位符 2"/>
          <p:cNvSpPr txBox="1">
            <a:spLocks/>
          </p:cNvSpPr>
          <p:nvPr/>
        </p:nvSpPr>
        <p:spPr>
          <a:xfrm>
            <a:off x="4795935" y="1492223"/>
            <a:ext cx="6786465" cy="531012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solidFill>
                  <a:srgbClr val="AC29E7"/>
                </a:solidFill>
              </a:rPr>
              <a:t>Separateness Assumption:</a:t>
            </a:r>
          </a:p>
          <a:p>
            <a:pPr lvl="1"/>
            <a:r>
              <a:rPr lang="en-US" altLang="zh-CN" dirty="0"/>
              <a:t>All observed variables U can be decomposed into three sets: </a:t>
            </a:r>
            <a:r>
              <a:rPr lang="en-US" altLang="zh-CN" dirty="0">
                <a:solidFill>
                  <a:srgbClr val="FF0000"/>
                </a:solidFill>
              </a:rPr>
              <a:t>Confounders </a:t>
            </a:r>
            <a:r>
              <a:rPr lang="en-US" altLang="zh-CN" b="1" dirty="0">
                <a:solidFill>
                  <a:srgbClr val="FF0000"/>
                </a:solidFill>
              </a:rPr>
              <a:t>X</a:t>
            </a:r>
            <a:r>
              <a:rPr lang="en-US" altLang="zh-CN" dirty="0"/>
              <a:t>, </a:t>
            </a:r>
            <a:r>
              <a:rPr lang="en-US" altLang="zh-CN" dirty="0">
                <a:solidFill>
                  <a:srgbClr val="FF0000"/>
                </a:solidFill>
              </a:rPr>
              <a:t>Adjustment Variables </a:t>
            </a:r>
            <a:r>
              <a:rPr lang="en-US" altLang="zh-CN" b="1" dirty="0">
                <a:solidFill>
                  <a:srgbClr val="FF0000"/>
                </a:solidFill>
              </a:rPr>
              <a:t>Z</a:t>
            </a:r>
            <a:r>
              <a:rPr lang="en-US" altLang="zh-CN" dirty="0"/>
              <a:t>, and </a:t>
            </a:r>
            <a:r>
              <a:rPr lang="en-US" altLang="zh-CN" dirty="0">
                <a:solidFill>
                  <a:srgbClr val="FF0000"/>
                </a:solidFill>
              </a:rPr>
              <a:t>Irrelevant variables </a:t>
            </a:r>
            <a:r>
              <a:rPr lang="en-US" altLang="zh-CN" b="1" dirty="0">
                <a:solidFill>
                  <a:srgbClr val="FF0000"/>
                </a:solidFill>
              </a:rPr>
              <a:t>I</a:t>
            </a:r>
            <a:r>
              <a:rPr lang="en-US" altLang="zh-CN" dirty="0">
                <a:solidFill>
                  <a:srgbClr val="FF0000"/>
                </a:solidFill>
              </a:rPr>
              <a:t> </a:t>
            </a:r>
            <a:r>
              <a:rPr lang="en-US" altLang="zh-CN" dirty="0"/>
              <a:t>(Omitted).</a:t>
            </a:r>
          </a:p>
          <a:p>
            <a:r>
              <a:rPr lang="en-US" altLang="zh-CN" sz="2200" dirty="0">
                <a:solidFill>
                  <a:srgbClr val="AC29E7"/>
                </a:solidFill>
              </a:rPr>
              <a:t>Propensity Score Estimation:</a:t>
            </a:r>
          </a:p>
          <a:p>
            <a:endParaRPr lang="en-US" altLang="zh-CN" dirty="0"/>
          </a:p>
          <a:p>
            <a:r>
              <a:rPr lang="en-US" altLang="zh-CN" dirty="0">
                <a:solidFill>
                  <a:srgbClr val="AC29E7"/>
                </a:solidFill>
              </a:rPr>
              <a:t>Adjusted Outcome:</a:t>
            </a:r>
          </a:p>
          <a:p>
            <a:endParaRPr lang="en-US" altLang="zh-CN" dirty="0">
              <a:solidFill>
                <a:srgbClr val="AC29E7"/>
              </a:solidFill>
            </a:endParaRPr>
          </a:p>
          <a:p>
            <a:pPr marL="0" indent="0">
              <a:buFont typeface="Arial" pitchFamily="34" charset="0"/>
              <a:buNone/>
            </a:pPr>
            <a:endParaRPr lang="en-US" altLang="zh-CN" sz="3200" dirty="0"/>
          </a:p>
          <a:p>
            <a:r>
              <a:rPr lang="en-US" altLang="zh-CN" dirty="0">
                <a:solidFill>
                  <a:srgbClr val="AC29E7"/>
                </a:solidFill>
              </a:rPr>
              <a:t>Our D</a:t>
            </a:r>
            <a:r>
              <a:rPr lang="en-US" altLang="zh-CN" baseline="30000" dirty="0">
                <a:solidFill>
                  <a:srgbClr val="AC29E7"/>
                </a:solidFill>
              </a:rPr>
              <a:t>2</a:t>
            </a:r>
            <a:r>
              <a:rPr lang="en-US" altLang="zh-CN" dirty="0">
                <a:solidFill>
                  <a:srgbClr val="AC29E7"/>
                </a:solidFill>
              </a:rPr>
              <a:t>VD ATE Estimator:</a:t>
            </a:r>
          </a:p>
          <a:p>
            <a:endParaRPr lang="zh-CN" altLang="en-US" dirty="0"/>
          </a:p>
        </p:txBody>
      </p:sp>
      <p:pic>
        <p:nvPicPr>
          <p:cNvPr id="6" name="图片 5"/>
          <p:cNvPicPr>
            <a:picLocks noChangeAspect="1"/>
          </p:cNvPicPr>
          <p:nvPr/>
        </p:nvPicPr>
        <p:blipFill>
          <a:blip r:embed="rId3"/>
          <a:stretch>
            <a:fillRect/>
          </a:stretch>
        </p:blipFill>
        <p:spPr>
          <a:xfrm>
            <a:off x="609600" y="1749620"/>
            <a:ext cx="3799959" cy="4795336"/>
          </a:xfrm>
          <a:prstGeom prst="rect">
            <a:avLst/>
          </a:prstGeom>
        </p:spPr>
      </p:pic>
      <p:pic>
        <p:nvPicPr>
          <p:cNvPr id="7" name="图片 6"/>
          <p:cNvPicPr>
            <a:picLocks noChangeAspect="1"/>
          </p:cNvPicPr>
          <p:nvPr/>
        </p:nvPicPr>
        <p:blipFill>
          <a:blip r:embed="rId4"/>
          <a:stretch>
            <a:fillRect/>
          </a:stretch>
        </p:blipFill>
        <p:spPr>
          <a:xfrm>
            <a:off x="5823421" y="4176194"/>
            <a:ext cx="5544946" cy="874982"/>
          </a:xfrm>
          <a:prstGeom prst="rect">
            <a:avLst/>
          </a:prstGeom>
        </p:spPr>
      </p:pic>
      <p:pic>
        <p:nvPicPr>
          <p:cNvPr id="8" name="图片 7"/>
          <p:cNvPicPr>
            <a:picLocks noChangeAspect="1"/>
          </p:cNvPicPr>
          <p:nvPr/>
        </p:nvPicPr>
        <p:blipFill>
          <a:blip r:embed="rId5"/>
          <a:stretch>
            <a:fillRect/>
          </a:stretch>
        </p:blipFill>
        <p:spPr>
          <a:xfrm>
            <a:off x="6730648" y="3312204"/>
            <a:ext cx="3047833" cy="558332"/>
          </a:xfrm>
          <a:prstGeom prst="rect">
            <a:avLst/>
          </a:prstGeom>
        </p:spPr>
      </p:pic>
      <p:pic>
        <p:nvPicPr>
          <p:cNvPr id="9" name="图片 8"/>
          <p:cNvPicPr>
            <a:picLocks noChangeAspect="1"/>
          </p:cNvPicPr>
          <p:nvPr/>
        </p:nvPicPr>
        <p:blipFill>
          <a:blip r:embed="rId6"/>
          <a:stretch>
            <a:fillRect/>
          </a:stretch>
        </p:blipFill>
        <p:spPr>
          <a:xfrm>
            <a:off x="6554473" y="5747449"/>
            <a:ext cx="3429282" cy="797507"/>
          </a:xfrm>
          <a:prstGeom prst="rect">
            <a:avLst/>
          </a:prstGeom>
        </p:spPr>
      </p:pic>
    </p:spTree>
    <p:extLst>
      <p:ext uri="{BB962C8B-B14F-4D97-AF65-F5344CB8AC3E}">
        <p14:creationId xmlns:p14="http://schemas.microsoft.com/office/powerpoint/2010/main" val="8797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899510" y="1610401"/>
            <a:ext cx="9749439" cy="4876800"/>
          </a:xfrm>
        </p:spPr>
        <p:txBody>
          <a:bodyPr>
            <a:normAutofit/>
          </a:bodyPr>
          <a:lstStyle/>
          <a:p>
            <a:r>
              <a:rPr lang="en-US" altLang="zh-CN" sz="3200" b="1" dirty="0"/>
              <a:t>Confounders Separation </a:t>
            </a:r>
            <a:r>
              <a:rPr lang="en-US" altLang="zh-CN" sz="3200" dirty="0"/>
              <a:t>&amp; </a:t>
            </a:r>
            <a:r>
              <a:rPr lang="en-US" altLang="zh-CN" sz="3200" b="1" dirty="0"/>
              <a:t>ATE Estimation</a:t>
            </a:r>
            <a:r>
              <a:rPr lang="en-US" altLang="zh-CN" sz="3200" dirty="0"/>
              <a:t>.</a:t>
            </a:r>
          </a:p>
          <a:p>
            <a:r>
              <a:rPr lang="en-US" altLang="zh-CN" sz="3200" dirty="0"/>
              <a:t>With our D</a:t>
            </a:r>
            <a:r>
              <a:rPr lang="en-US" altLang="zh-CN" sz="3200" baseline="30000" dirty="0"/>
              <a:t>2</a:t>
            </a:r>
            <a:r>
              <a:rPr lang="en-US" altLang="zh-CN" sz="3200" dirty="0"/>
              <a:t>VD estimator:</a:t>
            </a:r>
          </a:p>
          <a:p>
            <a:endParaRPr lang="en-US" altLang="zh-CN" sz="3200" dirty="0"/>
          </a:p>
          <a:p>
            <a:pPr marL="0" indent="0">
              <a:buNone/>
            </a:pPr>
            <a:endParaRPr lang="en-US" altLang="zh-CN" sz="4000" dirty="0"/>
          </a:p>
          <a:p>
            <a:r>
              <a:rPr lang="en-US" altLang="zh-CN" sz="3200" dirty="0"/>
              <a:t>By minimizing following objective function:</a:t>
            </a:r>
          </a:p>
          <a:p>
            <a:pPr marL="0" indent="0">
              <a:buNone/>
            </a:pPr>
            <a:endParaRPr lang="en-US" altLang="zh-CN" sz="4000" dirty="0"/>
          </a:p>
          <a:p>
            <a:r>
              <a:rPr lang="en-US" altLang="zh-CN" sz="3200" dirty="0"/>
              <a:t>We can estimate the ATE as: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52</a:t>
            </a:fld>
            <a:endParaRPr lang="en-US"/>
          </a:p>
        </p:txBody>
      </p:sp>
      <p:pic>
        <p:nvPicPr>
          <p:cNvPr id="7" name="图片 6"/>
          <p:cNvPicPr>
            <a:picLocks noChangeAspect="1"/>
          </p:cNvPicPr>
          <p:nvPr/>
        </p:nvPicPr>
        <p:blipFill>
          <a:blip r:embed="rId3"/>
          <a:stretch>
            <a:fillRect/>
          </a:stretch>
        </p:blipFill>
        <p:spPr>
          <a:xfrm>
            <a:off x="3429000" y="4731877"/>
            <a:ext cx="5334000" cy="771525"/>
          </a:xfrm>
          <a:prstGeom prst="rect">
            <a:avLst/>
          </a:prstGeom>
        </p:spPr>
      </p:pic>
      <p:grpSp>
        <p:nvGrpSpPr>
          <p:cNvPr id="10" name="组合 9"/>
          <p:cNvGrpSpPr/>
          <p:nvPr/>
        </p:nvGrpSpPr>
        <p:grpSpPr>
          <a:xfrm>
            <a:off x="3834072" y="5967441"/>
            <a:ext cx="4523855" cy="697338"/>
            <a:chOff x="827468" y="5506585"/>
            <a:chExt cx="4523855" cy="697338"/>
          </a:xfrm>
        </p:grpSpPr>
        <p:pic>
          <p:nvPicPr>
            <p:cNvPr id="8" name="图片 7"/>
            <p:cNvPicPr>
              <a:picLocks noChangeAspect="1"/>
            </p:cNvPicPr>
            <p:nvPr/>
          </p:nvPicPr>
          <p:blipFill>
            <a:blip r:embed="rId4"/>
            <a:stretch>
              <a:fillRect/>
            </a:stretch>
          </p:blipFill>
          <p:spPr>
            <a:xfrm>
              <a:off x="3503362" y="5511955"/>
              <a:ext cx="1847961" cy="691968"/>
            </a:xfrm>
            <a:prstGeom prst="rect">
              <a:avLst/>
            </a:prstGeom>
          </p:spPr>
        </p:pic>
        <p:pic>
          <p:nvPicPr>
            <p:cNvPr id="9" name="图片 8"/>
            <p:cNvPicPr>
              <a:picLocks noChangeAspect="1"/>
            </p:cNvPicPr>
            <p:nvPr/>
          </p:nvPicPr>
          <p:blipFill>
            <a:blip r:embed="rId5"/>
            <a:stretch>
              <a:fillRect/>
            </a:stretch>
          </p:blipFill>
          <p:spPr>
            <a:xfrm>
              <a:off x="827468" y="5506585"/>
              <a:ext cx="2663443" cy="697338"/>
            </a:xfrm>
            <a:prstGeom prst="rect">
              <a:avLst/>
            </a:prstGeom>
          </p:spPr>
        </p:pic>
      </p:grpSp>
      <p:grpSp>
        <p:nvGrpSpPr>
          <p:cNvPr id="12" name="组合 11"/>
          <p:cNvGrpSpPr/>
          <p:nvPr/>
        </p:nvGrpSpPr>
        <p:grpSpPr>
          <a:xfrm>
            <a:off x="1632106" y="2991329"/>
            <a:ext cx="9755719" cy="955237"/>
            <a:chOff x="2467665" y="2627081"/>
            <a:chExt cx="9755719" cy="955237"/>
          </a:xfrm>
        </p:grpSpPr>
        <p:pic>
          <p:nvPicPr>
            <p:cNvPr id="11" name="图片 10"/>
            <p:cNvPicPr>
              <a:picLocks noChangeAspect="1"/>
            </p:cNvPicPr>
            <p:nvPr/>
          </p:nvPicPr>
          <p:blipFill>
            <a:blip r:embed="rId6"/>
            <a:stretch>
              <a:fillRect/>
            </a:stretch>
          </p:blipFill>
          <p:spPr>
            <a:xfrm>
              <a:off x="2467665" y="2627081"/>
              <a:ext cx="3429282" cy="797507"/>
            </a:xfrm>
            <a:prstGeom prst="rect">
              <a:avLst/>
            </a:prstGeom>
          </p:spPr>
        </p:pic>
        <p:pic>
          <p:nvPicPr>
            <p:cNvPr id="5" name="图片 4"/>
            <p:cNvPicPr>
              <a:picLocks noChangeAspect="1"/>
            </p:cNvPicPr>
            <p:nvPr/>
          </p:nvPicPr>
          <p:blipFill>
            <a:blip r:embed="rId7"/>
            <a:stretch>
              <a:fillRect/>
            </a:stretch>
          </p:blipFill>
          <p:spPr>
            <a:xfrm>
              <a:off x="6002694" y="2627081"/>
              <a:ext cx="6220690" cy="955237"/>
            </a:xfrm>
            <a:prstGeom prst="rect">
              <a:avLst/>
            </a:prstGeom>
          </p:spPr>
        </p:pic>
      </p:grpSp>
    </p:spTree>
    <p:extLst>
      <p:ext uri="{BB962C8B-B14F-4D97-AF65-F5344CB8AC3E}">
        <p14:creationId xmlns:p14="http://schemas.microsoft.com/office/powerpoint/2010/main" val="3062487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1860015" y="3577867"/>
            <a:ext cx="6253255" cy="1566225"/>
          </a:xfrm>
          <a:prstGeom prst="rect">
            <a:avLst/>
          </a:prstGeom>
        </p:spPr>
      </p:pic>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53</a:t>
            </a:fld>
            <a:endParaRPr lang="en-US"/>
          </a:p>
        </p:txBody>
      </p:sp>
      <p:pic>
        <p:nvPicPr>
          <p:cNvPr id="10" name="图片 9"/>
          <p:cNvPicPr>
            <a:picLocks noChangeAspect="1"/>
          </p:cNvPicPr>
          <p:nvPr/>
        </p:nvPicPr>
        <p:blipFill>
          <a:blip r:embed="rId4"/>
          <a:stretch>
            <a:fillRect/>
          </a:stretch>
        </p:blipFill>
        <p:spPr>
          <a:xfrm>
            <a:off x="1860014" y="1722529"/>
            <a:ext cx="3200400" cy="407020"/>
          </a:xfrm>
          <a:prstGeom prst="rect">
            <a:avLst/>
          </a:prstGeom>
        </p:spPr>
      </p:pic>
      <p:sp>
        <p:nvSpPr>
          <p:cNvPr id="11" name="下箭头 10"/>
          <p:cNvSpPr/>
          <p:nvPr/>
        </p:nvSpPr>
        <p:spPr>
          <a:xfrm>
            <a:off x="2850957" y="2227745"/>
            <a:ext cx="409073" cy="1189161"/>
          </a:xfrm>
          <a:prstGeom prst="down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5"/>
          <a:stretch>
            <a:fillRect/>
          </a:stretch>
        </p:blipFill>
        <p:spPr>
          <a:xfrm>
            <a:off x="6597859" y="2356729"/>
            <a:ext cx="1908570" cy="902857"/>
          </a:xfrm>
          <a:prstGeom prst="rect">
            <a:avLst/>
          </a:prstGeom>
        </p:spPr>
      </p:pic>
      <p:grpSp>
        <p:nvGrpSpPr>
          <p:cNvPr id="13" name="组 12"/>
          <p:cNvGrpSpPr/>
          <p:nvPr/>
        </p:nvGrpSpPr>
        <p:grpSpPr>
          <a:xfrm>
            <a:off x="3687585" y="2191188"/>
            <a:ext cx="2584003" cy="727619"/>
            <a:chOff x="1888767" y="3066186"/>
            <a:chExt cx="7099206" cy="1870216"/>
          </a:xfrm>
        </p:grpSpPr>
        <p:pic>
          <p:nvPicPr>
            <p:cNvPr id="14" name="图片 13"/>
            <p:cNvPicPr>
              <a:picLocks noChangeAspect="1"/>
            </p:cNvPicPr>
            <p:nvPr/>
          </p:nvPicPr>
          <p:blipFill>
            <a:blip r:embed="rId6"/>
            <a:stretch>
              <a:fillRect/>
            </a:stretch>
          </p:blipFill>
          <p:spPr>
            <a:xfrm>
              <a:off x="1888767" y="3360618"/>
              <a:ext cx="2641600" cy="965200"/>
            </a:xfrm>
            <a:prstGeom prst="rect">
              <a:avLst/>
            </a:prstGeom>
          </p:spPr>
        </p:pic>
        <p:pic>
          <p:nvPicPr>
            <p:cNvPr id="15" name="图片 14"/>
            <p:cNvPicPr>
              <a:picLocks noChangeAspect="1"/>
            </p:cNvPicPr>
            <p:nvPr/>
          </p:nvPicPr>
          <p:blipFill>
            <a:blip r:embed="rId7"/>
            <a:stretch>
              <a:fillRect/>
            </a:stretch>
          </p:blipFill>
          <p:spPr>
            <a:xfrm>
              <a:off x="4508691" y="3066186"/>
              <a:ext cx="4479282" cy="1870216"/>
            </a:xfrm>
            <a:prstGeom prst="rect">
              <a:avLst/>
            </a:prstGeom>
          </p:spPr>
        </p:pic>
      </p:grpSp>
      <p:sp>
        <p:nvSpPr>
          <p:cNvPr id="24" name="内容占位符 2"/>
          <p:cNvSpPr>
            <a:spLocks noGrp="1"/>
          </p:cNvSpPr>
          <p:nvPr>
            <p:ph idx="1"/>
          </p:nvPr>
        </p:nvSpPr>
        <p:spPr>
          <a:xfrm>
            <a:off x="4040036" y="5323046"/>
            <a:ext cx="6627965" cy="1628499"/>
          </a:xfrm>
        </p:spPr>
        <p:txBody>
          <a:bodyPr>
            <a:normAutofit/>
          </a:bodyPr>
          <a:lstStyle/>
          <a:p>
            <a:r>
              <a:rPr lang="en-US" altLang="zh-CN" dirty="0"/>
              <a:t>Adjustment variables: </a:t>
            </a:r>
          </a:p>
          <a:p>
            <a:r>
              <a:rPr lang="en-US" altLang="zh-CN" dirty="0"/>
              <a:t>Confounders:</a:t>
            </a:r>
          </a:p>
          <a:p>
            <a:r>
              <a:rPr lang="en-US" altLang="zh-CN" dirty="0"/>
              <a:t>Treatment Effect:</a:t>
            </a:r>
            <a:endParaRPr lang="zh-CN" altLang="en-US" dirty="0"/>
          </a:p>
        </p:txBody>
      </p:sp>
      <p:sp>
        <p:nvSpPr>
          <p:cNvPr id="25" name="直角上箭头 24"/>
          <p:cNvSpPr/>
          <p:nvPr/>
        </p:nvSpPr>
        <p:spPr>
          <a:xfrm rot="5400000">
            <a:off x="3021315" y="5386273"/>
            <a:ext cx="903262" cy="861391"/>
          </a:xfrm>
          <a:prstGeom prst="bentUp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8"/>
          <a:stretch>
            <a:fillRect/>
          </a:stretch>
        </p:blipFill>
        <p:spPr>
          <a:xfrm>
            <a:off x="6435826" y="5805520"/>
            <a:ext cx="2766906" cy="419383"/>
          </a:xfrm>
          <a:prstGeom prst="rect">
            <a:avLst/>
          </a:prstGeom>
        </p:spPr>
      </p:pic>
      <p:pic>
        <p:nvPicPr>
          <p:cNvPr id="27" name="图片 26"/>
          <p:cNvPicPr>
            <a:picLocks noChangeAspect="1"/>
          </p:cNvPicPr>
          <p:nvPr/>
        </p:nvPicPr>
        <p:blipFill>
          <a:blip r:embed="rId9"/>
          <a:stretch>
            <a:fillRect/>
          </a:stretch>
        </p:blipFill>
        <p:spPr>
          <a:xfrm>
            <a:off x="7365953" y="5345219"/>
            <a:ext cx="2708857" cy="449555"/>
          </a:xfrm>
          <a:prstGeom prst="rect">
            <a:avLst/>
          </a:prstGeom>
        </p:spPr>
      </p:pic>
      <p:pic>
        <p:nvPicPr>
          <p:cNvPr id="28" name="图片 27"/>
          <p:cNvPicPr>
            <a:picLocks noChangeAspect="1"/>
          </p:cNvPicPr>
          <p:nvPr/>
        </p:nvPicPr>
        <p:blipFill>
          <a:blip r:embed="rId10"/>
          <a:stretch>
            <a:fillRect/>
          </a:stretch>
        </p:blipFill>
        <p:spPr>
          <a:xfrm>
            <a:off x="6746833" y="6194165"/>
            <a:ext cx="2822154" cy="487652"/>
          </a:xfrm>
          <a:prstGeom prst="rect">
            <a:avLst/>
          </a:prstGeom>
        </p:spPr>
      </p:pic>
      <mc:AlternateContent xmlns:mc="http://schemas.openxmlformats.org/markup-compatibility/2006" xmlns:a14="http://schemas.microsoft.com/office/drawing/2010/main">
        <mc:Choice Requires="a14">
          <p:sp>
            <p:nvSpPr>
              <p:cNvPr id="29" name="文本框 28"/>
              <p:cNvSpPr txBox="1"/>
              <p:nvPr/>
            </p:nvSpPr>
            <p:spPr>
              <a:xfrm>
                <a:off x="1678236" y="5497418"/>
                <a:ext cx="13054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solidFill>
                            <a:srgbClr val="FF0000"/>
                          </a:solidFill>
                          <a:latin typeface="Cambria Math" panose="02040503050406030204" pitchFamily="18" charset="0"/>
                        </a:rPr>
                        <m:t>𝛼</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𝛽</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𝛾</m:t>
                      </m:r>
                    </m:oMath>
                  </m:oMathPara>
                </a14:m>
                <a:endParaRPr lang="zh-CN" altLang="en-US" sz="4000"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678236" y="5497418"/>
                <a:ext cx="1305474" cy="615553"/>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33" name="组合 32"/>
          <p:cNvGrpSpPr/>
          <p:nvPr/>
        </p:nvGrpSpPr>
        <p:grpSpPr>
          <a:xfrm>
            <a:off x="5565923" y="1575783"/>
            <a:ext cx="4738646" cy="611536"/>
            <a:chOff x="4041923" y="1575783"/>
            <a:chExt cx="4738646" cy="611536"/>
          </a:xfrm>
        </p:grpSpPr>
        <p:pic>
          <p:nvPicPr>
            <p:cNvPr id="16" name="图片 15"/>
            <p:cNvPicPr>
              <a:picLocks noChangeAspect="1"/>
            </p:cNvPicPr>
            <p:nvPr/>
          </p:nvPicPr>
          <p:blipFill>
            <a:blip r:embed="rId12"/>
            <a:stretch>
              <a:fillRect/>
            </a:stretch>
          </p:blipFill>
          <p:spPr>
            <a:xfrm>
              <a:off x="4905135" y="1575783"/>
              <a:ext cx="3875434" cy="611536"/>
            </a:xfrm>
            <a:prstGeom prst="rect">
              <a:avLst/>
            </a:prstGeom>
          </p:spPr>
        </p:pic>
        <p:sp>
          <p:nvSpPr>
            <p:cNvPr id="30" name="文本框 29"/>
            <p:cNvSpPr txBox="1"/>
            <p:nvPr/>
          </p:nvSpPr>
          <p:spPr>
            <a:xfrm>
              <a:off x="4041923" y="1687889"/>
              <a:ext cx="1180910" cy="369332"/>
            </a:xfrm>
            <a:prstGeom prst="rect">
              <a:avLst/>
            </a:prstGeom>
            <a:noFill/>
          </p:spPr>
          <p:txBody>
            <a:bodyPr wrap="square" rtlCol="0">
              <a:spAutoFit/>
            </a:bodyPr>
            <a:lstStyle/>
            <a:p>
              <a:r>
                <a:rPr lang="en-US" altLang="zh-CN" dirty="0"/>
                <a:t>Where</a:t>
              </a:r>
              <a:endParaRPr lang="zh-CN" altLang="en-US" dirty="0"/>
            </a:p>
          </p:txBody>
        </p:sp>
      </p:grpSp>
      <p:grpSp>
        <p:nvGrpSpPr>
          <p:cNvPr id="32" name="组合 31"/>
          <p:cNvGrpSpPr/>
          <p:nvPr/>
        </p:nvGrpSpPr>
        <p:grpSpPr>
          <a:xfrm>
            <a:off x="6961689" y="3536495"/>
            <a:ext cx="3507032" cy="459549"/>
            <a:chOff x="5437689" y="3536494"/>
            <a:chExt cx="3507032" cy="459549"/>
          </a:xfrm>
        </p:grpSpPr>
        <p:pic>
          <p:nvPicPr>
            <p:cNvPr id="23" name="图片 22"/>
            <p:cNvPicPr>
              <a:picLocks noChangeAspect="1"/>
            </p:cNvPicPr>
            <p:nvPr/>
          </p:nvPicPr>
          <p:blipFill>
            <a:blip r:embed="rId13"/>
            <a:stretch>
              <a:fillRect/>
            </a:stretch>
          </p:blipFill>
          <p:spPr>
            <a:xfrm>
              <a:off x="6295279" y="3536494"/>
              <a:ext cx="2649442" cy="459549"/>
            </a:xfrm>
            <a:prstGeom prst="rect">
              <a:avLst/>
            </a:prstGeom>
          </p:spPr>
        </p:pic>
        <p:sp>
          <p:nvSpPr>
            <p:cNvPr id="31" name="文本框 30"/>
            <p:cNvSpPr txBox="1"/>
            <p:nvPr/>
          </p:nvSpPr>
          <p:spPr>
            <a:xfrm>
              <a:off x="5437689" y="3563753"/>
              <a:ext cx="1180910" cy="369332"/>
            </a:xfrm>
            <a:prstGeom prst="rect">
              <a:avLst/>
            </a:prstGeom>
            <a:noFill/>
          </p:spPr>
          <p:txBody>
            <a:bodyPr wrap="square" rtlCol="0">
              <a:spAutoFit/>
            </a:bodyPr>
            <a:lstStyle/>
            <a:p>
              <a:r>
                <a:rPr lang="en-US" altLang="zh-CN" dirty="0"/>
                <a:t>Where</a:t>
              </a:r>
              <a:endParaRPr lang="zh-CN" altLang="en-US" dirty="0"/>
            </a:p>
          </p:txBody>
        </p:sp>
      </p:grpSp>
      <p:sp>
        <p:nvSpPr>
          <p:cNvPr id="34" name="文本框 33"/>
          <p:cNvSpPr txBox="1"/>
          <p:nvPr/>
        </p:nvSpPr>
        <p:spPr>
          <a:xfrm>
            <a:off x="3747210" y="2935059"/>
            <a:ext cx="2963537" cy="400110"/>
          </a:xfrm>
          <a:prstGeom prst="rect">
            <a:avLst/>
          </a:prstGeom>
          <a:noFill/>
        </p:spPr>
        <p:txBody>
          <a:bodyPr wrap="square" rtlCol="0">
            <a:spAutoFit/>
          </a:bodyPr>
          <a:lstStyle/>
          <a:p>
            <a:r>
              <a:rPr lang="en-US" altLang="zh-CN" sz="2000" b="1" dirty="0"/>
              <a:t>Replace X, Z</a:t>
            </a:r>
            <a:r>
              <a:rPr lang="zh-CN" altLang="en-US" sz="2000" b="1" dirty="0"/>
              <a:t> </a:t>
            </a:r>
            <a:r>
              <a:rPr lang="en-US" altLang="zh-CN" sz="2000" b="1" dirty="0"/>
              <a:t>with U</a:t>
            </a:r>
            <a:endParaRPr lang="zh-CN" altLang="en-US" sz="2000" b="1" dirty="0"/>
          </a:p>
        </p:txBody>
      </p:sp>
      <p:sp>
        <p:nvSpPr>
          <p:cNvPr id="3" name="圆角矩形 2"/>
          <p:cNvSpPr/>
          <p:nvPr/>
        </p:nvSpPr>
        <p:spPr>
          <a:xfrm>
            <a:off x="1610880" y="3474676"/>
            <a:ext cx="8956913" cy="186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610880" y="1554043"/>
            <a:ext cx="8956912" cy="6332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321468" y="4771169"/>
            <a:ext cx="1603332" cy="4217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709549" y="2208417"/>
            <a:ext cx="4701629" cy="651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95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fade">
                                      <p:cBhvr>
                                        <p:cTn id="47" dur="500"/>
                                        <p:tgtEl>
                                          <p:spTgt spid="24">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xEl>
                                              <p:pRg st="2" end="2"/>
                                            </p:txEl>
                                          </p:spTgt>
                                        </p:tgtEl>
                                        <p:attrNameLst>
                                          <p:attrName>style.visibility</p:attrName>
                                        </p:attrNameLst>
                                      </p:cBhvr>
                                      <p:to>
                                        <p:strVal val="visible"/>
                                      </p:to>
                                    </p:set>
                                    <p:animEffect transition="in" filter="fade">
                                      <p:cBhvr>
                                        <p:cTn id="50" dur="500"/>
                                        <p:tgtEl>
                                          <p:spTgt spid="24">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build="p"/>
      <p:bldP spid="25" grpId="0" animBg="1"/>
      <p:bldP spid="29" grpId="0"/>
      <p:bldP spid="34" grpId="0"/>
      <p:bldP spid="3" grpId="0" animBg="1"/>
      <p:bldP spid="6"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54</a:t>
            </a:fld>
            <a:endParaRPr lang="en-US"/>
          </a:p>
        </p:txBody>
      </p:sp>
      <p:sp>
        <p:nvSpPr>
          <p:cNvPr id="5" name="Content Placeholder 2"/>
          <p:cNvSpPr txBox="1">
            <a:spLocks/>
          </p:cNvSpPr>
          <p:nvPr/>
        </p:nvSpPr>
        <p:spPr bwMode="auto">
          <a:xfrm>
            <a:off x="1612331" y="1820642"/>
            <a:ext cx="8996242" cy="4522836"/>
          </a:xfrm>
          <a:prstGeom prst="rect">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FontTx/>
              <a:buNone/>
            </a:pPr>
            <a:r>
              <a:rPr lang="en-US" altLang="zh-CN" sz="2400" b="1" dirty="0">
                <a:solidFill>
                  <a:srgbClr val="7030A0"/>
                </a:solidFill>
                <a:ea typeface="黑体" pitchFamily="49" charset="-122"/>
                <a:cs typeface="Arial"/>
              </a:rPr>
              <a:t>Bias Analysis</a:t>
            </a:r>
            <a:r>
              <a:rPr lang="en-US" altLang="zh-CN" sz="2400" dirty="0">
                <a:solidFill>
                  <a:srgbClr val="7030A0"/>
                </a:solidFill>
                <a:ea typeface="黑体" pitchFamily="49" charset="-122"/>
                <a:cs typeface="Arial"/>
              </a:rPr>
              <a:t>: </a:t>
            </a:r>
          </a:p>
          <a:p>
            <a:pPr marL="0" indent="0" algn="ctr">
              <a:buFontTx/>
              <a:buNone/>
            </a:pPr>
            <a:r>
              <a:rPr lang="en-US" altLang="zh-CN" sz="2400" dirty="0">
                <a:ea typeface="黑体" pitchFamily="49" charset="-122"/>
                <a:cs typeface="Arial"/>
              </a:rPr>
              <a:t>Our D</a:t>
            </a:r>
            <a:r>
              <a:rPr lang="en-US" altLang="zh-CN" sz="2400" baseline="30000" dirty="0">
                <a:ea typeface="黑体" pitchFamily="49" charset="-122"/>
                <a:cs typeface="Arial"/>
              </a:rPr>
              <a:t>2</a:t>
            </a:r>
            <a:r>
              <a:rPr lang="en-US" altLang="zh-CN" sz="2400" dirty="0">
                <a:ea typeface="黑体" pitchFamily="49" charset="-122"/>
                <a:cs typeface="Arial"/>
              </a:rPr>
              <a:t>VD algorithm is unbiased to estimate causal effect</a:t>
            </a: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r>
              <a:rPr lang="en-US" altLang="zh-CN" sz="2400" b="1" dirty="0">
                <a:solidFill>
                  <a:srgbClr val="7030A0"/>
                </a:solidFill>
                <a:ea typeface="黑体" pitchFamily="49" charset="-122"/>
                <a:cs typeface="Arial"/>
              </a:rPr>
              <a:t>Variance Analysis: </a:t>
            </a:r>
          </a:p>
          <a:p>
            <a:pPr marL="0" indent="0" algn="ctr">
              <a:buFontTx/>
              <a:buNone/>
            </a:pPr>
            <a:r>
              <a:rPr lang="en-US" altLang="zh-CN" sz="2400" dirty="0">
                <a:ea typeface="黑体" pitchFamily="49" charset="-122"/>
                <a:cs typeface="Arial"/>
              </a:rPr>
              <a:t>The asymptotic variance of Our D</a:t>
            </a:r>
            <a:r>
              <a:rPr lang="en-US" altLang="zh-CN" sz="2400" baseline="30000" dirty="0">
                <a:ea typeface="黑体" pitchFamily="49" charset="-122"/>
                <a:cs typeface="Arial"/>
              </a:rPr>
              <a:t>2</a:t>
            </a:r>
            <a:r>
              <a:rPr lang="en-US" altLang="zh-CN" sz="2400" dirty="0">
                <a:ea typeface="黑体" pitchFamily="49" charset="-122"/>
                <a:cs typeface="Arial"/>
              </a:rPr>
              <a:t>VD algorithm  is smaller</a:t>
            </a:r>
          </a:p>
        </p:txBody>
      </p:sp>
      <p:pic>
        <p:nvPicPr>
          <p:cNvPr id="6" name="图片 5"/>
          <p:cNvPicPr>
            <a:picLocks noChangeAspect="1"/>
          </p:cNvPicPr>
          <p:nvPr/>
        </p:nvPicPr>
        <p:blipFill>
          <a:blip r:embed="rId3"/>
          <a:stretch>
            <a:fillRect/>
          </a:stretch>
        </p:blipFill>
        <p:spPr>
          <a:xfrm>
            <a:off x="2987954" y="2683201"/>
            <a:ext cx="5609635" cy="953638"/>
          </a:xfrm>
          <a:prstGeom prst="rect">
            <a:avLst/>
          </a:prstGeom>
        </p:spPr>
      </p:pic>
      <p:pic>
        <p:nvPicPr>
          <p:cNvPr id="7" name="图片 6"/>
          <p:cNvPicPr>
            <a:picLocks noChangeAspect="1"/>
          </p:cNvPicPr>
          <p:nvPr/>
        </p:nvPicPr>
        <p:blipFill>
          <a:blip r:embed="rId4"/>
          <a:stretch>
            <a:fillRect/>
          </a:stretch>
        </p:blipFill>
        <p:spPr>
          <a:xfrm>
            <a:off x="2580827" y="4702747"/>
            <a:ext cx="7049149" cy="1234967"/>
          </a:xfrm>
          <a:prstGeom prst="rect">
            <a:avLst/>
          </a:prstGeom>
        </p:spPr>
      </p:pic>
    </p:spTree>
    <p:extLst>
      <p:ext uri="{BB962C8B-B14F-4D97-AF65-F5344CB8AC3E}">
        <p14:creationId xmlns:p14="http://schemas.microsoft.com/office/powerpoint/2010/main" val="2367510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292361" y="1600200"/>
            <a:ext cx="11744131" cy="4876800"/>
          </a:xfrm>
        </p:spPr>
        <p:txBody>
          <a:bodyPr>
            <a:normAutofit/>
          </a:bodyPr>
          <a:lstStyle/>
          <a:p>
            <a:r>
              <a:rPr lang="en-US" altLang="zh-CN" sz="4000" dirty="0">
                <a:latin typeface="Times New Roman" panose="02020603050405020304" pitchFamily="18" charset="0"/>
                <a:cs typeface="Times New Roman" panose="02020603050405020304" pitchFamily="18" charset="0"/>
              </a:rPr>
              <a:t>OUR: </a:t>
            </a:r>
            <a:r>
              <a:rPr lang="en-US" altLang="zh-CN" sz="4000" i="1" dirty="0">
                <a:latin typeface="Times New Roman" panose="02020603050405020304" pitchFamily="18" charset="0"/>
                <a:cs typeface="Times New Roman" panose="02020603050405020304" pitchFamily="18" charset="0"/>
              </a:rPr>
              <a:t>Data-Driven Variable Decomposition </a:t>
            </a:r>
            <a:r>
              <a:rPr lang="en-US" altLang="zh-CN" sz="4000" dirty="0">
                <a:latin typeface="Times New Roman" panose="02020603050405020304" pitchFamily="18" charset="0"/>
                <a:cs typeface="Times New Roman" panose="02020603050405020304" pitchFamily="18" charset="0"/>
              </a:rPr>
              <a:t>(</a:t>
            </a:r>
            <a:r>
              <a:rPr lang="en-US" altLang="zh-CN" sz="4000" b="1" dirty="0">
                <a:solidFill>
                  <a:srgbClr val="FF0000"/>
                </a:solidFill>
                <a:latin typeface="Times New Roman" panose="02020603050405020304" pitchFamily="18" charset="0"/>
                <a:cs typeface="Times New Roman" panose="02020603050405020304" pitchFamily="18" charset="0"/>
              </a:rPr>
              <a:t>D</a:t>
            </a:r>
            <a:r>
              <a:rPr lang="en-US" altLang="zh-CN" sz="4000" b="1" baseline="30000" dirty="0">
                <a:solidFill>
                  <a:srgbClr val="FF0000"/>
                </a:solidFill>
                <a:latin typeface="Times New Roman" panose="02020603050405020304" pitchFamily="18" charset="0"/>
                <a:cs typeface="Times New Roman" panose="02020603050405020304" pitchFamily="18" charset="0"/>
              </a:rPr>
              <a:t>2</a:t>
            </a:r>
            <a:r>
              <a:rPr lang="en-US" altLang="zh-CN" sz="4000" b="1" dirty="0">
                <a:solidFill>
                  <a:srgbClr val="FF0000"/>
                </a:solidFill>
                <a:latin typeface="Times New Roman" panose="02020603050405020304" pitchFamily="18" charset="0"/>
                <a:cs typeface="Times New Roman" panose="02020603050405020304" pitchFamily="18" charset="0"/>
              </a:rPr>
              <a:t>VD</a:t>
            </a:r>
            <a:r>
              <a:rPr lang="en-US" altLang="zh-CN" sz="4000" dirty="0">
                <a:latin typeface="Times New Roman" panose="02020603050405020304" pitchFamily="18" charset="0"/>
                <a:cs typeface="Times New Roman" panose="02020603050405020304" pitchFamily="18" charset="0"/>
              </a:rPr>
              <a:t>)</a:t>
            </a:r>
          </a:p>
          <a:p>
            <a:pPr lvl="1"/>
            <a:endParaRPr lang="en-US" altLang="zh-CN" sz="1400" dirty="0">
              <a:latin typeface="Times New Roman" panose="02020603050405020304" pitchFamily="18" charset="0"/>
              <a:cs typeface="Times New Roman" panose="02020603050405020304" pitchFamily="18" charset="0"/>
            </a:endParaRPr>
          </a:p>
          <a:p>
            <a:r>
              <a:rPr lang="en-US" altLang="zh-CN" sz="4000" dirty="0">
                <a:latin typeface="Times New Roman" panose="02020603050405020304" pitchFamily="18" charset="0"/>
                <a:cs typeface="Times New Roman" panose="02020603050405020304" pitchFamily="18" charset="0"/>
              </a:rPr>
              <a:t>Baselines</a:t>
            </a:r>
          </a:p>
          <a:p>
            <a:pPr lvl="1"/>
            <a:r>
              <a:rPr lang="en-US" altLang="zh-CN" sz="3600" i="1" dirty="0">
                <a:latin typeface="Times New Roman" panose="02020603050405020304" pitchFamily="18" charset="0"/>
                <a:cs typeface="Times New Roman" panose="02020603050405020304" pitchFamily="18" charset="0"/>
              </a:rPr>
              <a:t>Directly Estimator </a:t>
            </a:r>
            <a:r>
              <a:rPr lang="en-US" altLang="zh-CN" sz="3600" dirty="0">
                <a:latin typeface="Times New Roman" panose="02020603050405020304" pitchFamily="18" charset="0"/>
                <a:cs typeface="Times New Roman" panose="02020603050405020304" pitchFamily="18" charset="0"/>
              </a:rPr>
              <a:t>(</a:t>
            </a:r>
            <a:r>
              <a:rPr lang="en-US" altLang="zh-CN" sz="3600" dirty="0" err="1">
                <a:solidFill>
                  <a:srgbClr val="FF0000"/>
                </a:solidFill>
                <a:latin typeface="Times New Roman" panose="02020603050405020304" pitchFamily="18" charset="0"/>
                <a:cs typeface="Times New Roman" panose="02020603050405020304" pitchFamily="18" charset="0"/>
              </a:rPr>
              <a:t>dir</a:t>
            </a:r>
            <a:r>
              <a:rPr lang="en-US" altLang="zh-CN" sz="3600" dirty="0">
                <a:latin typeface="Times New Roman" panose="02020603050405020304" pitchFamily="18" charset="0"/>
                <a:cs typeface="Times New Roman" panose="02020603050405020304" pitchFamily="18" charset="0"/>
              </a:rPr>
              <a:t>): ignores confounding bias</a:t>
            </a:r>
          </a:p>
          <a:p>
            <a:pPr lvl="1"/>
            <a:r>
              <a:rPr lang="en-US" altLang="zh-CN" sz="3600" i="1" dirty="0">
                <a:latin typeface="Times New Roman" panose="02020603050405020304" pitchFamily="18" charset="0"/>
                <a:cs typeface="Times New Roman" panose="02020603050405020304" pitchFamily="18" charset="0"/>
              </a:rPr>
              <a:t>IPW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IPW</a:t>
            </a:r>
            <a:r>
              <a:rPr lang="en-US" altLang="zh-CN" sz="3600" dirty="0">
                <a:latin typeface="Times New Roman" panose="02020603050405020304" pitchFamily="18" charset="0"/>
                <a:cs typeface="Times New Roman" panose="02020603050405020304" pitchFamily="18" charset="0"/>
              </a:rPr>
              <a:t>): treats all variables as confounders</a:t>
            </a:r>
          </a:p>
          <a:p>
            <a:pPr lvl="1"/>
            <a:r>
              <a:rPr lang="en-US" altLang="zh-CN" sz="3600" i="1" dirty="0">
                <a:latin typeface="Times New Roman" panose="02020603050405020304" pitchFamily="18" charset="0"/>
                <a:cs typeface="Times New Roman" panose="02020603050405020304" pitchFamily="18" charset="0"/>
              </a:rPr>
              <a:t>Doubly Robust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DR</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Times New Roman" panose="02020603050405020304" pitchFamily="18" charset="0"/>
                <a:cs typeface="Times New Roman" panose="02020603050405020304" pitchFamily="18" charset="0"/>
              </a:rPr>
              <a:t>IPW+regression</a:t>
            </a:r>
            <a:endParaRPr lang="en-US" altLang="zh-CN" sz="3600" dirty="0">
              <a:latin typeface="Times New Roman" panose="02020603050405020304" pitchFamily="18" charset="0"/>
              <a:cs typeface="Times New Roman" panose="02020603050405020304" pitchFamily="18" charset="0"/>
            </a:endParaRPr>
          </a:p>
          <a:p>
            <a:pPr lvl="1"/>
            <a:r>
              <a:rPr lang="en-US" altLang="zh-CN" sz="3600" i="1" dirty="0">
                <a:latin typeface="Times New Roman" panose="02020603050405020304" pitchFamily="18" charset="0"/>
                <a:cs typeface="Times New Roman" panose="02020603050405020304" pitchFamily="18" charset="0"/>
              </a:rPr>
              <a:t>Non-Separation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a:t>
            </a:r>
            <a:r>
              <a:rPr lang="en-US" altLang="zh-CN" sz="3600" baseline="30000" dirty="0">
                <a:solidFill>
                  <a:srgbClr val="FF0000"/>
                </a:solidFill>
                <a:latin typeface="Times New Roman" panose="02020603050405020304" pitchFamily="18" charset="0"/>
                <a:cs typeface="Times New Roman" panose="02020603050405020304" pitchFamily="18" charset="0"/>
              </a:rPr>
              <a:t>2</a:t>
            </a:r>
            <a:r>
              <a:rPr lang="en-US" altLang="zh-CN" sz="3600" dirty="0">
                <a:solidFill>
                  <a:srgbClr val="FF0000"/>
                </a:solidFill>
                <a:latin typeface="Times New Roman" panose="02020603050405020304" pitchFamily="18" charset="0"/>
                <a:cs typeface="Times New Roman" panose="02020603050405020304" pitchFamily="18" charset="0"/>
              </a:rPr>
              <a:t>VD-</a:t>
            </a:r>
            <a:r>
              <a:rPr lang="en-US" altLang="zh-CN" sz="3600" dirty="0">
                <a:latin typeface="Times New Roman" panose="02020603050405020304" pitchFamily="18" charset="0"/>
                <a:cs typeface="Times New Roman" panose="02020603050405020304" pitchFamily="18" charset="0"/>
              </a:rPr>
              <a:t>): no variables separation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55</a:t>
            </a:fld>
            <a:endParaRPr lang="en-US"/>
          </a:p>
        </p:txBody>
      </p:sp>
    </p:spTree>
    <p:extLst>
      <p:ext uri="{BB962C8B-B14F-4D97-AF65-F5344CB8AC3E}">
        <p14:creationId xmlns:p14="http://schemas.microsoft.com/office/powerpoint/2010/main" val="4125137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56</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Tree>
    <p:extLst>
      <p:ext uri="{BB962C8B-B14F-4D97-AF65-F5344CB8AC3E}">
        <p14:creationId xmlns:p14="http://schemas.microsoft.com/office/powerpoint/2010/main" val="41519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57</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
        <p:nvSpPr>
          <p:cNvPr id="5" name="圆角矩形 4"/>
          <p:cNvSpPr/>
          <p:nvPr/>
        </p:nvSpPr>
        <p:spPr>
          <a:xfrm>
            <a:off x="2277694" y="2210073"/>
            <a:ext cx="8048783" cy="781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dirty="0"/>
              <a:t>The </a:t>
            </a:r>
            <a:r>
              <a:rPr lang="en-US" altLang="zh-CN" sz="2800" dirty="0">
                <a:solidFill>
                  <a:srgbClr val="FFFF00"/>
                </a:solidFill>
              </a:rPr>
              <a:t>true treatment effect </a:t>
            </a:r>
            <a:r>
              <a:rPr lang="en-US" altLang="zh-CN" sz="2800" dirty="0"/>
              <a:t>in synthetic data is </a:t>
            </a:r>
            <a:r>
              <a:rPr lang="en-US" altLang="zh-CN" sz="2800" b="1" dirty="0">
                <a:solidFill>
                  <a:srgbClr val="FFFF00"/>
                </a:solidFill>
              </a:rPr>
              <a:t>1</a:t>
            </a:r>
            <a:r>
              <a:rPr lang="en-US" altLang="zh-CN" sz="2800" dirty="0"/>
              <a:t>.</a:t>
            </a:r>
            <a:endParaRPr lang="zh-CN" altLang="en-US" sz="2800" dirty="0"/>
          </a:p>
        </p:txBody>
      </p:sp>
    </p:spTree>
    <p:extLst>
      <p:ext uri="{BB962C8B-B14F-4D97-AF65-F5344CB8AC3E}">
        <p14:creationId xmlns:p14="http://schemas.microsoft.com/office/powerpoint/2010/main" val="786386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58</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Tree>
    <p:extLst>
      <p:ext uri="{BB962C8B-B14F-4D97-AF65-F5344CB8AC3E}">
        <p14:creationId xmlns:p14="http://schemas.microsoft.com/office/powerpoint/2010/main" val="4098090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59</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
        <p:nvSpPr>
          <p:cNvPr id="10" name="圆角矩形 9"/>
          <p:cNvSpPr/>
          <p:nvPr/>
        </p:nvSpPr>
        <p:spPr>
          <a:xfrm>
            <a:off x="1585113" y="527678"/>
            <a:ext cx="9286087" cy="16681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buAutoNum type="arabicPeriod"/>
            </a:pPr>
            <a:r>
              <a:rPr lang="en-US" altLang="zh-CN" sz="2000" dirty="0"/>
              <a:t>The direct estimator is failed under all settings.</a:t>
            </a:r>
          </a:p>
          <a:p>
            <a:pPr marL="342900" indent="-342900">
              <a:buAutoNum type="arabicPeriod"/>
            </a:pPr>
            <a:r>
              <a:rPr lang="en-US" altLang="zh-CN" sz="2000" dirty="0"/>
              <a:t>IPW and DR estimators are good when T=</a:t>
            </a:r>
            <a:r>
              <a:rPr lang="en-US" altLang="zh-CN" sz="2000" dirty="0" err="1"/>
              <a:t>T</a:t>
            </a:r>
            <a:r>
              <a:rPr lang="en-US" altLang="zh-CN" sz="2000" baseline="-25000" dirty="0" err="1"/>
              <a:t>logit</a:t>
            </a:r>
            <a:r>
              <a:rPr lang="en-US" altLang="zh-CN" sz="2000" dirty="0"/>
              <a:t>, but poor when T=</a:t>
            </a:r>
            <a:r>
              <a:rPr lang="en-US" altLang="zh-CN" sz="2000" dirty="0" err="1"/>
              <a:t>T</a:t>
            </a:r>
            <a:r>
              <a:rPr lang="en-US" altLang="zh-CN" sz="2000" baseline="-25000" dirty="0" err="1"/>
              <a:t>missp</a:t>
            </a:r>
            <a:r>
              <a:rPr lang="en-US" altLang="zh-CN" sz="2000" dirty="0"/>
              <a:t>.</a:t>
            </a:r>
          </a:p>
          <a:p>
            <a:pPr marL="342900" indent="-342900">
              <a:buAutoNum type="arabicPeriod"/>
            </a:pPr>
            <a:r>
              <a:rPr lang="en-US" altLang="zh-CN" sz="2000" dirty="0"/>
              <a:t>D</a:t>
            </a:r>
            <a:r>
              <a:rPr lang="en-US" altLang="zh-CN" sz="2000" baseline="30000" dirty="0"/>
              <a:t>2</a:t>
            </a:r>
            <a:r>
              <a:rPr lang="en-US" altLang="zh-CN" sz="2000" dirty="0"/>
              <a:t>VD(-) has no variables separation, get similar results with DR estimator.</a:t>
            </a:r>
          </a:p>
          <a:p>
            <a:pPr marL="342900" indent="-342900">
              <a:buAutoNum type="arabicPeriod"/>
            </a:pPr>
            <a:r>
              <a:rPr lang="en-US" altLang="zh-CN" sz="2000" dirty="0"/>
              <a:t>D</a:t>
            </a:r>
            <a:r>
              <a:rPr lang="en-US" altLang="zh-CN" sz="2000" baseline="30000" dirty="0"/>
              <a:t>2</a:t>
            </a:r>
            <a:r>
              <a:rPr lang="en-US" altLang="zh-CN" sz="2000" dirty="0"/>
              <a:t>VD can </a:t>
            </a:r>
            <a:r>
              <a:rPr lang="en-US" altLang="zh-CN" sz="2000" dirty="0">
                <a:solidFill>
                  <a:srgbClr val="FFFF00"/>
                </a:solidFill>
              </a:rPr>
              <a:t>improve accuracy </a:t>
            </a:r>
            <a:r>
              <a:rPr lang="en-US" altLang="zh-CN" sz="2000" dirty="0"/>
              <a:t>and </a:t>
            </a:r>
            <a:r>
              <a:rPr lang="en-US" altLang="zh-CN" sz="2000" dirty="0">
                <a:solidFill>
                  <a:srgbClr val="FFFF00"/>
                </a:solidFill>
              </a:rPr>
              <a:t>reduce variance </a:t>
            </a:r>
            <a:r>
              <a:rPr lang="en-US" altLang="zh-CN" sz="2000" dirty="0"/>
              <a:t>for ATE estimation.</a:t>
            </a:r>
            <a:endParaRPr lang="zh-CN" altLang="en-US" sz="2000" dirty="0"/>
          </a:p>
        </p:txBody>
      </p:sp>
    </p:spTree>
    <p:extLst>
      <p:ext uri="{BB962C8B-B14F-4D97-AF65-F5344CB8AC3E}">
        <p14:creationId xmlns:p14="http://schemas.microsoft.com/office/powerpoint/2010/main" val="300390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a:t>
            </a:fld>
            <a:endParaRPr lang="en-US"/>
          </a:p>
        </p:txBody>
      </p:sp>
      <p:sp>
        <p:nvSpPr>
          <p:cNvPr id="5" name="文本框 4"/>
          <p:cNvSpPr txBox="1"/>
          <p:nvPr/>
        </p:nvSpPr>
        <p:spPr>
          <a:xfrm>
            <a:off x="8819722" y="2293998"/>
            <a:ext cx="1800200" cy="369332"/>
          </a:xfrm>
          <a:prstGeom prst="rect">
            <a:avLst/>
          </a:prstGeom>
          <a:noFill/>
        </p:spPr>
        <p:txBody>
          <a:bodyPr wrap="square" rtlCol="0">
            <a:spAutoFit/>
          </a:bodyPr>
          <a:lstStyle/>
          <a:p>
            <a:pPr algn="ctr"/>
            <a:r>
              <a:rPr lang="en-US" altLang="zh-CN" b="1" dirty="0">
                <a:solidFill>
                  <a:srgbClr val="C00000"/>
                </a:solidFill>
              </a:rPr>
              <a:t>Yes</a:t>
            </a:r>
            <a:endParaRPr lang="zh-CN" altLang="en-US" b="1" dirty="0">
              <a:solidFill>
                <a:srgbClr val="C00000"/>
              </a:solidFill>
            </a:endParaRPr>
          </a:p>
        </p:txBody>
      </p:sp>
      <p:sp>
        <p:nvSpPr>
          <p:cNvPr id="6" name="文本框 5"/>
          <p:cNvSpPr txBox="1"/>
          <p:nvPr/>
        </p:nvSpPr>
        <p:spPr>
          <a:xfrm>
            <a:off x="8819722" y="3773084"/>
            <a:ext cx="1800200" cy="369332"/>
          </a:xfrm>
          <a:prstGeom prst="rect">
            <a:avLst/>
          </a:prstGeom>
          <a:noFill/>
        </p:spPr>
        <p:txBody>
          <a:bodyPr wrap="square" rtlCol="0">
            <a:spAutoFit/>
          </a:bodyPr>
          <a:lstStyle/>
          <a:p>
            <a:pPr algn="ctr"/>
            <a:r>
              <a:rPr lang="en-US" altLang="zh-CN" b="1" dirty="0">
                <a:solidFill>
                  <a:srgbClr val="C00000"/>
                </a:solidFill>
              </a:rPr>
              <a:t>Maybe</a:t>
            </a:r>
            <a:endParaRPr lang="zh-CN" altLang="en-US" b="1" dirty="0">
              <a:solidFill>
                <a:srgbClr val="C00000"/>
              </a:solidFill>
            </a:endParaRPr>
          </a:p>
        </p:txBody>
      </p:sp>
      <p:sp>
        <p:nvSpPr>
          <p:cNvPr id="7" name="文本框 6"/>
          <p:cNvSpPr txBox="1"/>
          <p:nvPr/>
        </p:nvSpPr>
        <p:spPr>
          <a:xfrm>
            <a:off x="8789646" y="5209101"/>
            <a:ext cx="1800200" cy="369332"/>
          </a:xfrm>
          <a:prstGeom prst="rect">
            <a:avLst/>
          </a:prstGeom>
          <a:noFill/>
        </p:spPr>
        <p:txBody>
          <a:bodyPr wrap="square" rtlCol="0">
            <a:spAutoFit/>
          </a:bodyPr>
          <a:lstStyle/>
          <a:p>
            <a:pPr algn="ctr"/>
            <a:r>
              <a:rPr lang="en-US" altLang="zh-CN" b="1" dirty="0">
                <a:solidFill>
                  <a:srgbClr val="C00000"/>
                </a:solidFill>
              </a:rPr>
              <a:t>No</a:t>
            </a:r>
            <a:endParaRPr lang="zh-CN" altLang="en-US" b="1" dirty="0">
              <a:solidFill>
                <a:srgbClr val="C00000"/>
              </a:solidFill>
            </a:endParaRPr>
          </a:p>
        </p:txBody>
      </p:sp>
      <p:pic>
        <p:nvPicPr>
          <p:cNvPr id="8" name="Picture 2"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095" y="1796333"/>
            <a:ext cx="1362249" cy="1362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9380" y="3377535"/>
            <a:ext cx="1747083" cy="898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d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5295" y="1883455"/>
            <a:ext cx="1407351" cy="1407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d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7143" y="4592520"/>
            <a:ext cx="2478911" cy="1320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do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9357" y="3404780"/>
            <a:ext cx="1632825" cy="785012"/>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a:xfrm>
            <a:off x="5758268" y="3516864"/>
            <a:ext cx="1224136"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92934"/>
              </a:solidFill>
              <a:effectLst/>
              <a:uLnTx/>
              <a:uFillTx/>
              <a:latin typeface="Arial"/>
              <a:ea typeface="华文新魏" panose="02010800040101010101" pitchFamily="2" charset="-122"/>
              <a:cs typeface="+mn-cs"/>
            </a:endParaRPr>
          </a:p>
        </p:txBody>
      </p:sp>
      <p:pic>
        <p:nvPicPr>
          <p:cNvPr id="14" name="Picture 2" descr="Image result for dog se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223" r="9765"/>
          <a:stretch/>
        </p:blipFill>
        <p:spPr bwMode="auto">
          <a:xfrm>
            <a:off x="7551120" y="4656202"/>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g gra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9609" y="1845697"/>
            <a:ext cx="1185983" cy="11859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dog groun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8294"/>
          <a:stretch/>
        </p:blipFill>
        <p:spPr bwMode="auto">
          <a:xfrm>
            <a:off x="7663528" y="3295403"/>
            <a:ext cx="1191290" cy="1097076"/>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p:cNvSpPr>
            <a:spLocks noGrp="1"/>
          </p:cNvSpPr>
          <p:nvPr>
            <p:ph type="title"/>
          </p:nvPr>
        </p:nvSpPr>
        <p:spPr>
          <a:xfrm>
            <a:off x="609600" y="533400"/>
            <a:ext cx="10972800" cy="990600"/>
          </a:xfrm>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231733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60</a:t>
            </a:fld>
            <a:endParaRPr lang="en-US"/>
          </a:p>
        </p:txBody>
      </p:sp>
      <p:pic>
        <p:nvPicPr>
          <p:cNvPr id="10" name="图片 9"/>
          <p:cNvPicPr>
            <a:picLocks noChangeAspect="1"/>
          </p:cNvPicPr>
          <p:nvPr/>
        </p:nvPicPr>
        <p:blipFill>
          <a:blip r:embed="rId3"/>
          <a:stretch>
            <a:fillRect/>
          </a:stretch>
        </p:blipFill>
        <p:spPr>
          <a:xfrm>
            <a:off x="609600" y="2502223"/>
            <a:ext cx="7375979" cy="3974777"/>
          </a:xfrm>
          <a:prstGeom prst="rect">
            <a:avLst/>
          </a:prstGeom>
        </p:spPr>
      </p:pic>
      <p:sp>
        <p:nvSpPr>
          <p:cNvPr id="11" name="文本框 10"/>
          <p:cNvSpPr txBox="1"/>
          <p:nvPr/>
        </p:nvSpPr>
        <p:spPr>
          <a:xfrm>
            <a:off x="8609114" y="2738183"/>
            <a:ext cx="3107215"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TPR: true positive rate</a:t>
            </a:r>
          </a:p>
          <a:p>
            <a:r>
              <a:rPr lang="en-US" altLang="zh-CN" sz="2400" dirty="0">
                <a:latin typeface="Times New Roman" panose="02020603050405020304" pitchFamily="18" charset="0"/>
                <a:cs typeface="Times New Roman" panose="02020603050405020304" pitchFamily="18" charset="0"/>
              </a:rPr>
              <a:t>TNR: true negative rate</a:t>
            </a:r>
            <a:endParaRPr lang="zh-CN" altLang="en-US" sz="2400" dirty="0">
              <a:latin typeface="Times New Roman" panose="02020603050405020304" pitchFamily="18" charset="0"/>
              <a:cs typeface="Times New Roman" panose="02020603050405020304" pitchFamily="18" charset="0"/>
            </a:endParaRPr>
          </a:p>
        </p:txBody>
      </p:sp>
      <p:sp>
        <p:nvSpPr>
          <p:cNvPr id="7" name="圆角矩形 6"/>
          <p:cNvSpPr/>
          <p:nvPr/>
        </p:nvSpPr>
        <p:spPr>
          <a:xfrm>
            <a:off x="7985579" y="3945295"/>
            <a:ext cx="4041450" cy="2564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200" dirty="0">
                <a:latin typeface="Times New Roman" panose="02020603050405020304" pitchFamily="18" charset="0"/>
                <a:cs typeface="Times New Roman" panose="02020603050405020304" pitchFamily="18" charset="0"/>
              </a:rPr>
              <a:t>Our D</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VD algorithm can </a:t>
            </a:r>
            <a:r>
              <a:rPr lang="en-US" altLang="zh-CN" sz="3200" dirty="0">
                <a:solidFill>
                  <a:srgbClr val="FFFF00"/>
                </a:solidFill>
                <a:latin typeface="Times New Roman" panose="02020603050405020304" pitchFamily="18" charset="0"/>
                <a:cs typeface="Times New Roman" panose="02020603050405020304" pitchFamily="18" charset="0"/>
              </a:rPr>
              <a:t>precisely separate </a:t>
            </a:r>
            <a:r>
              <a:rPr lang="en-US" altLang="zh-CN" sz="3200" dirty="0">
                <a:latin typeface="Times New Roman" panose="02020603050405020304" pitchFamily="18" charset="0"/>
                <a:cs typeface="Times New Roman" panose="02020603050405020304" pitchFamily="18" charset="0"/>
              </a:rPr>
              <a:t>the </a:t>
            </a:r>
            <a:r>
              <a:rPr lang="en-US" altLang="zh-CN" sz="3200" dirty="0">
                <a:solidFill>
                  <a:srgbClr val="FFFF00"/>
                </a:solidFill>
                <a:latin typeface="Times New Roman" panose="02020603050405020304" pitchFamily="18" charset="0"/>
                <a:cs typeface="Times New Roman" panose="02020603050405020304" pitchFamily="18" charset="0"/>
              </a:rPr>
              <a:t>confounders</a:t>
            </a:r>
            <a:r>
              <a:rPr lang="en-US" altLang="zh-CN" sz="3200" dirty="0">
                <a:latin typeface="Times New Roman" panose="02020603050405020304" pitchFamily="18" charset="0"/>
                <a:cs typeface="Times New Roman" panose="02020603050405020304" pitchFamily="18" charset="0"/>
              </a:rPr>
              <a:t> and </a:t>
            </a:r>
            <a:r>
              <a:rPr lang="en-US" altLang="zh-CN" sz="3200" dirty="0">
                <a:solidFill>
                  <a:srgbClr val="FFFF00"/>
                </a:solidFill>
                <a:latin typeface="Times New Roman" panose="02020603050405020304" pitchFamily="18" charset="0"/>
                <a:cs typeface="Times New Roman" panose="02020603050405020304" pitchFamily="18" charset="0"/>
              </a:rPr>
              <a:t>adjustment variables</a:t>
            </a: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668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Real World Data</a:t>
            </a:r>
            <a:endParaRPr lang="zh-CN" altLang="en-US" dirty="0"/>
          </a:p>
        </p:txBody>
      </p:sp>
      <p:sp>
        <p:nvSpPr>
          <p:cNvPr id="3" name="内容占位符 2"/>
          <p:cNvSpPr>
            <a:spLocks noGrp="1"/>
          </p:cNvSpPr>
          <p:nvPr>
            <p:ph idx="1"/>
          </p:nvPr>
        </p:nvSpPr>
        <p:spPr>
          <a:xfrm>
            <a:off x="914400" y="1600200"/>
            <a:ext cx="10668000" cy="5119914"/>
          </a:xfrm>
        </p:spPr>
        <p:txBody>
          <a:bodyPr>
            <a:normAutofit lnSpcReduction="10000"/>
          </a:bodyPr>
          <a:lstStyle/>
          <a:p>
            <a:r>
              <a:rPr lang="en-US" altLang="zh-CN" sz="3200" dirty="0">
                <a:solidFill>
                  <a:srgbClr val="AC29E7"/>
                </a:solidFill>
              </a:rPr>
              <a:t>Dataset Description:</a:t>
            </a:r>
          </a:p>
          <a:p>
            <a:pPr lvl="1"/>
            <a:r>
              <a:rPr lang="en-US" altLang="zh-CN" sz="2800" dirty="0"/>
              <a:t>Online advertising campaign (LONGCHAMP)</a:t>
            </a:r>
          </a:p>
          <a:p>
            <a:pPr lvl="1"/>
            <a:r>
              <a:rPr lang="en-US" altLang="zh-CN" sz="2800" dirty="0"/>
              <a:t>Users Feedback: 14,891 LIKE; 93,108 DISLIKE</a:t>
            </a:r>
          </a:p>
          <a:p>
            <a:pPr lvl="1"/>
            <a:r>
              <a:rPr lang="en-US" altLang="zh-CN" sz="2800" dirty="0"/>
              <a:t>56 Features for each user</a:t>
            </a:r>
          </a:p>
          <a:p>
            <a:pPr lvl="2"/>
            <a:r>
              <a:rPr lang="en-US" altLang="zh-CN" sz="2400" dirty="0"/>
              <a:t>Age, gender, #friends, device, user setting on </a:t>
            </a:r>
            <a:r>
              <a:rPr lang="en-US" altLang="zh-CN" sz="2400" dirty="0" err="1"/>
              <a:t>WeChat</a:t>
            </a:r>
            <a:endParaRPr lang="en-US" altLang="zh-CN" sz="2400" dirty="0"/>
          </a:p>
          <a:p>
            <a:pPr lvl="2"/>
            <a:endParaRPr lang="en-US" altLang="zh-CN" sz="2600" dirty="0"/>
          </a:p>
          <a:p>
            <a:r>
              <a:rPr lang="en-US" altLang="zh-CN" sz="3200" dirty="0">
                <a:solidFill>
                  <a:srgbClr val="AC29E7"/>
                </a:solidFill>
              </a:rPr>
              <a:t>Experimental Setting:</a:t>
            </a:r>
          </a:p>
          <a:p>
            <a:pPr lvl="1"/>
            <a:r>
              <a:rPr lang="en-US" altLang="zh-CN" sz="2800" dirty="0"/>
              <a:t>Outcome Y: users feedback</a:t>
            </a:r>
          </a:p>
          <a:p>
            <a:pPr lvl="1"/>
            <a:r>
              <a:rPr lang="en-US" altLang="zh-CN" sz="2800" dirty="0"/>
              <a:t>Treatment T: one feature</a:t>
            </a:r>
          </a:p>
          <a:p>
            <a:pPr lvl="1"/>
            <a:r>
              <a:rPr lang="en-US" altLang="zh-CN" sz="2800" dirty="0"/>
              <a:t>Observed Variables U: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61</a:t>
            </a:fld>
            <a:endParaRPr lang="en-US"/>
          </a:p>
        </p:txBody>
      </p:sp>
      <p:pic>
        <p:nvPicPr>
          <p:cNvPr id="5" name="图片 4"/>
          <p:cNvPicPr>
            <a:picLocks noChangeAspect="1"/>
          </p:cNvPicPr>
          <p:nvPr/>
        </p:nvPicPr>
        <p:blipFill>
          <a:blip r:embed="rId3"/>
          <a:stretch>
            <a:fillRect/>
          </a:stretch>
        </p:blipFill>
        <p:spPr>
          <a:xfrm>
            <a:off x="9535252" y="1356347"/>
            <a:ext cx="1249495" cy="1255430"/>
          </a:xfrm>
          <a:prstGeom prst="rect">
            <a:avLst/>
          </a:prstGeom>
        </p:spPr>
      </p:pic>
      <p:sp>
        <p:nvSpPr>
          <p:cNvPr id="6" name="矩形 5"/>
          <p:cNvSpPr/>
          <p:nvPr/>
        </p:nvSpPr>
        <p:spPr>
          <a:xfrm>
            <a:off x="9535252" y="2611777"/>
            <a:ext cx="1210589"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6398900" y="5021943"/>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78369" y="4715301"/>
            <a:ext cx="2646453" cy="830997"/>
          </a:xfrm>
          <a:prstGeom prst="rect">
            <a:avLst/>
          </a:prstGeom>
          <a:noFill/>
        </p:spPr>
        <p:txBody>
          <a:bodyPr wrap="square" rtlCol="0">
            <a:spAutoFit/>
          </a:bodyPr>
          <a:lstStyle/>
          <a:p>
            <a:r>
              <a:rPr lang="en-US" altLang="zh-CN" sz="2400" dirty="0"/>
              <a:t>Y = 1, if LIKE</a:t>
            </a:r>
          </a:p>
          <a:p>
            <a:r>
              <a:rPr lang="en-US" altLang="zh-CN" sz="2400" dirty="0"/>
              <a:t>Y = 0, if DISLIKE</a:t>
            </a:r>
          </a:p>
        </p:txBody>
      </p:sp>
    </p:spTree>
    <p:extLst>
      <p:ext uri="{BB962C8B-B14F-4D97-AF65-F5344CB8AC3E}">
        <p14:creationId xmlns:p14="http://schemas.microsoft.com/office/powerpoint/2010/main" val="678307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ATE Estimation.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62</a:t>
            </a:fld>
            <a:endParaRPr lang="en-US"/>
          </a:p>
        </p:txBody>
      </p:sp>
      <p:pic>
        <p:nvPicPr>
          <p:cNvPr id="5" name="图片 4"/>
          <p:cNvPicPr>
            <a:picLocks noChangeAspect="1"/>
          </p:cNvPicPr>
          <p:nvPr/>
        </p:nvPicPr>
        <p:blipFill>
          <a:blip r:embed="rId3"/>
          <a:stretch>
            <a:fillRect/>
          </a:stretch>
        </p:blipFill>
        <p:spPr>
          <a:xfrm>
            <a:off x="1760532" y="2425111"/>
            <a:ext cx="8708258" cy="2272333"/>
          </a:xfrm>
          <a:prstGeom prst="rect">
            <a:avLst/>
          </a:prstGeom>
        </p:spPr>
      </p:pic>
      <p:sp>
        <p:nvSpPr>
          <p:cNvPr id="6" name="圆角矩形 5"/>
          <p:cNvSpPr/>
          <p:nvPr/>
        </p:nvSpPr>
        <p:spPr>
          <a:xfrm>
            <a:off x="5023991" y="2425111"/>
            <a:ext cx="1443210" cy="2272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06482" y="4949433"/>
            <a:ext cx="10680440" cy="1316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Our D</a:t>
            </a:r>
            <a:r>
              <a:rPr lang="en-US" altLang="zh-CN" sz="2400" baseline="30000" dirty="0"/>
              <a:t>2</a:t>
            </a:r>
            <a:r>
              <a:rPr lang="en-US" altLang="zh-CN" sz="2400" dirty="0"/>
              <a:t>VD estimator evaluate the ATE </a:t>
            </a:r>
            <a:r>
              <a:rPr lang="en-US" altLang="zh-CN" sz="2400" dirty="0">
                <a:solidFill>
                  <a:srgbClr val="FFFF00"/>
                </a:solidFill>
              </a:rPr>
              <a:t>more accuracy</a:t>
            </a:r>
            <a:r>
              <a:rPr lang="en-US" altLang="zh-CN" sz="2400" dirty="0"/>
              <a:t>.</a:t>
            </a:r>
          </a:p>
          <a:p>
            <a:r>
              <a:rPr lang="en-US" altLang="zh-CN" sz="2400" dirty="0"/>
              <a:t>2. Our D</a:t>
            </a:r>
            <a:r>
              <a:rPr lang="en-US" altLang="zh-CN" sz="2400" baseline="30000" dirty="0"/>
              <a:t>2</a:t>
            </a:r>
            <a:r>
              <a:rPr lang="en-US" altLang="zh-CN" sz="2400" dirty="0"/>
              <a:t>VD estimator can </a:t>
            </a:r>
            <a:r>
              <a:rPr lang="en-US" altLang="zh-CN" sz="2400" dirty="0">
                <a:solidFill>
                  <a:srgbClr val="FFFF00"/>
                </a:solidFill>
              </a:rPr>
              <a:t>reduce the variance </a:t>
            </a:r>
            <a:r>
              <a:rPr lang="en-US" altLang="zh-CN" sz="2400" dirty="0"/>
              <a:t>of estimated ATE.</a:t>
            </a:r>
          </a:p>
          <a:p>
            <a:r>
              <a:rPr lang="en-US" altLang="zh-CN" sz="2400" dirty="0">
                <a:solidFill>
                  <a:schemeClr val="bg1"/>
                </a:solidFill>
              </a:rPr>
              <a:t>3. </a:t>
            </a:r>
            <a:r>
              <a:rPr lang="en-US" altLang="zh-CN" sz="2400" dirty="0">
                <a:solidFill>
                  <a:srgbClr val="FFFF00"/>
                </a:solidFill>
              </a:rPr>
              <a:t>Younger Ladies </a:t>
            </a:r>
            <a:r>
              <a:rPr lang="en-US" altLang="zh-CN" sz="2400" dirty="0"/>
              <a:t>are with higher probability to like the LONGCHAMP ads.</a:t>
            </a:r>
            <a:endParaRPr lang="zh-CN" altLang="en-US" sz="2400" dirty="0"/>
          </a:p>
        </p:txBody>
      </p:sp>
      <p:sp>
        <p:nvSpPr>
          <p:cNvPr id="8" name="圆角矩形 7"/>
          <p:cNvSpPr/>
          <p:nvPr/>
        </p:nvSpPr>
        <p:spPr>
          <a:xfrm>
            <a:off x="3173157" y="2863710"/>
            <a:ext cx="3294044" cy="2203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096039" y="4426267"/>
            <a:ext cx="3369324" cy="2175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5636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rPr>
              <a:t>Variables Decomposition</a:t>
            </a:r>
            <a:r>
              <a:rPr lang="en-US" altLang="zh-CN" dirty="0"/>
              <a:t>.</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63</a:t>
            </a:fld>
            <a:endParaRPr lang="en-US"/>
          </a:p>
        </p:txBody>
      </p:sp>
      <p:pic>
        <p:nvPicPr>
          <p:cNvPr id="5" name="图片 4"/>
          <p:cNvPicPr>
            <a:picLocks noChangeAspect="1"/>
          </p:cNvPicPr>
          <p:nvPr/>
        </p:nvPicPr>
        <p:blipFill>
          <a:blip r:embed="rId3"/>
          <a:stretch>
            <a:fillRect/>
          </a:stretch>
        </p:blipFill>
        <p:spPr>
          <a:xfrm>
            <a:off x="2008630" y="2314191"/>
            <a:ext cx="8373619" cy="2567758"/>
          </a:xfrm>
          <a:prstGeom prst="rect">
            <a:avLst/>
          </a:prstGeom>
        </p:spPr>
      </p:pic>
      <p:sp>
        <p:nvSpPr>
          <p:cNvPr id="7" name="圆角矩形 6"/>
          <p:cNvSpPr/>
          <p:nvPr/>
        </p:nvSpPr>
        <p:spPr>
          <a:xfrm>
            <a:off x="1108112" y="4958149"/>
            <a:ext cx="10173297" cy="16681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The confounders are many other ways for adding friends on </a:t>
            </a:r>
            <a:r>
              <a:rPr lang="en-US" altLang="zh-CN" sz="2400" dirty="0" err="1"/>
              <a:t>WeChat</a:t>
            </a:r>
            <a:r>
              <a:rPr lang="en-US" altLang="zh-CN" sz="2400" dirty="0"/>
              <a:t>.</a:t>
            </a:r>
          </a:p>
          <a:p>
            <a:r>
              <a:rPr lang="en-US" altLang="zh-CN" sz="2400" dirty="0"/>
              <a:t>2. The adjustment variables have significant effect on outcome.</a:t>
            </a:r>
          </a:p>
          <a:p>
            <a:r>
              <a:rPr lang="en-US" altLang="zh-CN" sz="2400" dirty="0"/>
              <a:t>3. Our D</a:t>
            </a:r>
            <a:r>
              <a:rPr lang="en-US" altLang="zh-CN" sz="2400" baseline="30000" dirty="0"/>
              <a:t>2</a:t>
            </a:r>
            <a:r>
              <a:rPr lang="en-US" altLang="zh-CN" sz="2400" dirty="0"/>
              <a:t>VD algorithm can </a:t>
            </a:r>
            <a:r>
              <a:rPr lang="en-US" altLang="zh-CN" sz="2400" dirty="0">
                <a:solidFill>
                  <a:srgbClr val="FFFF00"/>
                </a:solidFill>
              </a:rPr>
              <a:t>precisely separate </a:t>
            </a:r>
            <a:r>
              <a:rPr lang="en-US" altLang="zh-CN" sz="2400" dirty="0"/>
              <a:t>the </a:t>
            </a:r>
            <a:r>
              <a:rPr lang="en-US" altLang="zh-CN" sz="2400" dirty="0">
                <a:solidFill>
                  <a:srgbClr val="FFFF00"/>
                </a:solidFill>
              </a:rPr>
              <a:t>confounders</a:t>
            </a:r>
            <a:r>
              <a:rPr lang="en-US" altLang="zh-CN" sz="2400" dirty="0"/>
              <a:t> and </a:t>
            </a:r>
            <a:r>
              <a:rPr lang="en-US" altLang="zh-CN" sz="2400" dirty="0">
                <a:solidFill>
                  <a:srgbClr val="FFFF00"/>
                </a:solidFill>
              </a:rPr>
              <a:t>adjustment variables</a:t>
            </a:r>
            <a:r>
              <a:rPr lang="en-US" altLang="zh-CN" sz="2400" dirty="0"/>
              <a:t>.</a:t>
            </a:r>
            <a:endParaRPr lang="zh-CN" altLang="en-US" sz="2400" dirty="0"/>
          </a:p>
        </p:txBody>
      </p:sp>
      <p:sp>
        <p:nvSpPr>
          <p:cNvPr id="6" name="椭圆 5"/>
          <p:cNvSpPr/>
          <p:nvPr/>
        </p:nvSpPr>
        <p:spPr>
          <a:xfrm>
            <a:off x="2476500" y="3067050"/>
            <a:ext cx="20193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048500" y="3067050"/>
            <a:ext cx="31115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572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Propensity Score based Methods</a:t>
            </a:r>
            <a:endParaRPr lang="zh-CN" altLang="en-US" dirty="0"/>
          </a:p>
        </p:txBody>
      </p:sp>
      <p:sp>
        <p:nvSpPr>
          <p:cNvPr id="3" name="内容占位符 2"/>
          <p:cNvSpPr>
            <a:spLocks noGrp="1"/>
          </p:cNvSpPr>
          <p:nvPr>
            <p:ph idx="1"/>
          </p:nvPr>
        </p:nvSpPr>
        <p:spPr/>
        <p:txBody>
          <a:bodyPr/>
          <a:lstStyle/>
          <a:p>
            <a:r>
              <a:rPr lang="en-US" altLang="zh-CN" dirty="0"/>
              <a:t>Propensity Score Matching (PSM):</a:t>
            </a:r>
          </a:p>
          <a:p>
            <a:pPr lvl="1"/>
            <a:r>
              <a:rPr lang="en-US" altLang="zh-CN" dirty="0"/>
              <a:t>Units matching by their propensity score</a:t>
            </a:r>
          </a:p>
          <a:p>
            <a:r>
              <a:rPr lang="en-US" altLang="zh-CN" dirty="0"/>
              <a:t>Inverse of Propensity Weighting (IPW):</a:t>
            </a:r>
          </a:p>
          <a:p>
            <a:pPr lvl="1"/>
            <a:r>
              <a:rPr lang="en-US" altLang="zh-CN" dirty="0"/>
              <a:t>Units reweighted by inverse of propensity score</a:t>
            </a:r>
          </a:p>
          <a:p>
            <a:r>
              <a:rPr lang="en-US" altLang="zh-CN" dirty="0"/>
              <a:t>Doubly Robust (DR):</a:t>
            </a:r>
          </a:p>
          <a:p>
            <a:pPr lvl="1"/>
            <a:r>
              <a:rPr lang="en-US" altLang="zh-CN" dirty="0"/>
              <a:t>Combing IPW and regression</a:t>
            </a:r>
          </a:p>
          <a:p>
            <a:r>
              <a:rPr lang="en-US" altLang="zh-CN" b="1" dirty="0">
                <a:solidFill>
                  <a:srgbClr val="1717FB"/>
                </a:solidFill>
              </a:rPr>
              <a:t>Data-Driven Variable Decomposition (D</a:t>
            </a:r>
            <a:r>
              <a:rPr lang="en-US" altLang="zh-CN" b="1" baseline="30000" dirty="0">
                <a:solidFill>
                  <a:srgbClr val="1717FB"/>
                </a:solidFill>
              </a:rPr>
              <a:t>2</a:t>
            </a:r>
            <a:r>
              <a:rPr lang="en-US" altLang="zh-CN" b="1" dirty="0">
                <a:solidFill>
                  <a:srgbClr val="1717FB"/>
                </a:solidFill>
              </a:rPr>
              <a:t>VD):</a:t>
            </a:r>
          </a:p>
          <a:p>
            <a:pPr lvl="1"/>
            <a:r>
              <a:rPr lang="en-US" altLang="zh-CN" dirty="0"/>
              <a:t>Automatically separate the confounders and adjustment variables</a:t>
            </a:r>
          </a:p>
          <a:p>
            <a:pPr lvl="1"/>
            <a:r>
              <a:rPr lang="en-US" altLang="zh-CN" dirty="0"/>
              <a:t>Confounder: estimate propensity score for IPW</a:t>
            </a:r>
          </a:p>
          <a:p>
            <a:pPr lvl="1"/>
            <a:r>
              <a:rPr lang="en-US" altLang="zh-CN" dirty="0"/>
              <a:t>Adjustment variables: regression on outcome for reducing variance</a:t>
            </a:r>
          </a:p>
          <a:p>
            <a:pPr lvl="1"/>
            <a:r>
              <a:rPr lang="en-US" altLang="zh-CN" dirty="0">
                <a:solidFill>
                  <a:srgbClr val="1717FB"/>
                </a:solidFill>
              </a:rPr>
              <a:t>Improving accuracy and reducing variance on treatment effect estimation</a:t>
            </a:r>
          </a:p>
          <a:p>
            <a:r>
              <a:rPr lang="en-US" altLang="zh-CN" sz="2800" dirty="0"/>
              <a:t>But, </a:t>
            </a:r>
            <a:r>
              <a:rPr lang="en-US" altLang="zh-CN" sz="2800" dirty="0">
                <a:solidFill>
                  <a:srgbClr val="FF0000"/>
                </a:solidFill>
              </a:rPr>
              <a:t>these methods need propensity score model is correct</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64</a:t>
            </a:fld>
            <a:endParaRPr lang="en-US"/>
          </a:p>
        </p:txBody>
      </p:sp>
      <p:sp>
        <p:nvSpPr>
          <p:cNvPr id="7" name="Right Brace 6">
            <a:extLst>
              <a:ext uri="{FF2B5EF4-FFF2-40B4-BE49-F238E27FC236}">
                <a16:creationId xmlns:a16="http://schemas.microsoft.com/office/drawing/2014/main" id="{10143E4A-36D7-8045-9A47-9FC2E6868D19}"/>
              </a:ext>
            </a:extLst>
          </p:cNvPr>
          <p:cNvSpPr/>
          <p:nvPr/>
        </p:nvSpPr>
        <p:spPr>
          <a:xfrm>
            <a:off x="6553200" y="1778000"/>
            <a:ext cx="914400" cy="199813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27A13AE-FAB9-F34F-B77F-E51BA7D7F575}"/>
              </a:ext>
            </a:extLst>
          </p:cNvPr>
          <p:cNvSpPr txBox="1"/>
          <p:nvPr/>
        </p:nvSpPr>
        <p:spPr>
          <a:xfrm>
            <a:off x="7619999" y="2084568"/>
            <a:ext cx="4419601" cy="1384995"/>
          </a:xfrm>
          <a:prstGeom prst="rect">
            <a:avLst/>
          </a:prstGeom>
          <a:noFill/>
        </p:spPr>
        <p:txBody>
          <a:bodyPr wrap="square" rtlCol="0">
            <a:spAutoFit/>
          </a:bodyPr>
          <a:lstStyle/>
          <a:p>
            <a:r>
              <a:rPr lang="en-US" sz="2800" dirty="0">
                <a:solidFill>
                  <a:srgbClr val="FF3232"/>
                </a:solidFill>
              </a:rPr>
              <a:t>Treat</a:t>
            </a:r>
            <a:r>
              <a:rPr lang="zh-CN" altLang="en-US" sz="2800" dirty="0">
                <a:solidFill>
                  <a:srgbClr val="FF3232"/>
                </a:solidFill>
              </a:rPr>
              <a:t> </a:t>
            </a:r>
            <a:r>
              <a:rPr lang="en-US" altLang="zh-CN" sz="2800" dirty="0">
                <a:solidFill>
                  <a:srgbClr val="FF3232"/>
                </a:solidFill>
              </a:rPr>
              <a:t>all</a:t>
            </a:r>
            <a:r>
              <a:rPr lang="zh-CN" altLang="en-US" sz="2800" dirty="0">
                <a:solidFill>
                  <a:srgbClr val="FF3232"/>
                </a:solidFill>
              </a:rPr>
              <a:t> </a:t>
            </a:r>
            <a:r>
              <a:rPr lang="en-US" altLang="zh-CN" sz="2800" dirty="0">
                <a:solidFill>
                  <a:srgbClr val="FF3232"/>
                </a:solidFill>
              </a:rPr>
              <a:t>observed</a:t>
            </a:r>
            <a:r>
              <a:rPr lang="zh-CN" altLang="en-US" sz="2800" dirty="0">
                <a:solidFill>
                  <a:srgbClr val="FF3232"/>
                </a:solidFill>
              </a:rPr>
              <a:t> </a:t>
            </a:r>
            <a:r>
              <a:rPr lang="en-US" altLang="zh-CN" sz="2800" dirty="0">
                <a:solidFill>
                  <a:srgbClr val="FF3232"/>
                </a:solidFill>
              </a:rPr>
              <a:t>variables</a:t>
            </a:r>
            <a:r>
              <a:rPr lang="zh-CN" altLang="en-US" sz="2800" dirty="0">
                <a:solidFill>
                  <a:srgbClr val="FF3232"/>
                </a:solidFill>
              </a:rPr>
              <a:t> </a:t>
            </a:r>
            <a:r>
              <a:rPr lang="en-US" altLang="zh-CN" sz="2800" dirty="0">
                <a:solidFill>
                  <a:srgbClr val="FF3232"/>
                </a:solidFill>
              </a:rPr>
              <a:t>as</a:t>
            </a:r>
            <a:r>
              <a:rPr lang="zh-CN" altLang="en-US" sz="2800" dirty="0">
                <a:solidFill>
                  <a:srgbClr val="FF3232"/>
                </a:solidFill>
              </a:rPr>
              <a:t> </a:t>
            </a:r>
            <a:r>
              <a:rPr lang="en-US" altLang="zh-CN" sz="2800" dirty="0">
                <a:solidFill>
                  <a:srgbClr val="FF3232"/>
                </a:solidFill>
              </a:rPr>
              <a:t>confounder,</a:t>
            </a:r>
            <a:r>
              <a:rPr lang="zh-CN" altLang="en-US" sz="2800" dirty="0">
                <a:solidFill>
                  <a:srgbClr val="FF3232"/>
                </a:solidFill>
              </a:rPr>
              <a:t> </a:t>
            </a:r>
            <a:r>
              <a:rPr lang="en-US" altLang="zh-CN" sz="2800" dirty="0">
                <a:solidFill>
                  <a:srgbClr val="FF3232"/>
                </a:solidFill>
              </a:rPr>
              <a:t>ignoring</a:t>
            </a:r>
            <a:r>
              <a:rPr lang="zh-CN" altLang="en-US" sz="2800" dirty="0">
                <a:solidFill>
                  <a:srgbClr val="FF3232"/>
                </a:solidFill>
              </a:rPr>
              <a:t> </a:t>
            </a:r>
            <a:r>
              <a:rPr lang="en-US" altLang="zh-CN" sz="2800" dirty="0">
                <a:solidFill>
                  <a:srgbClr val="FF3232"/>
                </a:solidFill>
              </a:rPr>
              <a:t>non-confounders</a:t>
            </a:r>
          </a:p>
        </p:txBody>
      </p:sp>
      <mc:AlternateContent xmlns:mc="http://schemas.openxmlformats.org/markup-compatibility/2006" xmlns:a14="http://schemas.microsoft.com/office/drawing/2010/main">
        <mc:Choice Requires="a14">
          <p:sp>
            <p:nvSpPr>
              <p:cNvPr id="9" name="矩形 4">
                <a:extLst>
                  <a:ext uri="{FF2B5EF4-FFF2-40B4-BE49-F238E27FC236}">
                    <a16:creationId xmlns:a16="http://schemas.microsoft.com/office/drawing/2014/main" id="{171F441E-0F38-3744-AE69-2EA0460D3C2F}"/>
                  </a:ext>
                </a:extLst>
              </p:cNvPr>
              <p:cNvSpPr/>
              <p:nvPr/>
            </p:nvSpPr>
            <p:spPr>
              <a:xfrm>
                <a:off x="7547598" y="1327970"/>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9" name="矩形 4">
                <a:extLst>
                  <a:ext uri="{FF2B5EF4-FFF2-40B4-BE49-F238E27FC236}">
                    <a16:creationId xmlns:a16="http://schemas.microsoft.com/office/drawing/2014/main" id="{171F441E-0F38-3744-AE69-2EA0460D3C2F}"/>
                  </a:ext>
                </a:extLst>
              </p:cNvPr>
              <p:cNvSpPr>
                <a:spLocks noRot="1" noChangeAspect="1" noMove="1" noResize="1" noEditPoints="1" noAdjustHandles="1" noChangeArrowheads="1" noChangeShapeType="1" noTextEdit="1"/>
              </p:cNvSpPr>
              <p:nvPr/>
            </p:nvSpPr>
            <p:spPr>
              <a:xfrm>
                <a:off x="7547598" y="1327970"/>
                <a:ext cx="3323602" cy="523220"/>
              </a:xfrm>
              <a:prstGeom prst="rect">
                <a:avLst/>
              </a:prstGeom>
              <a:blipFill>
                <a:blip r:embed="rId3"/>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22894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noAutofit/>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65</a:t>
            </a:fld>
            <a:endParaRPr lang="en-US"/>
          </a:p>
        </p:txBody>
      </p:sp>
    </p:spTree>
    <p:extLst>
      <p:ext uri="{BB962C8B-B14F-4D97-AF65-F5344CB8AC3E}">
        <p14:creationId xmlns:p14="http://schemas.microsoft.com/office/powerpoint/2010/main" val="1372872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66</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Tree>
    <p:extLst>
      <p:ext uri="{BB962C8B-B14F-4D97-AF65-F5344CB8AC3E}">
        <p14:creationId xmlns:p14="http://schemas.microsoft.com/office/powerpoint/2010/main" val="11223698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67</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9" name="矩形 10">
            <a:extLst>
              <a:ext uri="{FF2B5EF4-FFF2-40B4-BE49-F238E27FC236}">
                <a16:creationId xmlns:a16="http://schemas.microsoft.com/office/drawing/2014/main" id="{8C8DD14C-A239-8345-A71A-C9AA57AF2B4A}"/>
              </a:ext>
            </a:extLst>
          </p:cNvPr>
          <p:cNvSpPr/>
          <p:nvPr/>
        </p:nvSpPr>
        <p:spPr>
          <a:xfrm>
            <a:off x="887021" y="5269880"/>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7403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p:txBody>
          <a:bodyPr>
            <a:normAutofit/>
          </a:bodyPr>
          <a:lstStyle/>
          <a:p>
            <a:r>
              <a:rPr lang="en-US" altLang="zh-CN" sz="3200" dirty="0"/>
              <a:t>Recap: Propensity score based methods</a:t>
            </a:r>
          </a:p>
          <a:p>
            <a:pPr lvl="1"/>
            <a:r>
              <a:rPr lang="en-US" altLang="zh-CN" sz="2800" dirty="0"/>
              <a:t>Sample reweighting for </a:t>
            </a:r>
            <a:r>
              <a:rPr lang="en-US" altLang="zh-CN" sz="2800" dirty="0">
                <a:solidFill>
                  <a:srgbClr val="00B050"/>
                </a:solidFill>
              </a:rPr>
              <a:t>confounder balancing</a:t>
            </a:r>
          </a:p>
          <a:p>
            <a:pPr lvl="1"/>
            <a:r>
              <a:rPr lang="en-US" altLang="zh-CN" sz="2800" dirty="0"/>
              <a:t>But, need propensity score model is correct</a:t>
            </a:r>
          </a:p>
          <a:p>
            <a:pPr lvl="1"/>
            <a:r>
              <a:rPr lang="en-US" altLang="zh-CN" sz="2800" dirty="0"/>
              <a:t>Weights would be very large if propensity score</a:t>
            </a:r>
            <a:r>
              <a:rPr lang="zh-CN" altLang="en-US" sz="2800" dirty="0"/>
              <a:t> </a:t>
            </a:r>
            <a:r>
              <a:rPr lang="en-US" altLang="zh-CN" sz="2800" dirty="0"/>
              <a:t>is close to 0 or 1</a:t>
            </a:r>
          </a:p>
          <a:p>
            <a:pPr lvl="1"/>
            <a:endParaRPr lang="en-US" altLang="zh-CN" sz="2800" dirty="0"/>
          </a:p>
          <a:p>
            <a:r>
              <a:rPr lang="en-US" altLang="zh-CN" sz="3200" dirty="0"/>
              <a:t>Can we directly learn sample weight that can balance confounders’ distribution between treated and control?</a:t>
            </a:r>
          </a:p>
        </p:txBody>
      </p:sp>
      <p:sp>
        <p:nvSpPr>
          <p:cNvPr id="4" name="灯片编号占位符 3"/>
          <p:cNvSpPr>
            <a:spLocks noGrp="1"/>
          </p:cNvSpPr>
          <p:nvPr>
            <p:ph type="sldNum" sz="quarter" idx="12"/>
          </p:nvPr>
        </p:nvSpPr>
        <p:spPr/>
        <p:txBody>
          <a:bodyPr/>
          <a:lstStyle/>
          <a:p>
            <a:fld id="{0CFEC368-1D7A-4F81-ABF6-AE0E36BAF64C}" type="slidenum">
              <a:rPr lang="en-US" smtClean="0"/>
              <a:pPr/>
              <a:t>68</a:t>
            </a:fld>
            <a:endParaRPr lang="en-US"/>
          </a:p>
        </p:txBody>
      </p:sp>
      <mc:AlternateContent xmlns:mc="http://schemas.openxmlformats.org/markup-compatibility/2006" xmlns:a14="http://schemas.microsoft.com/office/drawing/2010/main">
        <mc:Choice Requires="a14">
          <p:sp>
            <p:nvSpPr>
              <p:cNvPr id="5" name="矩形 4"/>
              <p:cNvSpPr/>
              <p:nvPr/>
            </p:nvSpPr>
            <p:spPr>
              <a:xfrm>
                <a:off x="9118205" y="1895789"/>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9118205" y="1895789"/>
                <a:ext cx="2751779" cy="974562"/>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文本框 5"/>
          <p:cNvSpPr txBox="1"/>
          <p:nvPr/>
        </p:nvSpPr>
        <p:spPr>
          <a:xfrm>
            <a:off x="5514238" y="5657221"/>
            <a:ext cx="1163524" cy="707886"/>
          </a:xfrm>
          <a:prstGeom prst="rect">
            <a:avLst/>
          </a:prstGeom>
          <a:noFill/>
        </p:spPr>
        <p:txBody>
          <a:bodyPr wrap="none" rtlCol="0">
            <a:spAutoFit/>
          </a:bodyPr>
          <a:lstStyle/>
          <a:p>
            <a:r>
              <a:rPr lang="en-US" altLang="zh-CN" sz="4000" dirty="0">
                <a:solidFill>
                  <a:srgbClr val="FF3232"/>
                </a:solidFill>
              </a:rPr>
              <a:t>Yes!</a:t>
            </a:r>
            <a:endParaRPr lang="zh-CN" altLang="en-US" sz="4000" dirty="0">
              <a:solidFill>
                <a:srgbClr val="FF3232"/>
              </a:solidFill>
            </a:endParaRPr>
          </a:p>
        </p:txBody>
      </p:sp>
    </p:spTree>
    <p:extLst>
      <p:ext uri="{BB962C8B-B14F-4D97-AF65-F5344CB8AC3E}">
        <p14:creationId xmlns:p14="http://schemas.microsoft.com/office/powerpoint/2010/main" val="194352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69</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 15">
            <a:extLst>
              <a:ext uri="{FF2B5EF4-FFF2-40B4-BE49-F238E27FC236}">
                <a16:creationId xmlns:a16="http://schemas.microsoft.com/office/drawing/2014/main" id="{C724F375-F77B-0246-B736-6B62098C2F0D}"/>
              </a:ext>
            </a:extLst>
          </p:cNvPr>
          <p:cNvSpPr/>
          <p:nvPr/>
        </p:nvSpPr>
        <p:spPr>
          <a:xfrm>
            <a:off x="2106238" y="5641140"/>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913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sp>
        <p:nvSpPr>
          <p:cNvPr id="17" name="内容占位符 2"/>
          <p:cNvSpPr txBox="1">
            <a:spLocks/>
          </p:cNvSpPr>
          <p:nvPr/>
        </p:nvSpPr>
        <p:spPr>
          <a:xfrm>
            <a:off x="2165420" y="1620297"/>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rPr>
              <a:t>Cancer</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survival</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rate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prediction</a:t>
            </a:r>
          </a:p>
          <a:p>
            <a:endParaRPr lang="zh-CN" altLang="en-US" dirty="0"/>
          </a:p>
        </p:txBody>
      </p:sp>
      <p:pic>
        <p:nvPicPr>
          <p:cNvPr id="18" name="Picture 6">
            <a:extLst>
              <a:ext uri="{FF2B5EF4-FFF2-40B4-BE49-F238E27FC236}">
                <a16:creationId xmlns:a16="http://schemas.microsoft.com/office/drawing/2014/main" id="{F125F936-1291-0A47-94A9-A298C972A380}"/>
              </a:ext>
            </a:extLst>
          </p:cNvPr>
          <p:cNvPicPr>
            <a:picLocks noChangeAspect="1"/>
          </p:cNvPicPr>
          <p:nvPr/>
        </p:nvPicPr>
        <p:blipFill>
          <a:blip r:embed="rId3"/>
          <a:stretch>
            <a:fillRect/>
          </a:stretch>
        </p:blipFill>
        <p:spPr>
          <a:xfrm>
            <a:off x="7422127" y="4253913"/>
            <a:ext cx="1592118" cy="1286209"/>
          </a:xfrm>
          <a:prstGeom prst="rect">
            <a:avLst/>
          </a:prstGeom>
        </p:spPr>
      </p:pic>
      <p:pic>
        <p:nvPicPr>
          <p:cNvPr id="19" name="Picture 9">
            <a:extLst>
              <a:ext uri="{FF2B5EF4-FFF2-40B4-BE49-F238E27FC236}">
                <a16:creationId xmlns:a16="http://schemas.microsoft.com/office/drawing/2014/main" id="{D3BF8091-36D0-5347-A103-DDF065567007}"/>
              </a:ext>
            </a:extLst>
          </p:cNvPr>
          <p:cNvPicPr>
            <a:picLocks noChangeAspect="1"/>
          </p:cNvPicPr>
          <p:nvPr/>
        </p:nvPicPr>
        <p:blipFill>
          <a:blip r:embed="rId4"/>
          <a:stretch>
            <a:fillRect/>
          </a:stretch>
        </p:blipFill>
        <p:spPr>
          <a:xfrm>
            <a:off x="2265680" y="3024906"/>
            <a:ext cx="2693747" cy="2020310"/>
          </a:xfrm>
          <a:prstGeom prst="rect">
            <a:avLst/>
          </a:prstGeom>
        </p:spPr>
      </p:pic>
      <p:pic>
        <p:nvPicPr>
          <p:cNvPr id="20" name="Picture 10">
            <a:extLst>
              <a:ext uri="{FF2B5EF4-FFF2-40B4-BE49-F238E27FC236}">
                <a16:creationId xmlns:a16="http://schemas.microsoft.com/office/drawing/2014/main" id="{CBCBDD97-1593-6444-9A46-3C9556E77FA1}"/>
              </a:ext>
            </a:extLst>
          </p:cNvPr>
          <p:cNvPicPr>
            <a:picLocks noChangeAspect="1"/>
          </p:cNvPicPr>
          <p:nvPr/>
        </p:nvPicPr>
        <p:blipFill>
          <a:blip r:embed="rId4"/>
          <a:stretch>
            <a:fillRect/>
          </a:stretch>
        </p:blipFill>
        <p:spPr>
          <a:xfrm>
            <a:off x="7354010" y="2554718"/>
            <a:ext cx="1660235" cy="1245176"/>
          </a:xfrm>
          <a:prstGeom prst="rect">
            <a:avLst/>
          </a:prstGeom>
        </p:spPr>
      </p:pic>
      <p:sp>
        <p:nvSpPr>
          <p:cNvPr id="21" name="Rectangle 11">
            <a:extLst>
              <a:ext uri="{FF2B5EF4-FFF2-40B4-BE49-F238E27FC236}">
                <a16:creationId xmlns:a16="http://schemas.microsoft.com/office/drawing/2014/main" id="{C14E3157-B374-E844-9F23-100EBBB12223}"/>
              </a:ext>
            </a:extLst>
          </p:cNvPr>
          <p:cNvSpPr/>
          <p:nvPr/>
        </p:nvSpPr>
        <p:spPr>
          <a:xfrm>
            <a:off x="2535935" y="2645643"/>
            <a:ext cx="2153235" cy="379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Training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sp>
        <p:nvSpPr>
          <p:cNvPr id="22" name="Right Arrow 12">
            <a:extLst>
              <a:ext uri="{FF2B5EF4-FFF2-40B4-BE49-F238E27FC236}">
                <a16:creationId xmlns:a16="http://schemas.microsoft.com/office/drawing/2014/main" id="{B7AD728E-5641-4343-8EAF-D3712055FCA2}"/>
              </a:ext>
            </a:extLst>
          </p:cNvPr>
          <p:cNvSpPr/>
          <p:nvPr/>
        </p:nvSpPr>
        <p:spPr>
          <a:xfrm>
            <a:off x="5220281" y="3747879"/>
            <a:ext cx="1444051" cy="30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4">
            <a:extLst>
              <a:ext uri="{FF2B5EF4-FFF2-40B4-BE49-F238E27FC236}">
                <a16:creationId xmlns:a16="http://schemas.microsoft.com/office/drawing/2014/main" id="{E62F12F4-3F1B-824B-9903-D15B8E356EB1}"/>
              </a:ext>
            </a:extLst>
          </p:cNvPr>
          <p:cNvSpPr txBox="1"/>
          <p:nvPr/>
        </p:nvSpPr>
        <p:spPr>
          <a:xfrm>
            <a:off x="4997175" y="4131794"/>
            <a:ext cx="1890261" cy="369332"/>
          </a:xfrm>
          <a:prstGeom prst="rect">
            <a:avLst/>
          </a:prstGeom>
          <a:noFill/>
        </p:spPr>
        <p:txBody>
          <a:bodyPr wrap="none" rtlCol="0">
            <a:spAutoFit/>
          </a:bodyPr>
          <a:lstStyle/>
          <a:p>
            <a:r>
              <a:rPr lang="en-US" dirty="0"/>
              <a:t>Predictive Model</a:t>
            </a:r>
          </a:p>
        </p:txBody>
      </p:sp>
      <p:sp>
        <p:nvSpPr>
          <p:cNvPr id="24" name="Rectangle 15">
            <a:extLst>
              <a:ext uri="{FF2B5EF4-FFF2-40B4-BE49-F238E27FC236}">
                <a16:creationId xmlns:a16="http://schemas.microsoft.com/office/drawing/2014/main" id="{E033F981-4007-C542-A7C8-AEC7A03E3E79}"/>
              </a:ext>
            </a:extLst>
          </p:cNvPr>
          <p:cNvSpPr/>
          <p:nvPr/>
        </p:nvSpPr>
        <p:spPr>
          <a:xfrm>
            <a:off x="7155064" y="2032295"/>
            <a:ext cx="2228423" cy="457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Testing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pic>
        <p:nvPicPr>
          <p:cNvPr id="25" name="Picture 16">
            <a:extLst>
              <a:ext uri="{FF2B5EF4-FFF2-40B4-BE49-F238E27FC236}">
                <a16:creationId xmlns:a16="http://schemas.microsoft.com/office/drawing/2014/main" id="{FE32630E-E65A-8945-98F1-08E2BA9C18B6}"/>
              </a:ext>
            </a:extLst>
          </p:cNvPr>
          <p:cNvPicPr>
            <a:picLocks noChangeAspect="1"/>
          </p:cNvPicPr>
          <p:nvPr/>
        </p:nvPicPr>
        <p:blipFill>
          <a:blip r:embed="rId5"/>
          <a:stretch>
            <a:fillRect/>
          </a:stretch>
        </p:blipFill>
        <p:spPr>
          <a:xfrm>
            <a:off x="9528453" y="2797389"/>
            <a:ext cx="803564" cy="759833"/>
          </a:xfrm>
          <a:prstGeom prst="rect">
            <a:avLst/>
          </a:prstGeom>
        </p:spPr>
      </p:pic>
      <p:pic>
        <p:nvPicPr>
          <p:cNvPr id="26" name="Picture 17">
            <a:extLst>
              <a:ext uri="{FF2B5EF4-FFF2-40B4-BE49-F238E27FC236}">
                <a16:creationId xmlns:a16="http://schemas.microsoft.com/office/drawing/2014/main" id="{0D777BB5-1B12-F841-8D06-26002E8ED3A6}"/>
              </a:ext>
            </a:extLst>
          </p:cNvPr>
          <p:cNvPicPr>
            <a:picLocks noChangeAspect="1"/>
          </p:cNvPicPr>
          <p:nvPr/>
        </p:nvPicPr>
        <p:blipFill>
          <a:blip r:embed="rId6"/>
          <a:stretch>
            <a:fillRect/>
          </a:stretch>
        </p:blipFill>
        <p:spPr>
          <a:xfrm>
            <a:off x="9528453" y="4599453"/>
            <a:ext cx="836242" cy="802340"/>
          </a:xfrm>
          <a:prstGeom prst="rect">
            <a:avLst/>
          </a:prstGeom>
        </p:spPr>
      </p:pic>
      <p:sp>
        <p:nvSpPr>
          <p:cNvPr id="27" name="TextBox 19">
            <a:extLst>
              <a:ext uri="{FF2B5EF4-FFF2-40B4-BE49-F238E27FC236}">
                <a16:creationId xmlns:a16="http://schemas.microsoft.com/office/drawing/2014/main" id="{80178E23-D997-4546-B04E-83869FF63405}"/>
              </a:ext>
            </a:extLst>
          </p:cNvPr>
          <p:cNvSpPr txBox="1"/>
          <p:nvPr/>
        </p:nvSpPr>
        <p:spPr>
          <a:xfrm>
            <a:off x="2872606" y="512196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28" name="TextBox 20">
            <a:extLst>
              <a:ext uri="{FF2B5EF4-FFF2-40B4-BE49-F238E27FC236}">
                <a16:creationId xmlns:a16="http://schemas.microsoft.com/office/drawing/2014/main" id="{654ECFEE-6D20-F042-8B34-4015485C9173}"/>
              </a:ext>
            </a:extLst>
          </p:cNvPr>
          <p:cNvSpPr txBox="1"/>
          <p:nvPr/>
        </p:nvSpPr>
        <p:spPr>
          <a:xfrm>
            <a:off x="7184318" y="5548253"/>
            <a:ext cx="2274982" cy="369332"/>
          </a:xfrm>
          <a:prstGeom prst="rect">
            <a:avLst/>
          </a:prstGeom>
          <a:noFill/>
        </p:spPr>
        <p:txBody>
          <a:bodyPr wrap="none" rtlCol="0">
            <a:spAutoFit/>
          </a:bodyPr>
          <a:lstStyle/>
          <a:p>
            <a:r>
              <a:rPr lang="en-US" altLang="zh-CN" b="1" dirty="0"/>
              <a:t>University</a:t>
            </a:r>
            <a:r>
              <a:rPr lang="zh-CN" altLang="en-US" b="1" dirty="0"/>
              <a:t> </a:t>
            </a:r>
            <a:r>
              <a:rPr lang="en-US" altLang="zh-CN" b="1" dirty="0"/>
              <a:t>Hospital</a:t>
            </a:r>
            <a:endParaRPr lang="en-US" b="1" dirty="0"/>
          </a:p>
        </p:txBody>
      </p:sp>
      <p:sp>
        <p:nvSpPr>
          <p:cNvPr id="29" name="TextBox 4">
            <a:extLst>
              <a:ext uri="{FF2B5EF4-FFF2-40B4-BE49-F238E27FC236}">
                <a16:creationId xmlns:a16="http://schemas.microsoft.com/office/drawing/2014/main" id="{4E9C56AF-FFC9-6841-97E0-7164F4000717}"/>
              </a:ext>
            </a:extLst>
          </p:cNvPr>
          <p:cNvSpPr txBox="1"/>
          <p:nvPr/>
        </p:nvSpPr>
        <p:spPr>
          <a:xfrm>
            <a:off x="1708220" y="5438525"/>
            <a:ext cx="3813865" cy="369332"/>
          </a:xfrm>
          <a:prstGeom prst="rect">
            <a:avLst/>
          </a:prstGeom>
          <a:noFill/>
        </p:spPr>
        <p:txBody>
          <a:bodyPr wrap="none" rtlCol="0">
            <a:spAutoFit/>
          </a:bodyPr>
          <a:lstStyle/>
          <a:p>
            <a:r>
              <a:rPr lang="en-US" altLang="zh-CN" dirty="0"/>
              <a:t>Higher</a:t>
            </a:r>
            <a:r>
              <a:rPr lang="zh-CN" altLang="en-US" dirty="0"/>
              <a:t> </a:t>
            </a:r>
            <a:r>
              <a:rPr lang="en-US" altLang="zh-CN" dirty="0"/>
              <a:t>income,</a:t>
            </a:r>
            <a:r>
              <a:rPr lang="zh-CN" altLang="en-US" dirty="0"/>
              <a:t> </a:t>
            </a:r>
            <a:r>
              <a:rPr lang="en-US" altLang="zh-CN" dirty="0"/>
              <a:t>higher</a:t>
            </a:r>
            <a:r>
              <a:rPr lang="zh-CN" altLang="en-US" dirty="0"/>
              <a:t> </a:t>
            </a:r>
            <a:r>
              <a:rPr lang="en-US" altLang="zh-CN" dirty="0"/>
              <a:t>survival</a:t>
            </a:r>
            <a:r>
              <a:rPr lang="zh-CN" altLang="en-US" dirty="0"/>
              <a:t> </a:t>
            </a:r>
            <a:r>
              <a:rPr lang="en-US" altLang="zh-CN" dirty="0"/>
              <a:t>rate.</a:t>
            </a:r>
            <a:endParaRPr lang="en-US" dirty="0"/>
          </a:p>
        </p:txBody>
      </p:sp>
      <p:sp>
        <p:nvSpPr>
          <p:cNvPr id="30" name="TextBox 21">
            <a:extLst>
              <a:ext uri="{FF2B5EF4-FFF2-40B4-BE49-F238E27FC236}">
                <a16:creationId xmlns:a16="http://schemas.microsoft.com/office/drawing/2014/main" id="{EA425E54-9422-0646-A5AD-6A29F4067517}"/>
              </a:ext>
            </a:extLst>
          </p:cNvPr>
          <p:cNvSpPr txBox="1"/>
          <p:nvPr/>
        </p:nvSpPr>
        <p:spPr>
          <a:xfrm>
            <a:off x="7471622" y="375523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31" name="TextBox 24">
            <a:extLst>
              <a:ext uri="{FF2B5EF4-FFF2-40B4-BE49-F238E27FC236}">
                <a16:creationId xmlns:a16="http://schemas.microsoft.com/office/drawing/2014/main" id="{CF6873C1-DC59-124F-A703-304D3B6DA853}"/>
              </a:ext>
            </a:extLst>
          </p:cNvPr>
          <p:cNvSpPr txBox="1"/>
          <p:nvPr/>
        </p:nvSpPr>
        <p:spPr>
          <a:xfrm>
            <a:off x="5894856" y="5877552"/>
            <a:ext cx="4826962" cy="369332"/>
          </a:xfrm>
          <a:prstGeom prst="rect">
            <a:avLst/>
          </a:prstGeom>
          <a:noFill/>
        </p:spPr>
        <p:txBody>
          <a:bodyPr wrap="none" rtlCol="0">
            <a:spAutoFit/>
          </a:bodyPr>
          <a:lstStyle/>
          <a:p>
            <a:r>
              <a:rPr lang="en-US" altLang="zh-CN" dirty="0"/>
              <a:t>Survival</a:t>
            </a:r>
            <a:r>
              <a:rPr lang="zh-CN" altLang="en-US" dirty="0"/>
              <a:t> </a:t>
            </a:r>
            <a:r>
              <a:rPr lang="en-US" altLang="zh-CN" dirty="0"/>
              <a:t>rate</a:t>
            </a:r>
            <a:r>
              <a:rPr lang="zh-CN" altLang="en-US" dirty="0"/>
              <a:t> </a:t>
            </a:r>
            <a:r>
              <a:rPr lang="en-US" altLang="zh-CN" dirty="0"/>
              <a:t>is</a:t>
            </a:r>
            <a:r>
              <a:rPr lang="zh-CN" altLang="en-US" dirty="0"/>
              <a:t> </a:t>
            </a:r>
            <a:r>
              <a:rPr lang="en-US" altLang="zh-CN" dirty="0"/>
              <a:t>not</a:t>
            </a:r>
            <a:r>
              <a:rPr lang="zh-CN" altLang="en-US" dirty="0"/>
              <a:t> </a:t>
            </a:r>
            <a:r>
              <a:rPr lang="en-US" altLang="zh-CN" dirty="0"/>
              <a:t>so</a:t>
            </a:r>
            <a:r>
              <a:rPr lang="zh-CN" altLang="en-US" dirty="0"/>
              <a:t> </a:t>
            </a:r>
            <a:r>
              <a:rPr lang="en-US" altLang="zh-CN" dirty="0"/>
              <a:t>correlated</a:t>
            </a:r>
            <a:r>
              <a:rPr lang="zh-CN" altLang="en-US" dirty="0"/>
              <a:t> </a:t>
            </a:r>
            <a:r>
              <a:rPr lang="en-US" altLang="zh-CN" dirty="0"/>
              <a:t>with</a:t>
            </a:r>
            <a:r>
              <a:rPr lang="zh-CN" altLang="en-US" dirty="0"/>
              <a:t> </a:t>
            </a:r>
            <a:r>
              <a:rPr lang="en-US" altLang="zh-CN" dirty="0"/>
              <a:t>income.</a:t>
            </a:r>
            <a:endParaRPr lang="en-US" dirty="0"/>
          </a:p>
        </p:txBody>
      </p:sp>
      <p:sp>
        <p:nvSpPr>
          <p:cNvPr id="32" name="标题 1"/>
          <p:cNvSpPr>
            <a:spLocks noGrp="1"/>
          </p:cNvSpPr>
          <p:nvPr>
            <p:ph type="title"/>
          </p:nvPr>
        </p:nvSpPr>
        <p:spPr>
          <a:xfrm>
            <a:off x="609600" y="533400"/>
            <a:ext cx="10972800" cy="990600"/>
          </a:xfrm>
        </p:spPr>
        <p:txBody>
          <a:bodyPr/>
          <a:lstStyle/>
          <a:p>
            <a:r>
              <a:rPr lang="en-US" altLang="zh-CN" dirty="0"/>
              <a:t>Problems of today’s ML - </a:t>
            </a:r>
            <a:r>
              <a:rPr lang="en-US" altLang="zh-CN" b="1" i="1" dirty="0"/>
              <a:t>Stability</a:t>
            </a:r>
            <a:endParaRPr lang="zh-CN" altLang="en-US" b="1" i="1" dirty="0"/>
          </a:p>
        </p:txBody>
      </p:sp>
    </p:spTree>
    <p:extLst>
      <p:ext uri="{BB962C8B-B14F-4D97-AF65-F5344CB8AC3E}">
        <p14:creationId xmlns:p14="http://schemas.microsoft.com/office/powerpoint/2010/main" val="2833407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r>
              <a:rPr lang="en-US" altLang="zh-CN" sz="2800" dirty="0"/>
              <a:t>Estimating ATT by: </a:t>
            </a:r>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70</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a:stretch>
            <a:fillRect/>
          </a:stretch>
        </p:blipFill>
        <p:spPr>
          <a:xfrm>
            <a:off x="4451420" y="5634604"/>
            <a:ext cx="6393943" cy="1171090"/>
          </a:xfrm>
          <a:prstGeom prst="rect">
            <a:avLst/>
          </a:prstGeom>
        </p:spPr>
      </p:pic>
    </p:spTree>
    <p:extLst>
      <p:ext uri="{BB962C8B-B14F-4D97-AF65-F5344CB8AC3E}">
        <p14:creationId xmlns:p14="http://schemas.microsoft.com/office/powerpoint/2010/main" val="375306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noAutofit/>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solidFill>
                  <a:srgbClr val="FF0000"/>
                </a:solidFill>
              </a:rPr>
              <a:t>Entropy Balancing</a:t>
            </a:r>
          </a:p>
          <a:p>
            <a:pPr lvl="1"/>
            <a:r>
              <a:rPr lang="en-US" altLang="zh-CN" sz="2400" dirty="0">
                <a:solidFill>
                  <a:srgbClr val="FF0000"/>
                </a:solidFill>
              </a:rPr>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71</a:t>
            </a:fld>
            <a:endParaRPr lang="en-US"/>
          </a:p>
        </p:txBody>
      </p:sp>
    </p:spTree>
    <p:extLst>
      <p:ext uri="{BB962C8B-B14F-4D97-AF65-F5344CB8AC3E}">
        <p14:creationId xmlns:p14="http://schemas.microsoft.com/office/powerpoint/2010/main" val="2869880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Entropy Balancing</a:t>
            </a:r>
            <a:endParaRPr lang="zh-CN" altLang="en-US" dirty="0"/>
          </a:p>
        </p:txBody>
      </p:sp>
      <p:sp>
        <p:nvSpPr>
          <p:cNvPr id="3" name="内容占位符 2"/>
          <p:cNvSpPr>
            <a:spLocks noGrp="1"/>
          </p:cNvSpPr>
          <p:nvPr>
            <p:ph idx="1"/>
          </p:nvPr>
        </p:nvSpPr>
        <p:spPr>
          <a:xfrm>
            <a:off x="609600" y="4079631"/>
            <a:ext cx="10302910" cy="2397368"/>
          </a:xfrm>
        </p:spPr>
        <p:txBody>
          <a:bodyPr>
            <a:normAutofit/>
          </a:bodyPr>
          <a:lstStyle/>
          <a:p>
            <a:r>
              <a:rPr lang="en-US" altLang="zh-CN" sz="3200" dirty="0"/>
              <a:t>Directly confounder balancing by sample weights W</a:t>
            </a:r>
          </a:p>
          <a:p>
            <a:r>
              <a:rPr lang="en-US" altLang="zh-CN" sz="3200" dirty="0"/>
              <a:t>Maximize the entropy of sample weights W</a:t>
            </a:r>
          </a:p>
          <a:p>
            <a:r>
              <a:rPr lang="en-US" altLang="zh-CN" sz="3200" dirty="0">
                <a:solidFill>
                  <a:srgbClr val="00B050"/>
                </a:solidFill>
              </a:rPr>
              <a:t>But, treat all variables as confounders and </a:t>
            </a:r>
            <a:r>
              <a:rPr lang="en-US" altLang="zh-CN" sz="3200" dirty="0">
                <a:solidFill>
                  <a:srgbClr val="FF3232"/>
                </a:solidFill>
              </a:rPr>
              <a:t>balance them equally</a:t>
            </a:r>
            <a:endParaRPr lang="zh-CN" altLang="en-US" sz="3200" dirty="0">
              <a:solidFill>
                <a:srgbClr val="FF3232"/>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72</a:t>
            </a:fld>
            <a:endParaRPr lang="en-US"/>
          </a:p>
        </p:txBody>
      </p:sp>
      <p:pic>
        <p:nvPicPr>
          <p:cNvPr id="6" name="图片 5"/>
          <p:cNvPicPr>
            <a:picLocks noChangeAspect="1"/>
          </p:cNvPicPr>
          <p:nvPr/>
        </p:nvPicPr>
        <p:blipFill>
          <a:blip r:embed="rId3"/>
          <a:stretch>
            <a:fillRect/>
          </a:stretch>
        </p:blipFill>
        <p:spPr>
          <a:xfrm>
            <a:off x="3471862" y="1524000"/>
            <a:ext cx="5248275" cy="2133600"/>
          </a:xfrm>
          <a:prstGeom prst="rect">
            <a:avLst/>
          </a:prstGeom>
        </p:spPr>
      </p:pic>
      <p:sp>
        <p:nvSpPr>
          <p:cNvPr id="7" name="圆角矩形 7"/>
          <p:cNvSpPr/>
          <p:nvPr/>
        </p:nvSpPr>
        <p:spPr>
          <a:xfrm>
            <a:off x="4732082" y="2366010"/>
            <a:ext cx="3657538"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8587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Approximate Residual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5132196"/>
              </a:xfrm>
            </p:spPr>
            <p:txBody>
              <a:bodyPr/>
              <a:lstStyle/>
              <a:p>
                <a:r>
                  <a:rPr lang="en-US" altLang="zh-CN" dirty="0"/>
                  <a:t>1. compute approximate balancing weights W as</a:t>
                </a:r>
              </a:p>
              <a:p>
                <a:endParaRPr lang="en-US" altLang="zh-CN" sz="1800" dirty="0"/>
              </a:p>
              <a:p>
                <a:endParaRPr lang="en-US" altLang="zh-CN" sz="1600" dirty="0"/>
              </a:p>
              <a:p>
                <a:endParaRPr lang="en-US" altLang="zh-CN" sz="1800" dirty="0"/>
              </a:p>
              <a:p>
                <a:r>
                  <a:rPr lang="en-US" altLang="zh-CN" dirty="0"/>
                  <a:t>2. Fit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𝑐</m:t>
                        </m:r>
                      </m:sub>
                    </m:sSub>
                  </m:oMath>
                </a14:m>
                <a:r>
                  <a:rPr lang="zh-CN" altLang="en-US" dirty="0"/>
                  <a:t> </a:t>
                </a:r>
                <a:r>
                  <a:rPr lang="en-US" altLang="zh-CN" dirty="0"/>
                  <a:t>in the linear model using a lasso or elastic net,</a:t>
                </a:r>
              </a:p>
              <a:p>
                <a:endParaRPr lang="en-US" altLang="zh-CN" dirty="0"/>
              </a:p>
              <a:p>
                <a:endParaRPr lang="en-US" altLang="zh-CN" dirty="0"/>
              </a:p>
              <a:p>
                <a:r>
                  <a:rPr lang="en-US" altLang="zh-CN" dirty="0"/>
                  <a:t>3. Estimate the ATT as</a:t>
                </a:r>
              </a:p>
              <a:p>
                <a:endParaRPr lang="en-US" altLang="zh-CN" dirty="0"/>
              </a:p>
              <a:p>
                <a:endParaRPr lang="en-US" altLang="zh-CN" dirty="0"/>
              </a:p>
              <a:p>
                <a:r>
                  <a:rPr lang="en-US" altLang="zh-CN" dirty="0"/>
                  <a:t>Double Robustness:  Exact confounder balancing or regression is correct.</a:t>
                </a:r>
              </a:p>
              <a:p>
                <a:r>
                  <a:rPr lang="en-US" altLang="zh-CN" dirty="0">
                    <a:solidFill>
                      <a:srgbClr val="00B050"/>
                    </a:solidFill>
                  </a:rPr>
                  <a:t>But, treats all variables as confounders and </a:t>
                </a:r>
                <a:r>
                  <a:rPr lang="en-US" altLang="zh-CN" dirty="0">
                    <a:solidFill>
                      <a:srgbClr val="FF3232"/>
                    </a:solidFill>
                  </a:rPr>
                  <a:t>balance them equally</a:t>
                </a:r>
                <a:endParaRPr lang="zh-CN" altLang="en-US" dirty="0">
                  <a:solidFill>
                    <a:srgbClr val="FF3232"/>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5132196"/>
              </a:xfrm>
              <a:blipFill>
                <a:blip r:embed="rId3"/>
                <a:stretch>
                  <a:fillRect l="-579" t="-98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73</a:t>
            </a:fld>
            <a:endParaRPr lang="en-US"/>
          </a:p>
        </p:txBody>
      </p:sp>
      <p:pic>
        <p:nvPicPr>
          <p:cNvPr id="5" name="图片 4"/>
          <p:cNvPicPr>
            <a:picLocks noChangeAspect="1"/>
          </p:cNvPicPr>
          <p:nvPr/>
        </p:nvPicPr>
        <p:blipFill>
          <a:blip r:embed="rId4"/>
          <a:stretch>
            <a:fillRect/>
          </a:stretch>
        </p:blipFill>
        <p:spPr>
          <a:xfrm>
            <a:off x="2643609" y="3408126"/>
            <a:ext cx="7483120" cy="982434"/>
          </a:xfrm>
          <a:prstGeom prst="rect">
            <a:avLst/>
          </a:prstGeom>
        </p:spPr>
      </p:pic>
      <p:pic>
        <p:nvPicPr>
          <p:cNvPr id="6" name="图片 5"/>
          <p:cNvPicPr>
            <a:picLocks noChangeAspect="1"/>
          </p:cNvPicPr>
          <p:nvPr/>
        </p:nvPicPr>
        <p:blipFill>
          <a:blip r:embed="rId5"/>
          <a:stretch>
            <a:fillRect/>
          </a:stretch>
        </p:blipFill>
        <p:spPr>
          <a:xfrm>
            <a:off x="3205425" y="4754067"/>
            <a:ext cx="5602243" cy="924921"/>
          </a:xfrm>
          <a:prstGeom prst="rect">
            <a:avLst/>
          </a:prstGeom>
        </p:spPr>
      </p:pic>
      <p:pic>
        <p:nvPicPr>
          <p:cNvPr id="7" name="图片 6"/>
          <p:cNvPicPr>
            <a:picLocks noChangeAspect="1"/>
          </p:cNvPicPr>
          <p:nvPr/>
        </p:nvPicPr>
        <p:blipFill>
          <a:blip r:embed="rId6"/>
          <a:stretch>
            <a:fillRect/>
          </a:stretch>
        </p:blipFill>
        <p:spPr>
          <a:xfrm>
            <a:off x="1899138" y="2066995"/>
            <a:ext cx="8972062" cy="1037912"/>
          </a:xfrm>
          <a:prstGeom prst="rect">
            <a:avLst/>
          </a:prstGeom>
        </p:spPr>
      </p:pic>
      <p:sp>
        <p:nvSpPr>
          <p:cNvPr id="8" name="圆角矩形 7"/>
          <p:cNvSpPr/>
          <p:nvPr/>
        </p:nvSpPr>
        <p:spPr>
          <a:xfrm>
            <a:off x="5383530" y="2265477"/>
            <a:ext cx="1943100"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7813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74</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46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75</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C3E309BE-E9CB-455F-A6AF-6B85334EB22E}"/>
              </a:ext>
            </a:extLst>
          </p:cNvPr>
          <p:cNvSpPr/>
          <p:nvPr/>
        </p:nvSpPr>
        <p:spPr>
          <a:xfrm rot="20665467">
            <a:off x="2378741" y="32880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to differentiated confounders and their bias?</a:t>
            </a:r>
          </a:p>
        </p:txBody>
      </p:sp>
    </p:spTree>
    <p:extLst>
      <p:ext uri="{BB962C8B-B14F-4D97-AF65-F5344CB8AC3E}">
        <p14:creationId xmlns:p14="http://schemas.microsoft.com/office/powerpoint/2010/main" val="2025244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b="1" dirty="0">
                <a:solidFill>
                  <a:srgbClr val="1717FB"/>
                </a:solidFill>
              </a:rPr>
              <a:t>Differentiated Confounder Balancing</a:t>
            </a:r>
            <a:r>
              <a:rPr lang="zh-CN" altLang="en-US" sz="2400" b="1" dirty="0">
                <a:solidFill>
                  <a:srgbClr val="1717FB"/>
                </a:solidFill>
              </a:rPr>
              <a:t> </a:t>
            </a:r>
            <a:r>
              <a:rPr lang="en-US" altLang="zh-CN" sz="2400" b="1" dirty="0">
                <a:solidFill>
                  <a:srgbClr val="1717FB"/>
                </a:solidFill>
              </a:rPr>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76</a:t>
            </a:fld>
            <a:endParaRPr lang="en-US"/>
          </a:p>
        </p:txBody>
      </p:sp>
    </p:spTree>
    <p:extLst>
      <p:ext uri="{BB962C8B-B14F-4D97-AF65-F5344CB8AC3E}">
        <p14:creationId xmlns:p14="http://schemas.microsoft.com/office/powerpoint/2010/main" val="3864792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600" b="1" dirty="0">
                    <a:solidFill>
                      <a:srgbClr val="AC29E7"/>
                    </a:solidFill>
                    <a:latin typeface="Times New Roman" panose="02020603050405020304" pitchFamily="18" charset="0"/>
                    <a:cs typeface="Times New Roman" panose="02020603050405020304" pitchFamily="18" charset="0"/>
                  </a:rPr>
                  <a:t>Ideas</a:t>
                </a:r>
                <a:r>
                  <a:rPr lang="en-US" altLang="zh-CN" sz="3600" dirty="0">
                    <a:latin typeface="Times New Roman" panose="02020603050405020304" pitchFamily="18" charset="0"/>
                    <a:cs typeface="Times New Roman" panose="02020603050405020304" pitchFamily="18" charset="0"/>
                  </a:rPr>
                  <a:t>: simultaneously learn </a:t>
                </a:r>
                <a:r>
                  <a:rPr lang="en-US" altLang="zh-CN" sz="3600" b="1" i="1" dirty="0">
                    <a:latin typeface="Times New Roman" panose="02020603050405020304" pitchFamily="18" charset="0"/>
                    <a:cs typeface="Times New Roman" panose="02020603050405020304" pitchFamily="18" charset="0"/>
                  </a:rPr>
                  <a:t>confounder weights </a:t>
                </a:r>
                <a14:m>
                  <m:oMath xmlns:m="http://schemas.openxmlformats.org/officeDocument/2006/math">
                    <m:r>
                      <a:rPr lang="zh-CN" altLang="en-US" sz="3600" b="1" i="1">
                        <a:latin typeface="Cambria Math" panose="02040503050406030204" pitchFamily="18" charset="0"/>
                        <a:cs typeface="Times New Roman" panose="02020603050405020304" pitchFamily="18" charset="0"/>
                      </a:rPr>
                      <m:t>𝜷</m:t>
                    </m:r>
                  </m:oMath>
                </a14:m>
                <a:r>
                  <a:rPr lang="en-US" altLang="zh-CN" sz="3600" b="1" i="1"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and </a:t>
                </a:r>
                <a:r>
                  <a:rPr lang="en-US" altLang="zh-CN" sz="3600" b="1" i="1" dirty="0">
                    <a:latin typeface="Times New Roman" panose="02020603050405020304" pitchFamily="18" charset="0"/>
                    <a:cs typeface="Times New Roman" panose="02020603050405020304" pitchFamily="18" charset="0"/>
                  </a:rPr>
                  <a:t>sample weighs </a:t>
                </a:r>
                <a14:m>
                  <m:oMath xmlns:m="http://schemas.openxmlformats.org/officeDocument/2006/math">
                    <m:r>
                      <a:rPr lang="en-US" altLang="zh-CN" sz="3600" b="1" i="1">
                        <a:latin typeface="Cambria Math" panose="02040503050406030204" pitchFamily="18" charset="0"/>
                        <a:cs typeface="Times New Roman" panose="02020603050405020304" pitchFamily="18" charset="0"/>
                      </a:rPr>
                      <m:t>𝑾</m:t>
                    </m:r>
                  </m:oMath>
                </a14:m>
                <a:r>
                  <a:rPr lang="en-US" altLang="zh-CN" sz="3600" dirty="0">
                    <a:latin typeface="Times New Roman" panose="02020603050405020304" pitchFamily="18" charset="0"/>
                    <a:cs typeface="Times New Roman" panose="02020603050405020304" pitchFamily="18" charset="0"/>
                  </a:rPr>
                  <a:t>.</a:t>
                </a:r>
              </a:p>
              <a:p>
                <a:pPr marL="0" indent="0">
                  <a:buNone/>
                </a:pPr>
                <a:endParaRPr lang="en-US" altLang="zh-CN" sz="3600" dirty="0">
                  <a:latin typeface="Times New Roman" panose="02020603050405020304" pitchFamily="18" charset="0"/>
                  <a:cs typeface="Times New Roman" panose="02020603050405020304" pitchFamily="18" charset="0"/>
                </a:endParaRPr>
              </a:p>
              <a:p>
                <a:pPr marL="0" indent="0">
                  <a:buNone/>
                </a:pPr>
                <a:endParaRPr lang="en-US" altLang="zh-CN" sz="1050" dirty="0">
                  <a:latin typeface="Times New Roman" panose="02020603050405020304" pitchFamily="18" charset="0"/>
                  <a:cs typeface="Times New Roman" panose="02020603050405020304" pitchFamily="18" charset="0"/>
                </a:endParaRPr>
              </a:p>
              <a:p>
                <a:r>
                  <a:rPr lang="en-US" altLang="zh-CN" sz="3600" b="1" i="1" dirty="0">
                    <a:solidFill>
                      <a:srgbClr val="FF0000"/>
                    </a:solidFill>
                    <a:latin typeface="Times New Roman" panose="02020603050405020304" pitchFamily="18" charset="0"/>
                    <a:cs typeface="Times New Roman" panose="02020603050405020304" pitchFamily="18" charset="0"/>
                  </a:rPr>
                  <a:t>Confounder weights </a:t>
                </a:r>
                <a:r>
                  <a:rPr lang="en-US" altLang="zh-CN" sz="3600" dirty="0">
                    <a:latin typeface="Times New Roman" panose="02020603050405020304" pitchFamily="18" charset="0"/>
                    <a:cs typeface="Times New Roman" panose="02020603050405020304" pitchFamily="18" charset="0"/>
                  </a:rPr>
                  <a:t>determine which variable is confounder and its contribution on confounding bias.</a:t>
                </a:r>
              </a:p>
              <a:p>
                <a:r>
                  <a:rPr lang="en-US" altLang="zh-CN" sz="3600" b="1" i="1" dirty="0">
                    <a:solidFill>
                      <a:srgbClr val="FF0000"/>
                    </a:solidFill>
                    <a:latin typeface="Times New Roman" panose="02020603050405020304" pitchFamily="18" charset="0"/>
                    <a:cs typeface="Times New Roman" panose="02020603050405020304" pitchFamily="18" charset="0"/>
                  </a:rPr>
                  <a:t>Sample weights</a:t>
                </a:r>
                <a:r>
                  <a:rPr lang="en-US" altLang="zh-CN" sz="3600" dirty="0">
                    <a:solidFill>
                      <a:srgbClr val="FF0000"/>
                    </a:solidFill>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are designed for confounder balancing.</a:t>
                </a: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167" t="-21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77</a:t>
            </a:fld>
            <a:endParaRPr lang="en-US"/>
          </a:p>
        </p:txBody>
      </p:sp>
      <p:pic>
        <p:nvPicPr>
          <p:cNvPr id="5" name="图片 4"/>
          <p:cNvPicPr>
            <a:picLocks noChangeAspect="1"/>
          </p:cNvPicPr>
          <p:nvPr/>
        </p:nvPicPr>
        <p:blipFill>
          <a:blip r:embed="rId4"/>
          <a:stretch>
            <a:fillRect/>
          </a:stretch>
        </p:blipFill>
        <p:spPr>
          <a:xfrm>
            <a:off x="3366683" y="2869521"/>
            <a:ext cx="5308452" cy="745154"/>
          </a:xfrm>
          <a:prstGeom prst="rect">
            <a:avLst/>
          </a:prstGeom>
        </p:spPr>
      </p:pic>
      <p:cxnSp>
        <p:nvCxnSpPr>
          <p:cNvPr id="6" name="直接连接符 5"/>
          <p:cNvCxnSpPr/>
          <p:nvPr/>
        </p:nvCxnSpPr>
        <p:spPr>
          <a:xfrm>
            <a:off x="6083559" y="3614675"/>
            <a:ext cx="19344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85316" y="3622258"/>
            <a:ext cx="4481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562390" y="5777948"/>
            <a:ext cx="7067220" cy="775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cs typeface="Times New Roman" panose="02020603050405020304" pitchFamily="18" charset="0"/>
              </a:rPr>
              <a:t>How to learn the</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confounder</a:t>
            </a:r>
            <a:r>
              <a:rPr lang="zh-CN" altLang="en-US" sz="3200" b="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weights?</a:t>
            </a:r>
            <a:endParaRPr lang="en-US" altLang="zh-C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23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83612" y="1524000"/>
                <a:ext cx="10972800" cy="4876800"/>
              </a:xfrm>
            </p:spPr>
            <p:txBody>
              <a:bodyPr/>
              <a:lstStyle/>
              <a:p>
                <a:r>
                  <a:rPr lang="en-US" altLang="zh-CN" sz="2800" dirty="0">
                    <a:latin typeface="Times New Roman" panose="02020603050405020304" pitchFamily="18" charset="0"/>
                    <a:cs typeface="Times New Roman" panose="02020603050405020304" pitchFamily="18" charset="0"/>
                  </a:rPr>
                  <a:t>General relationship among</a:t>
                </a:r>
                <a14:m>
                  <m:oMath xmlns:m="http://schemas.openxmlformats.org/officeDocument/2006/math">
                    <m:r>
                      <a:rPr lang="en-US" altLang="zh-CN" sz="2800">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𝑋</m:t>
                    </m:r>
                  </m:oMath>
                </a14:m>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dirty="0">
                        <a:latin typeface="Cambria Math" panose="02040503050406030204" pitchFamily="18" charset="0"/>
                        <a:cs typeface="Times New Roman" panose="02020603050405020304" pitchFamily="18" charset="0"/>
                      </a:rPr>
                      <m:t>𝑇</m:t>
                    </m:r>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oMath>
                </a14:m>
                <a:r>
                  <a:rPr lang="en-US" altLang="zh-CN" sz="2800" dirty="0">
                    <a:latin typeface="Times New Roman" panose="02020603050405020304" pitchFamily="18" charset="0"/>
                    <a:cs typeface="Times New Roman" panose="02020603050405020304" pitchFamily="18" charset="0"/>
                  </a:rPr>
                  <a:t>:</a:t>
                </a:r>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83612" y="1524000"/>
                <a:ext cx="10972800" cy="4876800"/>
              </a:xfrm>
              <a:blipFill rotWithShape="0">
                <a:blip r:embed="rId3"/>
                <a:stretch>
                  <a:fillRect l="-722" t="-1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78</a:t>
            </a:fld>
            <a:endParaRPr lang="en-US"/>
          </a:p>
        </p:txBody>
      </p:sp>
      <p:pic>
        <p:nvPicPr>
          <p:cNvPr id="5" name="图片 4"/>
          <p:cNvPicPr>
            <a:picLocks noChangeAspect="1"/>
          </p:cNvPicPr>
          <p:nvPr/>
        </p:nvPicPr>
        <p:blipFill>
          <a:blip r:embed="rId4"/>
          <a:stretch>
            <a:fillRect/>
          </a:stretch>
        </p:blipFill>
        <p:spPr>
          <a:xfrm>
            <a:off x="2248902" y="2237252"/>
            <a:ext cx="3708251" cy="437295"/>
          </a:xfrm>
          <a:prstGeom prst="rect">
            <a:avLst/>
          </a:prstGeom>
        </p:spPr>
      </p:pic>
      <p:sp>
        <p:nvSpPr>
          <p:cNvPr id="6" name="右箭头 5"/>
          <p:cNvSpPr/>
          <p:nvPr/>
        </p:nvSpPr>
        <p:spPr>
          <a:xfrm>
            <a:off x="6224850" y="2358642"/>
            <a:ext cx="490331" cy="194515"/>
          </a:xfrm>
          <a:prstGeom prst="rightArrow">
            <a:avLst/>
          </a:prstGeom>
          <a:solidFill>
            <a:srgbClr val="561C81"/>
          </a:solidFill>
          <a:ln>
            <a:solidFill>
              <a:srgbClr val="561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176163" y="2111238"/>
            <a:ext cx="2194425" cy="793419"/>
            <a:chOff x="5652156" y="2111231"/>
            <a:chExt cx="2194425" cy="793419"/>
          </a:xfrm>
        </p:grpSpPr>
        <p:pic>
          <p:nvPicPr>
            <p:cNvPr id="7" name="图片 6"/>
            <p:cNvPicPr>
              <a:picLocks noChangeAspect="1"/>
            </p:cNvPicPr>
            <p:nvPr/>
          </p:nvPicPr>
          <p:blipFill>
            <a:blip r:embed="rId5"/>
            <a:stretch>
              <a:fillRect/>
            </a:stretch>
          </p:blipFill>
          <p:spPr>
            <a:xfrm>
              <a:off x="5652156" y="2111231"/>
              <a:ext cx="2133807" cy="344662"/>
            </a:xfrm>
            <a:prstGeom prst="rect">
              <a:avLst/>
            </a:prstGeom>
          </p:spPr>
        </p:pic>
        <p:pic>
          <p:nvPicPr>
            <p:cNvPr id="8" name="图片 7"/>
            <p:cNvPicPr>
              <a:picLocks noChangeAspect="1"/>
            </p:cNvPicPr>
            <p:nvPr/>
          </p:nvPicPr>
          <p:blipFill>
            <a:blip r:embed="rId6"/>
            <a:stretch>
              <a:fillRect/>
            </a:stretch>
          </p:blipFill>
          <p:spPr>
            <a:xfrm>
              <a:off x="5652156" y="2575333"/>
              <a:ext cx="2194425" cy="329317"/>
            </a:xfrm>
            <a:prstGeom prst="rect">
              <a:avLst/>
            </a:prstGeom>
          </p:spPr>
        </p:pic>
      </p:grpSp>
      <p:grpSp>
        <p:nvGrpSpPr>
          <p:cNvPr id="19" name="组合 18"/>
          <p:cNvGrpSpPr/>
          <p:nvPr/>
        </p:nvGrpSpPr>
        <p:grpSpPr>
          <a:xfrm>
            <a:off x="1878503" y="3121569"/>
            <a:ext cx="8435009" cy="1211899"/>
            <a:chOff x="457200" y="3214328"/>
            <a:chExt cx="8435009" cy="1211898"/>
          </a:xfrm>
        </p:grpSpPr>
        <p:pic>
          <p:nvPicPr>
            <p:cNvPr id="11" name="图片 10"/>
            <p:cNvPicPr>
              <a:picLocks noChangeAspect="1"/>
            </p:cNvPicPr>
            <p:nvPr/>
          </p:nvPicPr>
          <p:blipFill>
            <a:blip r:embed="rId7"/>
            <a:stretch>
              <a:fillRect/>
            </a:stretch>
          </p:blipFill>
          <p:spPr>
            <a:xfrm>
              <a:off x="559290" y="3270988"/>
              <a:ext cx="7747716" cy="1055245"/>
            </a:xfrm>
            <a:prstGeom prst="rect">
              <a:avLst/>
            </a:prstGeom>
          </p:spPr>
        </p:pic>
        <p:pic>
          <p:nvPicPr>
            <p:cNvPr id="16" name="图片 15"/>
            <p:cNvPicPr>
              <a:picLocks noChangeAspect="1"/>
            </p:cNvPicPr>
            <p:nvPr/>
          </p:nvPicPr>
          <p:blipFill>
            <a:blip r:embed="rId8"/>
            <a:stretch>
              <a:fillRect/>
            </a:stretch>
          </p:blipFill>
          <p:spPr>
            <a:xfrm>
              <a:off x="5072685" y="3975652"/>
              <a:ext cx="3764255" cy="356676"/>
            </a:xfrm>
            <a:prstGeom prst="rect">
              <a:avLst/>
            </a:prstGeom>
          </p:spPr>
        </p:pic>
        <p:sp>
          <p:nvSpPr>
            <p:cNvPr id="18" name="矩形 17"/>
            <p:cNvSpPr/>
            <p:nvPr/>
          </p:nvSpPr>
          <p:spPr>
            <a:xfrm>
              <a:off x="457200" y="3214328"/>
              <a:ext cx="8435009" cy="1211898"/>
            </a:xfrm>
            <a:prstGeom prst="rect">
              <a:avLst/>
            </a:prstGeom>
            <a:noFill/>
            <a:ln>
              <a:solidFill>
                <a:srgbClr val="AC29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9"/>
          <a:stretch>
            <a:fillRect/>
          </a:stretch>
        </p:blipFill>
        <p:spPr>
          <a:xfrm>
            <a:off x="1625259" y="4904497"/>
            <a:ext cx="8941495" cy="586845"/>
          </a:xfrm>
          <a:prstGeom prst="rect">
            <a:avLst/>
          </a:prstGeom>
        </p:spPr>
      </p:pic>
      <p:cxnSp>
        <p:nvCxnSpPr>
          <p:cNvPr id="27" name="直接连接符 26"/>
          <p:cNvCxnSpPr/>
          <p:nvPr/>
        </p:nvCxnSpPr>
        <p:spPr>
          <a:xfrm flipV="1">
            <a:off x="3680435" y="5544350"/>
            <a:ext cx="5834633" cy="99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943063" y="5039252"/>
            <a:ext cx="4572000"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009499" y="4411840"/>
            <a:ext cx="3006516"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Confounding bias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2" name="圆角矩形 31"/>
          <p:cNvSpPr/>
          <p:nvPr/>
        </p:nvSpPr>
        <p:spPr>
          <a:xfrm>
            <a:off x="4495460" y="5039252"/>
            <a:ext cx="421296"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2154253" y="4411840"/>
            <a:ext cx="2762509"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Confounder weights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8" name="椭圆 37"/>
          <p:cNvSpPr/>
          <p:nvPr/>
        </p:nvSpPr>
        <p:spPr>
          <a:xfrm>
            <a:off x="3324489" y="3916953"/>
            <a:ext cx="245165"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547155" y="5076555"/>
            <a:ext cx="344556"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9" idx="0"/>
          </p:cNvCxnSpPr>
          <p:nvPr/>
        </p:nvCxnSpPr>
        <p:spPr>
          <a:xfrm flipH="1" flipV="1">
            <a:off x="3569655" y="4195910"/>
            <a:ext cx="1149785" cy="88065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1736042" y="5751449"/>
                <a:ext cx="8790955" cy="9541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If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𝛼</m:t>
                        </m:r>
                      </m:e>
                      <m:sub>
                        <m:r>
                          <a:rPr lang="en-US" altLang="zh-CN" sz="2400" i="1">
                            <a:solidFill>
                              <a:srgbClr val="FF0000"/>
                            </a:solidFill>
                            <a:latin typeface="Cambria Math" panose="02040503050406030204" pitchFamily="18" charset="0"/>
                          </a:rPr>
                          <m:t>𝑘</m:t>
                        </m:r>
                      </m:sub>
                    </m:sSub>
                    <m:r>
                      <a:rPr lang="en-US" altLang="zh-CN" sz="2400" i="1">
                        <a:solidFill>
                          <a:srgbClr val="FF0000"/>
                        </a:solidFill>
                        <a:latin typeface="Cambria Math" panose="02040503050406030204" pitchFamily="18" charset="0"/>
                      </a:rPr>
                      <m:t>=0</m:t>
                    </m:r>
                  </m:oMath>
                </a14:m>
                <a:r>
                  <a:rPr lang="en-US" altLang="zh-CN" sz="2400" dirty="0">
                    <a:solidFill>
                      <a:srgbClr val="FF0000"/>
                    </a:solidFill>
                  </a:rPr>
                  <a:t>, then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𝑀</m:t>
                        </m:r>
                      </m:e>
                      <m:sub>
                        <m:r>
                          <a:rPr lang="en-US" altLang="zh-CN" sz="2400" i="1">
                            <a:solidFill>
                              <a:srgbClr val="FF0000"/>
                            </a:solidFill>
                            <a:latin typeface="Cambria Math" panose="02040503050406030204" pitchFamily="18" charset="0"/>
                          </a:rPr>
                          <m:t>𝑘</m:t>
                        </m:r>
                      </m:sub>
                    </m:sSub>
                  </m:oMath>
                </a14:m>
                <a:r>
                  <a:rPr lang="zh-CN" altLang="en-US" sz="2400" dirty="0">
                    <a:solidFill>
                      <a:srgbClr val="FF0000"/>
                    </a:solidFill>
                  </a:rPr>
                  <a:t> </a:t>
                </a:r>
                <a:r>
                  <a:rPr lang="en-US" altLang="zh-CN" sz="2400" dirty="0">
                    <a:solidFill>
                      <a:srgbClr val="FF0000"/>
                    </a:solidFill>
                  </a:rPr>
                  <a:t>is not confounder, no need to balance.</a:t>
                </a:r>
              </a:p>
              <a:p>
                <a:pPr algn="ctr"/>
                <a:r>
                  <a:rPr lang="en-US" altLang="zh-CN" sz="2400" dirty="0">
                    <a:solidFill>
                      <a:srgbClr val="FF0000"/>
                    </a:solidFill>
                  </a:rPr>
                  <a:t>Different confounders have different confounding weights.</a:t>
                </a:r>
                <a:endParaRPr lang="zh-CN" altLang="en-US" sz="2400" dirty="0">
                  <a:solidFill>
                    <a:srgbClr val="FF0000"/>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736042" y="5751449"/>
                <a:ext cx="8790955" cy="954157"/>
              </a:xfrm>
              <a:prstGeom prst="rect">
                <a:avLst/>
              </a:prstGeom>
              <a:blipFill rotWithShape="0">
                <a:blip r:embed="rId10"/>
                <a:stretch>
                  <a:fillRect b="-68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657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fltVal val="0"/>
                                          </p:val>
                                        </p:tav>
                                        <p:tav tm="100000">
                                          <p:val>
                                            <p:strVal val="#ppt_w"/>
                                          </p:val>
                                        </p:tav>
                                      </p:tavLst>
                                    </p:anim>
                                    <p:anim calcmode="lin" valueType="num">
                                      <p:cBhvr>
                                        <p:cTn id="43" dur="1000" fill="hold"/>
                                        <p:tgtEl>
                                          <p:spTgt spid="38"/>
                                        </p:tgtEl>
                                        <p:attrNameLst>
                                          <p:attrName>ppt_h</p:attrName>
                                        </p:attrNameLst>
                                      </p:cBhvr>
                                      <p:tavLst>
                                        <p:tav tm="0">
                                          <p:val>
                                            <p:fltVal val="0"/>
                                          </p:val>
                                        </p:tav>
                                        <p:tav tm="100000">
                                          <p:val>
                                            <p:strVal val="#ppt_h"/>
                                          </p:val>
                                        </p:tav>
                                      </p:tavLst>
                                    </p:anim>
                                    <p:anim calcmode="lin" valueType="num">
                                      <p:cBhvr>
                                        <p:cTn id="44" dur="1000" fill="hold"/>
                                        <p:tgtEl>
                                          <p:spTgt spid="38"/>
                                        </p:tgtEl>
                                        <p:attrNameLst>
                                          <p:attrName>style.rotation</p:attrName>
                                        </p:attrNameLst>
                                      </p:cBhvr>
                                      <p:tavLst>
                                        <p:tav tm="0">
                                          <p:val>
                                            <p:fltVal val="90"/>
                                          </p:val>
                                        </p:tav>
                                        <p:tav tm="100000">
                                          <p:val>
                                            <p:fltVal val="0"/>
                                          </p:val>
                                        </p:tav>
                                      </p:tavLst>
                                    </p:anim>
                                    <p:animEffect transition="in" filter="fade">
                                      <p:cBhvr>
                                        <p:cTn id="45" dur="1000"/>
                                        <p:tgtEl>
                                          <p:spTgt spid="38"/>
                                        </p:tgtEl>
                                      </p:cBhvr>
                                    </p:animEffect>
                                  </p:childTnLst>
                                </p:cTn>
                              </p:par>
                              <p:par>
                                <p:cTn id="46" presetID="31"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1000" fill="hold"/>
                                        <p:tgtEl>
                                          <p:spTgt spid="40"/>
                                        </p:tgtEl>
                                        <p:attrNameLst>
                                          <p:attrName>ppt_w</p:attrName>
                                        </p:attrNameLst>
                                      </p:cBhvr>
                                      <p:tavLst>
                                        <p:tav tm="0">
                                          <p:val>
                                            <p:fltVal val="0"/>
                                          </p:val>
                                        </p:tav>
                                        <p:tav tm="100000">
                                          <p:val>
                                            <p:strVal val="#ppt_w"/>
                                          </p:val>
                                        </p:tav>
                                      </p:tavLst>
                                    </p:anim>
                                    <p:anim calcmode="lin" valueType="num">
                                      <p:cBhvr>
                                        <p:cTn id="49" dur="1000" fill="hold"/>
                                        <p:tgtEl>
                                          <p:spTgt spid="40"/>
                                        </p:tgtEl>
                                        <p:attrNameLst>
                                          <p:attrName>ppt_h</p:attrName>
                                        </p:attrNameLst>
                                      </p:cBhvr>
                                      <p:tavLst>
                                        <p:tav tm="0">
                                          <p:val>
                                            <p:fltVal val="0"/>
                                          </p:val>
                                        </p:tav>
                                        <p:tav tm="100000">
                                          <p:val>
                                            <p:strVal val="#ppt_h"/>
                                          </p:val>
                                        </p:tav>
                                      </p:tavLst>
                                    </p:anim>
                                    <p:anim calcmode="lin" valueType="num">
                                      <p:cBhvr>
                                        <p:cTn id="50" dur="1000" fill="hold"/>
                                        <p:tgtEl>
                                          <p:spTgt spid="40"/>
                                        </p:tgtEl>
                                        <p:attrNameLst>
                                          <p:attrName>style.rotation</p:attrName>
                                        </p:attrNameLst>
                                      </p:cBhvr>
                                      <p:tavLst>
                                        <p:tav tm="0">
                                          <p:val>
                                            <p:fltVal val="90"/>
                                          </p:val>
                                        </p:tav>
                                        <p:tav tm="100000">
                                          <p:val>
                                            <p:fltVal val="0"/>
                                          </p:val>
                                        </p:tav>
                                      </p:tavLst>
                                    </p:anim>
                                    <p:animEffect transition="in" filter="fade">
                                      <p:cBhvr>
                                        <p:cTn id="51" dur="1000"/>
                                        <p:tgtEl>
                                          <p:spTgt spid="4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8" grpId="0" animBg="1"/>
      <p:bldP spid="39" grpId="0" animBg="1"/>
      <p:bldP spid="4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sz="3200" b="1" dirty="0">
                    <a:latin typeface="Times New Roman" panose="02020603050405020304" pitchFamily="18" charset="0"/>
                    <a:cs typeface="Times New Roman" panose="02020603050405020304" pitchFamily="18" charset="0"/>
                  </a:rPr>
                  <a:t>Propositions</a:t>
                </a:r>
                <a:r>
                  <a:rPr lang="en-US" altLang="zh-CN" b="1"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In observational studies, </a:t>
                </a:r>
                <a:r>
                  <a:rPr lang="en-US" altLang="zh-CN" sz="2800" b="1" dirty="0">
                    <a:latin typeface="Times New Roman" panose="02020603050405020304" pitchFamily="18" charset="0"/>
                    <a:cs typeface="Times New Roman" panose="02020603050405020304" pitchFamily="18" charset="0"/>
                  </a:rPr>
                  <a:t>not all </a:t>
                </a:r>
                <a:r>
                  <a:rPr lang="en-US" altLang="zh-CN" sz="2800" dirty="0">
                    <a:latin typeface="Times New Roman" panose="02020603050405020304" pitchFamily="18" charset="0"/>
                    <a:cs typeface="Times New Roman" panose="02020603050405020304" pitchFamily="18" charset="0"/>
                  </a:rPr>
                  <a:t>observed variables are confounders, and different confounders make </a:t>
                </a:r>
                <a:r>
                  <a:rPr lang="en-US" altLang="zh-CN" sz="2800" b="1" dirty="0">
                    <a:latin typeface="Times New Roman" panose="02020603050405020304" pitchFamily="18" charset="0"/>
                    <a:cs typeface="Times New Roman" panose="02020603050405020304" pitchFamily="18" charset="0"/>
                  </a:rPr>
                  <a:t>unequal</a:t>
                </a:r>
                <a:r>
                  <a:rPr lang="en-US" altLang="zh-CN" sz="2800" dirty="0">
                    <a:latin typeface="Times New Roman" panose="02020603050405020304" pitchFamily="18" charset="0"/>
                    <a:cs typeface="Times New Roman" panose="02020603050405020304" pitchFamily="18" charset="0"/>
                  </a:rPr>
                  <a:t> confounding bias on ATT with their own weights.</a:t>
                </a:r>
              </a:p>
              <a:p>
                <a:endParaRPr lang="en-US" altLang="zh-CN" sz="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a:t>
                </a:r>
                <a:r>
                  <a:rPr lang="en-US" altLang="zh-CN" sz="2800" b="1" dirty="0">
                    <a:latin typeface="Times New Roman" panose="02020603050405020304" pitchFamily="18" charset="0"/>
                    <a:cs typeface="Times New Roman" panose="02020603050405020304" pitchFamily="18" charset="0"/>
                  </a:rPr>
                  <a:t>confounder weights </a:t>
                </a:r>
                <a:r>
                  <a:rPr lang="en-US" altLang="zh-CN" sz="2800" dirty="0">
                    <a:latin typeface="Times New Roman" panose="02020603050405020304" pitchFamily="18" charset="0"/>
                    <a:cs typeface="Times New Roman" panose="02020603050405020304" pitchFamily="18" charset="0"/>
                  </a:rPr>
                  <a:t>can be learned by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regressing potential outcome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e>
                    </m:d>
                  </m:oMath>
                </a14:m>
                <a:r>
                  <a:rPr lang="en-US" altLang="zh-CN" sz="2800" dirty="0">
                    <a:latin typeface="Times New Roman" panose="02020603050405020304" pitchFamily="18" charset="0"/>
                    <a:cs typeface="Times New Roman" panose="02020603050405020304" pitchFamily="18" charset="0"/>
                  </a:rPr>
                  <a:t> on augmented variables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𝑀</m:t>
                    </m:r>
                  </m:oMath>
                </a14:m>
                <a:r>
                  <a:rPr lang="en-US" altLang="zh-CN" sz="2800" dirty="0">
                    <a:latin typeface="Times New Roman" panose="02020603050405020304" pitchFamily="18" charset="0"/>
                    <a:cs typeface="Times New Roman" panose="02020603050405020304" pitchFamily="18" charset="0"/>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389" t="-1750" r="-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79</a:t>
            </a:fld>
            <a:endParaRPr lang="en-US"/>
          </a:p>
        </p:txBody>
      </p:sp>
      <p:pic>
        <p:nvPicPr>
          <p:cNvPr id="5" name="图片 4"/>
          <p:cNvPicPr>
            <a:picLocks noChangeAspect="1"/>
          </p:cNvPicPr>
          <p:nvPr/>
        </p:nvPicPr>
        <p:blipFill>
          <a:blip r:embed="rId4"/>
          <a:stretch>
            <a:fillRect/>
          </a:stretch>
        </p:blipFill>
        <p:spPr>
          <a:xfrm>
            <a:off x="7556359" y="6268937"/>
            <a:ext cx="4391669" cy="416126"/>
          </a:xfrm>
          <a:prstGeom prst="rect">
            <a:avLst/>
          </a:prstGeom>
        </p:spPr>
      </p:pic>
    </p:spTree>
    <p:extLst>
      <p:ext uri="{BB962C8B-B14F-4D97-AF65-F5344CB8AC3E}">
        <p14:creationId xmlns:p14="http://schemas.microsoft.com/office/powerpoint/2010/main" val="2236381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8</a:t>
            </a:fld>
            <a:endParaRPr lang="en-US"/>
          </a:p>
        </p:txBody>
      </p:sp>
      <p:sp>
        <p:nvSpPr>
          <p:cNvPr id="32" name="标题 1"/>
          <p:cNvSpPr>
            <a:spLocks noGrp="1"/>
          </p:cNvSpPr>
          <p:nvPr>
            <p:ph type="title"/>
          </p:nvPr>
        </p:nvSpPr>
        <p:spPr>
          <a:xfrm>
            <a:off x="609600" y="533400"/>
            <a:ext cx="10972800" cy="990600"/>
          </a:xfrm>
        </p:spPr>
        <p:txBody>
          <a:bodyPr/>
          <a:lstStyle/>
          <a:p>
            <a:r>
              <a:rPr lang="en-US" altLang="zh-CN" dirty="0"/>
              <a:t>A plausible reason: </a:t>
            </a:r>
            <a:r>
              <a:rPr lang="en-US" altLang="zh-CN" b="1" i="1" dirty="0"/>
              <a:t>Correlation</a:t>
            </a:r>
            <a:endParaRPr lang="zh-CN" altLang="en-US" b="1" i="1" dirty="0"/>
          </a:p>
        </p:txBody>
      </p:sp>
      <p:sp>
        <p:nvSpPr>
          <p:cNvPr id="33" name="矩形 32"/>
          <p:cNvSpPr/>
          <p:nvPr/>
        </p:nvSpPr>
        <p:spPr>
          <a:xfrm>
            <a:off x="516048" y="1600200"/>
            <a:ext cx="11253457"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Correlation is the very basics of machine learning.</a:t>
            </a:r>
            <a:endParaRPr lang="zh-CN" altLang="en-US" sz="3200" dirty="0">
              <a:latin typeface="+mj-lt"/>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3395050" y="2596151"/>
            <a:ext cx="5707172" cy="4261849"/>
          </a:xfrm>
          <a:prstGeom prst="rect">
            <a:avLst/>
          </a:prstGeom>
        </p:spPr>
      </p:pic>
    </p:spTree>
    <p:extLst>
      <p:ext uri="{BB962C8B-B14F-4D97-AF65-F5344CB8AC3E}">
        <p14:creationId xmlns:p14="http://schemas.microsoft.com/office/powerpoint/2010/main" val="4274857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Weights Learning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80</a:t>
            </a:fld>
            <a:endParaRPr lang="en-US"/>
          </a:p>
        </p:txBody>
      </p:sp>
      <p:pic>
        <p:nvPicPr>
          <p:cNvPr id="5" name="图片 4"/>
          <p:cNvPicPr>
            <a:picLocks noChangeAspect="1"/>
          </p:cNvPicPr>
          <p:nvPr/>
        </p:nvPicPr>
        <p:blipFill>
          <a:blip r:embed="rId3"/>
          <a:stretch>
            <a:fillRect/>
          </a:stretch>
        </p:blipFill>
        <p:spPr>
          <a:xfrm>
            <a:off x="3922649" y="3467470"/>
            <a:ext cx="3802339" cy="638691"/>
          </a:xfrm>
          <a:prstGeom prst="rect">
            <a:avLst/>
          </a:prstGeom>
        </p:spPr>
      </p:pic>
      <p:sp>
        <p:nvSpPr>
          <p:cNvPr id="7" name="圆角矩形 6"/>
          <p:cNvSpPr/>
          <p:nvPr/>
        </p:nvSpPr>
        <p:spPr>
          <a:xfrm>
            <a:off x="5645430" y="3604597"/>
            <a:ext cx="490331"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447187" y="3611222"/>
            <a:ext cx="934276"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914323"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Control</a:t>
            </a:r>
            <a:r>
              <a:rPr lang="en-US" altLang="zh-CN" b="1" dirty="0">
                <a:solidFill>
                  <a:schemeClr val="tx1"/>
                </a:solidFill>
              </a:rPr>
              <a:t> Group</a:t>
            </a:r>
            <a:endParaRPr lang="zh-CN" altLang="en-US" b="1" dirty="0">
              <a:solidFill>
                <a:schemeClr val="tx1"/>
              </a:solidFill>
            </a:endParaRPr>
          </a:p>
        </p:txBody>
      </p:sp>
      <p:sp>
        <p:nvSpPr>
          <p:cNvPr id="10" name="圆角矩形 9"/>
          <p:cNvSpPr/>
          <p:nvPr/>
        </p:nvSpPr>
        <p:spPr>
          <a:xfrm>
            <a:off x="2816087"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2" name="直接连接符 11"/>
          <p:cNvCxnSpPr>
            <a:stCxn id="7" idx="2"/>
            <a:endCxn id="10" idx="0"/>
          </p:cNvCxnSpPr>
          <p:nvPr/>
        </p:nvCxnSpPr>
        <p:spPr>
          <a:xfrm flipH="1">
            <a:off x="4306962" y="4015411"/>
            <a:ext cx="1583635" cy="679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14329" y="4022039"/>
            <a:ext cx="1552781" cy="66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81033" y="5724626"/>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内容占位符 2"/>
              <p:cNvSpPr txBox="1">
                <a:spLocks/>
              </p:cNvSpPr>
              <p:nvPr/>
            </p:nvSpPr>
            <p:spPr>
              <a:xfrm>
                <a:off x="815009" y="1524000"/>
                <a:ext cx="10972800" cy="4876800"/>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latin typeface="Times New Roman" panose="02020603050405020304" pitchFamily="18" charset="0"/>
                    <a:cs typeface="Times New Roman" panose="02020603050405020304" pitchFamily="18" charset="0"/>
                  </a:rPr>
                  <a:t>Any variable’s distribution can be uniquely determined by the collection of all its </a:t>
                </a:r>
                <a:r>
                  <a:rPr lang="en-US" altLang="zh-CN" sz="2800" dirty="0">
                    <a:solidFill>
                      <a:srgbClr val="FF0000"/>
                    </a:solidFill>
                    <a:latin typeface="Times New Roman" panose="02020603050405020304" pitchFamily="18" charset="0"/>
                    <a:cs typeface="Times New Roman" panose="02020603050405020304" pitchFamily="18" charset="0"/>
                  </a:rPr>
                  <a:t>moments</a:t>
                </a:r>
                <a:r>
                  <a:rPr lang="en-US" altLang="zh-CN" sz="2800" dirty="0">
                    <a:latin typeface="Times New Roman" panose="02020603050405020304" pitchFamily="18" charset="0"/>
                    <a:cs typeface="Times New Roman" panose="02020603050405020304" pitchFamily="18" charset="0"/>
                  </a:rPr>
                  <a:t>.</a:t>
                </a:r>
              </a:p>
              <a:p>
                <a:r>
                  <a:rPr lang="en-US" altLang="zh-CN" sz="2800" dirty="0">
                    <a:latin typeface="Times New Roman" panose="02020603050405020304" pitchFamily="18" charset="0"/>
                    <a:cs typeface="Times New Roman" panose="02020603050405020304" pitchFamily="18" charset="0"/>
                  </a:rPr>
                  <a:t>Learning the </a:t>
                </a:r>
                <a:r>
                  <a:rPr lang="en-US" altLang="zh-CN" sz="2800" dirty="0">
                    <a:solidFill>
                      <a:srgbClr val="FF0000"/>
                    </a:solidFill>
                    <a:latin typeface="Times New Roman" panose="02020603050405020304" pitchFamily="18" charset="0"/>
                    <a:cs typeface="Times New Roman" panose="02020603050405020304" pitchFamily="18" charset="0"/>
                  </a:rPr>
                  <a:t>sample weights </a:t>
                </a:r>
                <a14:m>
                  <m:oMath xmlns:m="http://schemas.openxmlformats.org/officeDocument/2006/math">
                    <m:r>
                      <a:rPr lang="en-US" altLang="zh-CN" sz="2800" i="1">
                        <a:solidFill>
                          <a:srgbClr val="FF0000"/>
                        </a:solidFill>
                        <a:latin typeface="Cambria Math" panose="02040503050406030204" pitchFamily="18" charset="0"/>
                        <a:cs typeface="Times New Roman" panose="02020603050405020304" pitchFamily="18" charset="0"/>
                      </a:rPr>
                      <m:t>𝑊</m:t>
                    </m:r>
                  </m:oMath>
                </a14:m>
                <a:r>
                  <a:rPr lang="en-US" altLang="zh-CN" sz="2800" dirty="0">
                    <a:latin typeface="Times New Roman" panose="02020603050405020304" pitchFamily="18" charset="0"/>
                    <a:cs typeface="Times New Roman" panose="02020603050405020304" pitchFamily="18" charset="0"/>
                  </a:rPr>
                  <a:t> by directly confounder balancing with confounders’ moments.</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8" name="内容占位符 2"/>
              <p:cNvSpPr txBox="1">
                <a:spLocks noRot="1" noChangeAspect="1" noMove="1" noResize="1" noEditPoints="1" noAdjustHandles="1" noChangeArrowheads="1" noChangeShapeType="1" noTextEdit="1"/>
              </p:cNvSpPr>
              <p:nvPr/>
            </p:nvSpPr>
            <p:spPr>
              <a:xfrm>
                <a:off x="815009" y="1524000"/>
                <a:ext cx="10972800" cy="4876800"/>
              </a:xfrm>
              <a:prstGeom prst="rect">
                <a:avLst/>
              </a:prstGeom>
              <a:blipFill rotWithShape="0">
                <a:blip r:embed="rId4"/>
                <a:stretch>
                  <a:fillRect l="-778" t="-1250"/>
                </a:stretch>
              </a:blipFill>
            </p:spPr>
            <p:txBody>
              <a:bodyPr/>
              <a:lstStyle/>
              <a:p>
                <a:r>
                  <a:rPr lang="zh-CN" altLang="en-US">
                    <a:noFill/>
                  </a:rPr>
                  <a:t> </a:t>
                </a:r>
              </a:p>
            </p:txBody>
          </p:sp>
        </mc:Fallback>
      </mc:AlternateContent>
      <p:pic>
        <p:nvPicPr>
          <p:cNvPr id="13" name="图片 4">
            <a:extLst>
              <a:ext uri="{FF2B5EF4-FFF2-40B4-BE49-F238E27FC236}">
                <a16:creationId xmlns:a16="http://schemas.microsoft.com/office/drawing/2014/main" id="{25AB23EA-429D-214E-9DCB-F493D0C17EBB}"/>
              </a:ext>
            </a:extLst>
          </p:cNvPr>
          <p:cNvPicPr>
            <a:picLocks noChangeAspect="1"/>
          </p:cNvPicPr>
          <p:nvPr/>
        </p:nvPicPr>
        <p:blipFill>
          <a:blip r:embed="rId5"/>
          <a:stretch>
            <a:fillRect/>
          </a:stretch>
        </p:blipFill>
        <p:spPr>
          <a:xfrm>
            <a:off x="7396140" y="1028700"/>
            <a:ext cx="4391669" cy="416126"/>
          </a:xfrm>
          <a:prstGeom prst="rect">
            <a:avLst/>
          </a:prstGeom>
        </p:spPr>
      </p:pic>
    </p:spTree>
    <p:extLst>
      <p:ext uri="{BB962C8B-B14F-4D97-AF65-F5344CB8AC3E}">
        <p14:creationId xmlns:p14="http://schemas.microsoft.com/office/powerpoint/2010/main" val="23916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p:sp>
        <p:nvSpPr>
          <p:cNvPr id="3" name="内容占位符 2"/>
          <p:cNvSpPr>
            <a:spLocks noGrp="1"/>
          </p:cNvSpPr>
          <p:nvPr>
            <p:ph idx="1"/>
          </p:nvPr>
        </p:nvSpPr>
        <p:spPr>
          <a:xfrm>
            <a:off x="1981200" y="1600205"/>
            <a:ext cx="8229600" cy="2189923"/>
          </a:xfrm>
        </p:spPr>
        <p:txBody>
          <a:bodyPr>
            <a:normAutofit fontScale="77500" lnSpcReduction="20000"/>
          </a:bodyPr>
          <a:lstStyle/>
          <a:p>
            <a:r>
              <a:rPr lang="en-US" altLang="zh-CN" sz="3600" dirty="0">
                <a:latin typeface="Times New Roman" panose="02020603050405020304" pitchFamily="18" charset="0"/>
                <a:cs typeface="Times New Roman" panose="02020603050405020304" pitchFamily="18" charset="0"/>
              </a:rPr>
              <a:t>Objective Function</a:t>
            </a:r>
          </a:p>
          <a:p>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r>
              <a:rPr lang="en-US" altLang="zh-CN" dirty="0"/>
              <a:t>                                      </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81</a:t>
            </a:fld>
            <a:endParaRPr lang="en-US"/>
          </a:p>
        </p:txBody>
      </p:sp>
      <p:grpSp>
        <p:nvGrpSpPr>
          <p:cNvPr id="12" name="组合 11"/>
          <p:cNvGrpSpPr/>
          <p:nvPr/>
        </p:nvGrpSpPr>
        <p:grpSpPr>
          <a:xfrm>
            <a:off x="2359720" y="2264899"/>
            <a:ext cx="7472573" cy="1339672"/>
            <a:chOff x="749700" y="2220868"/>
            <a:chExt cx="6475994" cy="1065672"/>
          </a:xfrm>
        </p:grpSpPr>
        <p:pic>
          <p:nvPicPr>
            <p:cNvPr id="7" name="图片 6"/>
            <p:cNvPicPr>
              <a:picLocks noChangeAspect="1"/>
            </p:cNvPicPr>
            <p:nvPr/>
          </p:nvPicPr>
          <p:blipFill>
            <a:blip r:embed="rId3"/>
            <a:stretch>
              <a:fillRect/>
            </a:stretch>
          </p:blipFill>
          <p:spPr>
            <a:xfrm>
              <a:off x="749700" y="2220870"/>
              <a:ext cx="6475994" cy="1065670"/>
            </a:xfrm>
            <a:prstGeom prst="rect">
              <a:avLst/>
            </a:prstGeom>
          </p:spPr>
        </p:pic>
        <p:sp>
          <p:nvSpPr>
            <p:cNvPr id="8" name="矩形 7"/>
            <p:cNvSpPr/>
            <p:nvPr/>
          </p:nvSpPr>
          <p:spPr>
            <a:xfrm>
              <a:off x="1403523" y="2220869"/>
              <a:ext cx="2213113" cy="4295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22045" y="2220868"/>
              <a:ext cx="3403649" cy="64933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015991" y="3932588"/>
            <a:ext cx="8160027" cy="1086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The ENT[3] and ARB[4] algorithms are </a:t>
            </a:r>
            <a:r>
              <a:rPr lang="en-US" altLang="zh-CN" sz="2400" dirty="0">
                <a:solidFill>
                  <a:srgbClr val="FF0000"/>
                </a:solidFill>
                <a:latin typeface="Times New Roman" panose="02020603050405020304" pitchFamily="18" charset="0"/>
                <a:cs typeface="Times New Roman" panose="02020603050405020304" pitchFamily="18" charset="0"/>
              </a:rPr>
              <a:t>special case </a:t>
            </a:r>
            <a:r>
              <a:rPr lang="en-US" altLang="zh-CN" sz="2400" dirty="0">
                <a:solidFill>
                  <a:schemeClr val="tx1"/>
                </a:solidFill>
                <a:latin typeface="Times New Roman" panose="02020603050405020304" pitchFamily="18" charset="0"/>
                <a:cs typeface="Times New Roman" panose="02020603050405020304" pitchFamily="18" charset="0"/>
              </a:rPr>
              <a:t>of our DCB algorithm by </a:t>
            </a:r>
            <a:r>
              <a:rPr lang="en-US" altLang="zh-CN" sz="2400" dirty="0">
                <a:solidFill>
                  <a:srgbClr val="FF0000"/>
                </a:solidFill>
                <a:latin typeface="Times New Roman" panose="02020603050405020304" pitchFamily="18" charset="0"/>
                <a:cs typeface="Times New Roman" panose="02020603050405020304" pitchFamily="18" charset="0"/>
              </a:rPr>
              <a:t>setting the confounder weights as unit vector</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2015991" y="5446643"/>
            <a:ext cx="8160027"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Our DCB algorithm is more generalize for treatment effect estimation.</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361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881808" y="1600201"/>
                <a:ext cx="8428383" cy="5158408"/>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Algorithm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3000" dirty="0">
                    <a:solidFill>
                      <a:srgbClr val="FF0000"/>
                    </a:solidFill>
                    <a:latin typeface="Times New Roman" panose="02020603050405020304" pitchFamily="18" charset="0"/>
                    <a:cs typeface="Times New Roman" panose="02020603050405020304" pitchFamily="18" charset="0"/>
                  </a:rPr>
                  <a:t>Training Complexity</a:t>
                </a:r>
                <a:r>
                  <a:rPr lang="en-US" altLang="zh-CN" sz="3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3000" i="1">
                        <a:latin typeface="Cambria Math" panose="02040503050406030204" pitchFamily="18" charset="0"/>
                      </a:rPr>
                      <m:t>𝑂</m:t>
                    </m:r>
                    <m:d>
                      <m:dPr>
                        <m:ctrlPr>
                          <a:rPr lang="en-US" altLang="zh-CN" sz="3000" i="1">
                            <a:latin typeface="Cambria Math" panose="02040503050406030204" pitchFamily="18" charset="0"/>
                          </a:rPr>
                        </m:ctrlPr>
                      </m:dPr>
                      <m:e>
                        <m:r>
                          <a:rPr lang="en-US" altLang="zh-CN" sz="3000" i="1">
                            <a:latin typeface="Cambria Math" panose="02040503050406030204" pitchFamily="18" charset="0"/>
                          </a:rPr>
                          <m:t>𝑛𝑝</m:t>
                        </m:r>
                      </m:e>
                    </m:d>
                  </m:oMath>
                </a14:m>
                <a:endParaRPr lang="en-US" altLang="zh-CN" sz="3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600" i="1">
                        <a:latin typeface="Cambria Math" panose="02040503050406030204" pitchFamily="18" charset="0"/>
                      </a:rPr>
                      <m:t>𝑛</m:t>
                    </m:r>
                  </m:oMath>
                </a14:m>
                <a:r>
                  <a:rPr lang="en-US" altLang="zh-CN" sz="2600" dirty="0">
                    <a:latin typeface="Times New Roman" panose="02020603050405020304" pitchFamily="18" charset="0"/>
                    <a:cs typeface="Times New Roman" panose="02020603050405020304" pitchFamily="18" charset="0"/>
                  </a:rPr>
                  <a:t>: sample size,    </a:t>
                </a:r>
                <a14:m>
                  <m:oMath xmlns:m="http://schemas.openxmlformats.org/officeDocument/2006/math">
                    <m:r>
                      <a:rPr lang="en-US" altLang="zh-CN" sz="2600" i="1">
                        <a:latin typeface="Cambria Math" panose="02040503050406030204" pitchFamily="18" charset="0"/>
                      </a:rPr>
                      <m:t>𝑝</m:t>
                    </m:r>
                  </m:oMath>
                </a14:m>
                <a:r>
                  <a:rPr lang="en-US" altLang="zh-CN" sz="2600" dirty="0">
                    <a:latin typeface="Times New Roman" panose="02020603050405020304" pitchFamily="18" charset="0"/>
                    <a:cs typeface="Times New Roman" panose="02020603050405020304" pitchFamily="18" charset="0"/>
                  </a:rPr>
                  <a:t>: dimensions of variables</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881808" y="1600201"/>
                <a:ext cx="8428383" cy="5158408"/>
              </a:xfrm>
              <a:blipFill rotWithShape="0">
                <a:blip r:embed="rId3"/>
                <a:stretch>
                  <a:fillRect l="-1013" t="-29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82</a:t>
            </a:fld>
            <a:endParaRPr lang="en-US"/>
          </a:p>
        </p:txBody>
      </p:sp>
      <p:pic>
        <p:nvPicPr>
          <p:cNvPr id="14" name="图片 13"/>
          <p:cNvPicPr>
            <a:picLocks noChangeAspect="1"/>
          </p:cNvPicPr>
          <p:nvPr/>
        </p:nvPicPr>
        <p:blipFill>
          <a:blip r:embed="rId4"/>
          <a:stretch>
            <a:fillRect/>
          </a:stretch>
        </p:blipFill>
        <p:spPr>
          <a:xfrm>
            <a:off x="1981202" y="2078812"/>
            <a:ext cx="4472947" cy="3424237"/>
          </a:xfrm>
          <a:prstGeom prst="rect">
            <a:avLst/>
          </a:prstGeom>
        </p:spPr>
      </p:pic>
      <p:pic>
        <p:nvPicPr>
          <p:cNvPr id="15" name="图片 14"/>
          <p:cNvPicPr>
            <a:picLocks noChangeAspect="1"/>
          </p:cNvPicPr>
          <p:nvPr/>
        </p:nvPicPr>
        <p:blipFill>
          <a:blip r:embed="rId5"/>
          <a:stretch>
            <a:fillRect/>
          </a:stretch>
        </p:blipFill>
        <p:spPr>
          <a:xfrm>
            <a:off x="6480969" y="2125830"/>
            <a:ext cx="3975100" cy="551004"/>
          </a:xfrm>
          <a:prstGeom prst="rect">
            <a:avLst/>
          </a:prstGeom>
        </p:spPr>
      </p:pic>
      <p:pic>
        <p:nvPicPr>
          <p:cNvPr id="16" name="图片 15"/>
          <p:cNvPicPr>
            <a:picLocks noChangeAspect="1"/>
          </p:cNvPicPr>
          <p:nvPr/>
        </p:nvPicPr>
        <p:blipFill>
          <a:blip r:embed="rId6"/>
          <a:stretch>
            <a:fillRect/>
          </a:stretch>
        </p:blipFill>
        <p:spPr>
          <a:xfrm>
            <a:off x="6507958" y="2903365"/>
            <a:ext cx="3957637" cy="805039"/>
          </a:xfrm>
          <a:prstGeom prst="rect">
            <a:avLst/>
          </a:prstGeom>
        </p:spPr>
      </p:pic>
      <p:sp>
        <p:nvSpPr>
          <p:cNvPr id="18" name="矩形 17"/>
          <p:cNvSpPr/>
          <p:nvPr/>
        </p:nvSpPr>
        <p:spPr>
          <a:xfrm>
            <a:off x="2273300" y="4038601"/>
            <a:ext cx="3886200" cy="120650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7272027" y="4134021"/>
                <a:ext cx="2938777"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 each iteration, we first update </a:t>
                </a:r>
                <a14:m>
                  <m:oMath xmlns:m="http://schemas.openxmlformats.org/officeDocument/2006/math">
                    <m:r>
                      <a:rPr lang="zh-CN" altLang="en-US" sz="2000" i="1">
                        <a:latin typeface="Cambria Math" panose="02040503050406030204" pitchFamily="18" charset="0"/>
                      </a:rPr>
                      <m:t>𝛽</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en-US" altLang="zh-CN" sz="2000" i="1">
                        <a:latin typeface="Cambria Math" panose="02040503050406030204" pitchFamily="18" charset="0"/>
                      </a:rPr>
                      <m:t>𝑊</m:t>
                    </m:r>
                  </m:oMath>
                </a14:m>
                <a:r>
                  <a:rPr lang="en-US" altLang="zh-CN" sz="2000" dirty="0">
                    <a:latin typeface="Times New Roman" panose="02020603050405020304" pitchFamily="18" charset="0"/>
                    <a:cs typeface="Times New Roman" panose="02020603050405020304" pitchFamily="18" charset="0"/>
                  </a:rPr>
                  <a:t>, and then update </a:t>
                </a:r>
                <a14:m>
                  <m:oMath xmlns:m="http://schemas.openxmlformats.org/officeDocument/2006/math">
                    <m:r>
                      <a:rPr lang="en-US" altLang="zh-CN" sz="2000" i="1">
                        <a:latin typeface="Cambria Math" panose="02040503050406030204" pitchFamily="18" charset="0"/>
                      </a:rPr>
                      <m:t>𝑊</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zh-CN" altLang="en-US" sz="2000" i="1">
                        <a:latin typeface="Cambria Math" panose="02040503050406030204" pitchFamily="18" charset="0"/>
                      </a:rPr>
                      <m:t>𝛽</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748023" y="4134018"/>
                <a:ext cx="2938777" cy="1015663"/>
              </a:xfrm>
              <a:prstGeom prst="rect">
                <a:avLst/>
              </a:prstGeom>
              <a:blipFill rotWithShape="0">
                <a:blip r:embed="rId7"/>
                <a:stretch>
                  <a:fillRect l="-2282" t="-2994" r="-2282" b="-9581"/>
                </a:stretch>
              </a:blipFill>
            </p:spPr>
            <p:txBody>
              <a:bodyPr/>
              <a:lstStyle/>
              <a:p>
                <a:r>
                  <a:rPr lang="zh-CN" altLang="en-US">
                    <a:noFill/>
                  </a:rPr>
                  <a:t> </a:t>
                </a:r>
              </a:p>
            </p:txBody>
          </p:sp>
        </mc:Fallback>
      </mc:AlternateContent>
      <p:cxnSp>
        <p:nvCxnSpPr>
          <p:cNvPr id="21" name="直接箭头连接符 20"/>
          <p:cNvCxnSpPr/>
          <p:nvPr/>
        </p:nvCxnSpPr>
        <p:spPr>
          <a:xfrm>
            <a:off x="6350001" y="4631035"/>
            <a:ext cx="8255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6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Experimental Tasks:</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Robustness Test (high-dimensional and noisy)</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Accuracy Test (real world dataset)</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Predictive Power Test (real ad application)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83</a:t>
            </a:fld>
            <a:endParaRPr lang="en-US"/>
          </a:p>
        </p:txBody>
      </p:sp>
    </p:spTree>
    <p:extLst>
      <p:ext uri="{BB962C8B-B14F-4D97-AF65-F5344CB8AC3E}">
        <p14:creationId xmlns:p14="http://schemas.microsoft.com/office/powerpoint/2010/main" val="369824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rPr>
              <a:t>Baselines:</a:t>
            </a:r>
          </a:p>
          <a:p>
            <a:pPr lvl="1"/>
            <a:r>
              <a:rPr lang="en-US" altLang="zh-CN" b="1" dirty="0">
                <a:latin typeface="Times New Roman" panose="02020603050405020304" pitchFamily="18" charset="0"/>
                <a:cs typeface="Times New Roman" panose="02020603050405020304" pitchFamily="18" charset="0"/>
              </a:rPr>
              <a:t>Directly Estimator</a:t>
            </a:r>
            <a:r>
              <a:rPr lang="en-US" altLang="zh-CN" dirty="0">
                <a:latin typeface="Times New Roman" panose="02020603050405020304" pitchFamily="18" charset="0"/>
                <a:cs typeface="Times New Roman" panose="02020603050405020304" pitchFamily="18" charset="0"/>
              </a:rPr>
              <a:t>: comparing average outcome between treated and control units.</a:t>
            </a:r>
          </a:p>
          <a:p>
            <a:pPr lvl="1"/>
            <a:r>
              <a:rPr lang="en-US" altLang="zh-CN" b="1" dirty="0">
                <a:latin typeface="Times New Roman" panose="02020603050405020304" pitchFamily="18" charset="0"/>
                <a:cs typeface="Times New Roman" panose="02020603050405020304" pitchFamily="18" charset="0"/>
              </a:rPr>
              <a:t>IPW Estimator </a:t>
            </a:r>
            <a:r>
              <a:rPr lang="en-US" altLang="zh-CN" dirty="0">
                <a:latin typeface="Times New Roman" panose="02020603050405020304" pitchFamily="18" charset="0"/>
                <a:cs typeface="Times New Roman" panose="02020603050405020304" pitchFamily="18" charset="0"/>
              </a:rPr>
              <a:t>[1]: reweighting via inverse of propensity score</a:t>
            </a:r>
          </a:p>
          <a:p>
            <a:pPr lvl="1"/>
            <a:r>
              <a:rPr lang="en-US" altLang="zh-CN" b="1" dirty="0">
                <a:latin typeface="Times New Roman" panose="02020603050405020304" pitchFamily="18" charset="0"/>
                <a:cs typeface="Times New Roman" panose="02020603050405020304" pitchFamily="18" charset="0"/>
              </a:rPr>
              <a:t>Doubly Robust Estimator </a:t>
            </a:r>
            <a:r>
              <a:rPr lang="en-US" altLang="zh-CN" dirty="0">
                <a:latin typeface="Times New Roman" panose="02020603050405020304" pitchFamily="18" charset="0"/>
                <a:cs typeface="Times New Roman" panose="02020603050405020304" pitchFamily="18" charset="0"/>
              </a:rPr>
              <a:t>[2]: IPW + regression method</a:t>
            </a:r>
          </a:p>
          <a:p>
            <a:pPr lvl="1"/>
            <a:r>
              <a:rPr lang="en-US" altLang="zh-CN" b="1" dirty="0">
                <a:latin typeface="Times New Roman" panose="02020603050405020304" pitchFamily="18" charset="0"/>
                <a:cs typeface="Times New Roman" panose="02020603050405020304" pitchFamily="18" charset="0"/>
              </a:rPr>
              <a:t>Entropy Balancing Estimator </a:t>
            </a:r>
            <a:r>
              <a:rPr lang="en-US" altLang="zh-CN" dirty="0">
                <a:latin typeface="Times New Roman" panose="02020603050405020304" pitchFamily="18" charset="0"/>
                <a:cs typeface="Times New Roman" panose="02020603050405020304" pitchFamily="18" charset="0"/>
              </a:rPr>
              <a:t>[3]: directly confounder balancing with entropy loss</a:t>
            </a:r>
          </a:p>
          <a:p>
            <a:pPr lvl="1"/>
            <a:r>
              <a:rPr lang="en-US" altLang="zh-CN" b="1" dirty="0">
                <a:latin typeface="Times New Roman" panose="02020603050405020304" pitchFamily="18" charset="0"/>
                <a:cs typeface="Times New Roman" panose="02020603050405020304" pitchFamily="18" charset="0"/>
              </a:rPr>
              <a:t>Approximate Residual Balancing </a:t>
            </a:r>
            <a:r>
              <a:rPr lang="en-US" altLang="zh-CN" dirty="0">
                <a:latin typeface="Times New Roman" panose="02020603050405020304" pitchFamily="18" charset="0"/>
                <a:cs typeface="Times New Roman" panose="02020603050405020304" pitchFamily="18" charset="0"/>
              </a:rPr>
              <a:t>[4]: confounder balancing + regression</a:t>
            </a:r>
          </a:p>
          <a:p>
            <a:pPr lvl="1"/>
            <a:endParaRPr lang="en-US" altLang="zh-CN" sz="1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Evaluation Metric:</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84</a:t>
            </a:fld>
            <a:endParaRPr lang="en-US"/>
          </a:p>
        </p:txBody>
      </p:sp>
      <p:pic>
        <p:nvPicPr>
          <p:cNvPr id="5" name="图片 4"/>
          <p:cNvPicPr>
            <a:picLocks noChangeAspect="1"/>
          </p:cNvPicPr>
          <p:nvPr/>
        </p:nvPicPr>
        <p:blipFill>
          <a:blip r:embed="rId3"/>
          <a:stretch>
            <a:fillRect/>
          </a:stretch>
        </p:blipFill>
        <p:spPr>
          <a:xfrm>
            <a:off x="3489328" y="4797207"/>
            <a:ext cx="5213351" cy="1755995"/>
          </a:xfrm>
          <a:prstGeom prst="rect">
            <a:avLst/>
          </a:prstGeom>
        </p:spPr>
      </p:pic>
    </p:spTree>
    <p:extLst>
      <p:ext uri="{BB962C8B-B14F-4D97-AF65-F5344CB8AC3E}">
        <p14:creationId xmlns:p14="http://schemas.microsoft.com/office/powerpoint/2010/main" val="3524245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39235" y="1524000"/>
                <a:ext cx="9422296" cy="4876800"/>
              </a:xfrm>
            </p:spPr>
            <p:txBody>
              <a:bodyPr/>
              <a:lstStyle/>
              <a:p>
                <a:r>
                  <a:rPr lang="en-US" altLang="zh-CN" dirty="0">
                    <a:latin typeface="Times New Roman" panose="02020603050405020304" pitchFamily="18" charset="0"/>
                    <a:cs typeface="Times New Roman" panose="02020603050405020304" pitchFamily="18" charset="0"/>
                  </a:rPr>
                  <a:t>Dataset</a:t>
                </a: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Sample size</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={2000, 5000}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Variables’ dimensions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={50,100}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Observed Variables</a:t>
                </a:r>
                <a:r>
                  <a:rPr lang="en-US" altLang="zh-CN" dirty="0">
                    <a:latin typeface="Times New Roman" panose="02020603050405020304" pitchFamily="18" charset="0"/>
                    <a:cs typeface="Times New Roman" panose="02020603050405020304" pitchFamily="18" charset="0"/>
                  </a:rPr>
                  <a:t>: </a:t>
                </a:r>
              </a:p>
              <a:p>
                <a:pPr marL="274306" lvl="1" indent="0">
                  <a:buNone/>
                </a:pPr>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Treatment</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logistic</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𝑙𝑜𝑔𝑖𝑡</m:t>
                        </m:r>
                      </m:sub>
                    </m:sSub>
                  </m:oMath>
                </a14:m>
                <a:r>
                  <a:rPr lang="en-US" altLang="zh-CN" dirty="0">
                    <a:latin typeface="Times New Roman" panose="02020603050405020304" pitchFamily="18" charset="0"/>
                    <a:cs typeface="Times New Roman" panose="02020603050405020304" pitchFamily="18" charset="0"/>
                  </a:rPr>
                  <a:t> and </a:t>
                </a:r>
                <a:r>
                  <a:rPr lang="en-US" altLang="zh-CN" dirty="0" err="1">
                    <a:solidFill>
                      <a:srgbClr val="FF0000"/>
                    </a:solidFill>
                    <a:latin typeface="Times New Roman" panose="02020603050405020304" pitchFamily="18" charset="0"/>
                    <a:cs typeface="Times New Roman" panose="02020603050405020304" pitchFamily="18" charset="0"/>
                  </a:rPr>
                  <a:t>misspecified</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𝑚𝑖𝑠𝑠𝑝</m:t>
                        </m:r>
                      </m:sub>
                    </m:sSub>
                  </m:oMath>
                </a14:m>
                <a:endParaRPr lang="en-US" altLang="zh-CN" dirty="0">
                  <a:latin typeface="Times New Roman" panose="02020603050405020304" pitchFamily="18" charset="0"/>
                  <a:cs typeface="Times New Roman" panose="02020603050405020304" pitchFamily="18" charset="0"/>
                </a:endParaRPr>
              </a:p>
              <a:p>
                <a:pPr marL="274306" lvl="1" indent="0">
                  <a:buNone/>
                </a:pP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2"/>
                <a:r>
                  <a:rPr lang="en-US" altLang="zh-CN" dirty="0">
                    <a:solidFill>
                      <a:srgbClr val="00B050"/>
                    </a:solidFill>
                    <a:latin typeface="Times New Roman" panose="02020603050405020304" pitchFamily="18" charset="0"/>
                    <a:cs typeface="Times New Roman" panose="02020603050405020304" pitchFamily="18" charset="0"/>
                  </a:rPr>
                  <a:t>Confounding rate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panose="02040503050406030204" pitchFamily="18" charset="0"/>
                            <a:cs typeface="Times New Roman" panose="02020603050405020304" pitchFamily="18" charset="0"/>
                          </a:rPr>
                          <m:t>𝑟</m:t>
                        </m:r>
                      </m:e>
                      <m:sub>
                        <m:r>
                          <a:rPr lang="en-US" altLang="zh-CN" b="0" i="1" smtClean="0">
                            <a:solidFill>
                              <a:srgbClr val="00B050"/>
                            </a:solidFill>
                            <a:latin typeface="Cambria Math" panose="02040503050406030204" pitchFamily="18"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ratio of confounders to all observed variables.</a:t>
                </a:r>
              </a:p>
              <a:p>
                <a:pPr lvl="2"/>
                <a:r>
                  <a:rPr lang="en-US" altLang="zh-CN" dirty="0">
                    <a:solidFill>
                      <a:srgbClr val="00B050"/>
                    </a:solidFill>
                    <a:latin typeface="Times New Roman" panose="02020603050405020304" pitchFamily="18" charset="0"/>
                    <a:cs typeface="Times New Roman" panose="02020603050405020304" pitchFamily="18" charset="0"/>
                  </a:rPr>
                  <a:t>Confounding strength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charset="0"/>
                            <a:cs typeface="Times New Roman" panose="02020603050405020304" pitchFamily="18" charset="0"/>
                          </a:rPr>
                          <m:t>𝑠</m:t>
                        </m:r>
                      </m:e>
                      <m:sub>
                        <m:r>
                          <a:rPr lang="en-US" altLang="zh-CN" b="0" i="1" smtClean="0">
                            <a:solidFill>
                              <a:srgbClr val="00B050"/>
                            </a:solidFill>
                            <a:latin typeface="Cambria Math"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bias strength of confounders</a:t>
                </a: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Outcome</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linear</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𝑙𝑖𝑛𝑒𝑎𝑟</m:t>
                        </m:r>
                      </m:sub>
                    </m:sSub>
                  </m:oMath>
                </a14:m>
                <a:r>
                  <a:rPr lang="en-US" altLang="zh-CN" dirty="0">
                    <a:latin typeface="Times New Roman" panose="02020603050405020304" pitchFamily="18" charset="0"/>
                    <a:cs typeface="Times New Roman" panose="02020603050405020304" pitchFamily="18" charset="0"/>
                  </a:rPr>
                  <a:t> and </a:t>
                </a:r>
                <a:r>
                  <a:rPr lang="en-US" altLang="zh-CN" dirty="0">
                    <a:solidFill>
                      <a:srgbClr val="FF0000"/>
                    </a:solidFill>
                    <a:latin typeface="Times New Roman" panose="02020603050405020304" pitchFamily="18" charset="0"/>
                    <a:cs typeface="Times New Roman" panose="02020603050405020304" pitchFamily="18" charset="0"/>
                  </a:rPr>
                  <a:t>nonlinear</a:t>
                </a:r>
                <a:r>
                  <a:rPr lang="en-US" altLang="zh-CN" dirty="0">
                    <a:latin typeface="Times New Roman" panose="02020603050405020304" pitchFamily="18" charset="0"/>
                    <a:cs typeface="Times New Roman" panose="02020603050405020304" pitchFamily="18" charset="0"/>
                  </a:rPr>
                  <a:t> function</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𝑛𝑜𝑛𝑙𝑖𝑛</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39235" y="1524000"/>
                <a:ext cx="9422296" cy="4876800"/>
              </a:xfrm>
              <a:blipFill>
                <a:blip r:embed="rId3"/>
                <a:stretch>
                  <a:fillRect l="-538" t="-104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85</a:t>
            </a:fld>
            <a:endParaRPr lang="en-US"/>
          </a:p>
        </p:txBody>
      </p:sp>
      <p:pic>
        <p:nvPicPr>
          <p:cNvPr id="5" name="图片 4"/>
          <p:cNvPicPr>
            <a:picLocks noChangeAspect="1"/>
          </p:cNvPicPr>
          <p:nvPr/>
        </p:nvPicPr>
        <p:blipFill>
          <a:blip r:embed="rId4"/>
          <a:stretch>
            <a:fillRect/>
          </a:stretch>
        </p:blipFill>
        <p:spPr>
          <a:xfrm>
            <a:off x="5273859" y="2690775"/>
            <a:ext cx="2122487" cy="323427"/>
          </a:xfrm>
          <a:prstGeom prst="rect">
            <a:avLst/>
          </a:prstGeom>
        </p:spPr>
      </p:pic>
      <p:pic>
        <p:nvPicPr>
          <p:cNvPr id="6" name="图片 5"/>
          <p:cNvPicPr>
            <a:picLocks noChangeAspect="1"/>
          </p:cNvPicPr>
          <p:nvPr/>
        </p:nvPicPr>
        <p:blipFill>
          <a:blip r:embed="rId5"/>
          <a:stretch>
            <a:fillRect/>
          </a:stretch>
        </p:blipFill>
        <p:spPr>
          <a:xfrm>
            <a:off x="4150451" y="3024143"/>
            <a:ext cx="3216275" cy="444088"/>
          </a:xfrm>
          <a:prstGeom prst="rect">
            <a:avLst/>
          </a:prstGeom>
        </p:spPr>
      </p:pic>
      <p:pic>
        <p:nvPicPr>
          <p:cNvPr id="7" name="图片 6"/>
          <p:cNvPicPr>
            <a:picLocks noChangeAspect="1"/>
          </p:cNvPicPr>
          <p:nvPr/>
        </p:nvPicPr>
        <p:blipFill>
          <a:blip r:embed="rId6"/>
          <a:stretch>
            <a:fillRect/>
          </a:stretch>
        </p:blipFill>
        <p:spPr>
          <a:xfrm>
            <a:off x="2946235" y="3851108"/>
            <a:ext cx="5929312" cy="601781"/>
          </a:xfrm>
          <a:prstGeom prst="rect">
            <a:avLst/>
          </a:prstGeom>
        </p:spPr>
      </p:pic>
      <p:pic>
        <p:nvPicPr>
          <p:cNvPr id="8" name="图片 7"/>
          <p:cNvPicPr>
            <a:picLocks noChangeAspect="1"/>
          </p:cNvPicPr>
          <p:nvPr/>
        </p:nvPicPr>
        <p:blipFill>
          <a:blip r:embed="rId7"/>
          <a:stretch>
            <a:fillRect/>
          </a:stretch>
        </p:blipFill>
        <p:spPr>
          <a:xfrm>
            <a:off x="2944750" y="5544254"/>
            <a:ext cx="5430837" cy="982116"/>
          </a:xfrm>
          <a:prstGeom prst="rect">
            <a:avLst/>
          </a:prstGeom>
        </p:spPr>
      </p:pic>
    </p:spTree>
    <p:extLst>
      <p:ext uri="{BB962C8B-B14F-4D97-AF65-F5344CB8AC3E}">
        <p14:creationId xmlns:p14="http://schemas.microsoft.com/office/powerpoint/2010/main" val="377581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3" name="内容占位符 2"/>
          <p:cNvSpPr>
            <a:spLocks noGrp="1"/>
          </p:cNvSpPr>
          <p:nvPr>
            <p:ph idx="1"/>
          </p:nvPr>
        </p:nvSpPr>
        <p:spPr>
          <a:xfrm>
            <a:off x="1981200" y="4570000"/>
            <a:ext cx="8229600" cy="1907000"/>
          </a:xfrm>
        </p:spPr>
        <p:txBody>
          <a:bodyPr>
            <a:normAutofit/>
          </a:bodyPr>
          <a:lstStyle/>
          <a:p>
            <a:r>
              <a:rPr lang="en-US" altLang="zh-CN" sz="2000" b="1" i="1" dirty="0">
                <a:solidFill>
                  <a:srgbClr val="AC29E7"/>
                </a:solidFill>
                <a:latin typeface="Times New Roman" panose="02020603050405020304" pitchFamily="18" charset="0"/>
                <a:cs typeface="Times New Roman" panose="02020603050405020304" pitchFamily="18" charset="0"/>
              </a:rPr>
              <a:t>Directly estimator </a:t>
            </a:r>
            <a:r>
              <a:rPr lang="en-US" altLang="zh-CN" sz="2000" dirty="0">
                <a:latin typeface="Times New Roman" panose="02020603050405020304" pitchFamily="18" charset="0"/>
                <a:cs typeface="Times New Roman" panose="02020603050405020304" pitchFamily="18" charset="0"/>
              </a:rPr>
              <a:t>fails in all settings, since it ignores confounding bias.</a:t>
            </a:r>
          </a:p>
          <a:p>
            <a:r>
              <a:rPr lang="en-US" altLang="zh-CN" sz="2000" b="1" i="1" dirty="0">
                <a:solidFill>
                  <a:srgbClr val="0000FF"/>
                </a:solidFill>
                <a:latin typeface="Times New Roman" panose="02020603050405020304" pitchFamily="18" charset="0"/>
                <a:cs typeface="Times New Roman" panose="02020603050405020304" pitchFamily="18" charset="0"/>
              </a:rPr>
              <a:t>IPW and DR estimators </a:t>
            </a:r>
            <a:r>
              <a:rPr lang="en-US" altLang="zh-CN" sz="2000" dirty="0">
                <a:latin typeface="Times New Roman" panose="02020603050405020304" pitchFamily="18" charset="0"/>
                <a:cs typeface="Times New Roman" panose="02020603050405020304" pitchFamily="18" charset="0"/>
              </a:rPr>
              <a:t>make huge error when facing high dimensional variables or the model specifications are incorrect.</a:t>
            </a:r>
          </a:p>
          <a:p>
            <a:r>
              <a:rPr lang="en-US" altLang="zh-CN" sz="2000" b="1" i="1" dirty="0">
                <a:solidFill>
                  <a:srgbClr val="00B050"/>
                </a:solidFill>
                <a:latin typeface="Times New Roman" panose="02020603050405020304" pitchFamily="18" charset="0"/>
                <a:cs typeface="Times New Roman" panose="02020603050405020304" pitchFamily="18" charset="0"/>
              </a:rPr>
              <a:t>ENT and ARB estimators</a:t>
            </a:r>
            <a:r>
              <a:rPr lang="en-US" altLang="zh-CN" sz="2000"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have poor performance since they balance all variables equally.</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86</a:t>
            </a:fld>
            <a:endParaRPr lang="en-US"/>
          </a:p>
        </p:txBody>
      </p:sp>
      <p:sp>
        <p:nvSpPr>
          <p:cNvPr id="6" name="文本框 5"/>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855312" y="1932459"/>
            <a:ext cx="8481391" cy="2420836"/>
          </a:xfrm>
          <a:prstGeom prst="rect">
            <a:avLst/>
          </a:prstGeom>
        </p:spPr>
      </p:pic>
      <p:sp>
        <p:nvSpPr>
          <p:cNvPr id="8" name="矩形 7"/>
          <p:cNvSpPr/>
          <p:nvPr/>
        </p:nvSpPr>
        <p:spPr>
          <a:xfrm>
            <a:off x="2955243" y="2490625"/>
            <a:ext cx="7369865" cy="279085"/>
          </a:xfrm>
          <a:prstGeom prst="rect">
            <a:avLst/>
          </a:prstGeom>
          <a:noFill/>
          <a:ln w="38100">
            <a:solidFill>
              <a:srgbClr val="AC29E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43647" y="2828938"/>
            <a:ext cx="7369865" cy="552731"/>
          </a:xfrm>
          <a:prstGeom prst="rect">
            <a:avLst/>
          </a:prstGeom>
          <a:noFill/>
          <a:ln w="38100">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46963" y="3426838"/>
            <a:ext cx="7369865" cy="552731"/>
          </a:xfrm>
          <a:prstGeom prst="rect">
            <a:avLst/>
          </a:pr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8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2" presetClass="entr" presetSubtype="4" fill="hold"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87</a:t>
            </a:fld>
            <a:endParaRPr lang="en-US"/>
          </a:p>
        </p:txBody>
      </p:sp>
      <p:sp>
        <p:nvSpPr>
          <p:cNvPr id="8" name="矩形 7"/>
          <p:cNvSpPr/>
          <p:nvPr/>
        </p:nvSpPr>
        <p:spPr>
          <a:xfrm>
            <a:off x="1623395" y="4761758"/>
            <a:ext cx="8945219" cy="963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achieves significant improvements over the baselines in different settings.</a:t>
            </a:r>
          </a:p>
        </p:txBody>
      </p:sp>
      <p:pic>
        <p:nvPicPr>
          <p:cNvPr id="13" name="图片 12"/>
          <p:cNvPicPr>
            <a:picLocks noChangeAspect="1"/>
          </p:cNvPicPr>
          <p:nvPr/>
        </p:nvPicPr>
        <p:blipFill>
          <a:blip r:embed="rId3"/>
          <a:stretch>
            <a:fillRect/>
          </a:stretch>
        </p:blipFill>
        <p:spPr>
          <a:xfrm>
            <a:off x="1855312" y="1932459"/>
            <a:ext cx="8481391" cy="2420836"/>
          </a:xfrm>
          <a:prstGeom prst="rect">
            <a:avLst/>
          </a:prstGeom>
        </p:spPr>
      </p:pic>
      <p:sp>
        <p:nvSpPr>
          <p:cNvPr id="14" name="矩形 13"/>
          <p:cNvSpPr/>
          <p:nvPr/>
        </p:nvSpPr>
        <p:spPr>
          <a:xfrm>
            <a:off x="2966839" y="3975659"/>
            <a:ext cx="7369865" cy="364391"/>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sp>
        <p:nvSpPr>
          <p:cNvPr id="9" name="矩形 15"/>
          <p:cNvSpPr/>
          <p:nvPr/>
        </p:nvSpPr>
        <p:spPr>
          <a:xfrm>
            <a:off x="1623395" y="6000875"/>
            <a:ext cx="8945219" cy="598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is very </a:t>
            </a:r>
            <a:r>
              <a:rPr lang="en-US" altLang="zh-CN" sz="2800" dirty="0">
                <a:solidFill>
                  <a:srgbClr val="FF0000"/>
                </a:solidFill>
                <a:latin typeface="Times New Roman" panose="02020603050405020304" pitchFamily="18" charset="0"/>
                <a:cs typeface="Times New Roman" panose="02020603050405020304" pitchFamily="18" charset="0"/>
              </a:rPr>
              <a:t>robust</a:t>
            </a:r>
            <a:r>
              <a:rPr lang="en-US" altLang="zh-CN" sz="28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87309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88</a:t>
            </a:fld>
            <a:endParaRPr lang="en-US"/>
          </a:p>
        </p:txBody>
      </p:sp>
      <p:sp>
        <p:nvSpPr>
          <p:cNvPr id="8" name="矩形 7"/>
          <p:cNvSpPr/>
          <p:nvPr/>
        </p:nvSpPr>
        <p:spPr>
          <a:xfrm>
            <a:off x="2090536" y="5663139"/>
            <a:ext cx="7700431" cy="981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The MAE of our DCB estimator is consistent </a:t>
            </a:r>
            <a:r>
              <a:rPr lang="en-US" altLang="zh-CN" sz="3200" dirty="0">
                <a:solidFill>
                  <a:srgbClr val="FF0000"/>
                </a:solidFill>
                <a:latin typeface="Times New Roman" panose="02020603050405020304" pitchFamily="18" charset="0"/>
                <a:cs typeface="Times New Roman" panose="02020603050405020304" pitchFamily="18" charset="0"/>
              </a:rPr>
              <a:t>stable and small</a:t>
            </a:r>
            <a:r>
              <a:rPr lang="en-US" altLang="zh-CN" sz="3200" dirty="0">
                <a:solidFill>
                  <a:schemeClr val="tx1"/>
                </a:solidFill>
                <a:latin typeface="Times New Roman" panose="02020603050405020304" pitchFamily="18" charset="0"/>
                <a:cs typeface="Times New Roman" panose="02020603050405020304" pitchFamily="18" charset="0"/>
              </a:rPr>
              <a:t>.</a:t>
            </a:r>
          </a:p>
        </p:txBody>
      </p:sp>
      <p:sp>
        <p:nvSpPr>
          <p:cNvPr id="9" name="内容占位符 2"/>
          <p:cNvSpPr>
            <a:spLocks noGrp="1"/>
          </p:cNvSpPr>
          <p:nvPr>
            <p:ph idx="1"/>
          </p:nvPr>
        </p:nvSpPr>
        <p:spPr>
          <a:xfrm>
            <a:off x="1981202" y="1600206"/>
            <a:ext cx="8547100" cy="2454965"/>
          </a:xfrm>
        </p:spPr>
        <p:txBody>
          <a:bodyPr/>
          <a:lstStyle/>
          <a:p>
            <a:r>
              <a:rPr lang="en-US" altLang="zh-CN" dirty="0">
                <a:latin typeface="Times New Roman" panose="02020603050405020304" pitchFamily="18" charset="0"/>
                <a:cs typeface="Times New Roman" panose="02020603050405020304" pitchFamily="18" charset="0"/>
              </a:rPr>
              <a:t>Sample Size</a:t>
            </a:r>
          </a:p>
          <a:p>
            <a:r>
              <a:rPr lang="en-US" altLang="zh-CN" dirty="0">
                <a:solidFill>
                  <a:srgbClr val="FF0000"/>
                </a:solidFill>
                <a:latin typeface="Times New Roman" panose="02020603050405020304" pitchFamily="18" charset="0"/>
                <a:cs typeface="Times New Roman" panose="02020603050405020304" pitchFamily="18" charset="0"/>
              </a:rPr>
              <a:t>Dimension of variables</a:t>
            </a:r>
          </a:p>
          <a:p>
            <a:r>
              <a:rPr lang="en-US" altLang="zh-CN" dirty="0">
                <a:latin typeface="Times New Roman" panose="02020603050405020304" pitchFamily="18" charset="0"/>
                <a:cs typeface="Times New Roman" panose="02020603050405020304" pitchFamily="18" charset="0"/>
              </a:rPr>
              <a:t>Confounding rate</a:t>
            </a:r>
          </a:p>
          <a:p>
            <a:r>
              <a:rPr lang="en-US" altLang="zh-CN" dirty="0">
                <a:latin typeface="Times New Roman" panose="02020603050405020304" pitchFamily="18" charset="0"/>
                <a:cs typeface="Times New Roman" panose="02020603050405020304" pitchFamily="18" charset="0"/>
              </a:rPr>
              <a:t>Confounding strength</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555064" y="1709935"/>
            <a:ext cx="4235903" cy="3728313"/>
          </a:xfrm>
          <a:prstGeom prst="rect">
            <a:avLst/>
          </a:prstGeom>
        </p:spPr>
      </p:pic>
      <p:sp>
        <p:nvSpPr>
          <p:cNvPr id="5" name="矩形 4"/>
          <p:cNvSpPr/>
          <p:nvPr/>
        </p:nvSpPr>
        <p:spPr>
          <a:xfrm>
            <a:off x="6016487" y="4267205"/>
            <a:ext cx="3774472" cy="46382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6533323" y="3180531"/>
            <a:ext cx="357808" cy="108667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39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89</a:t>
            </a:fld>
            <a:endParaRPr lang="en-US"/>
          </a:p>
        </p:txBody>
      </p:sp>
      <p:pic>
        <p:nvPicPr>
          <p:cNvPr id="5" name="图片 4"/>
          <p:cNvPicPr>
            <a:picLocks noChangeAspect="1"/>
          </p:cNvPicPr>
          <p:nvPr/>
        </p:nvPicPr>
        <p:blipFill>
          <a:blip r:embed="rId3"/>
          <a:stretch>
            <a:fillRect/>
          </a:stretch>
        </p:blipFill>
        <p:spPr>
          <a:xfrm>
            <a:off x="263356" y="1692779"/>
            <a:ext cx="3880293" cy="3256247"/>
          </a:xfrm>
          <a:prstGeom prst="rect">
            <a:avLst/>
          </a:prstGeom>
        </p:spPr>
      </p:pic>
      <p:pic>
        <p:nvPicPr>
          <p:cNvPr id="6" name="图片 5"/>
          <p:cNvPicPr>
            <a:picLocks noChangeAspect="1"/>
          </p:cNvPicPr>
          <p:nvPr/>
        </p:nvPicPr>
        <p:blipFill>
          <a:blip r:embed="rId4"/>
          <a:stretch>
            <a:fillRect/>
          </a:stretch>
        </p:blipFill>
        <p:spPr>
          <a:xfrm>
            <a:off x="8048350" y="1604198"/>
            <a:ext cx="3795732" cy="3426419"/>
          </a:xfrm>
          <a:prstGeom prst="rect">
            <a:avLst/>
          </a:prstGeom>
        </p:spPr>
      </p:pic>
      <p:pic>
        <p:nvPicPr>
          <p:cNvPr id="7" name="图片 6"/>
          <p:cNvPicPr>
            <a:picLocks noChangeAspect="1"/>
          </p:cNvPicPr>
          <p:nvPr/>
        </p:nvPicPr>
        <p:blipFill>
          <a:blip r:embed="rId5"/>
          <a:stretch>
            <a:fillRect/>
          </a:stretch>
        </p:blipFill>
        <p:spPr>
          <a:xfrm>
            <a:off x="4224490" y="1604197"/>
            <a:ext cx="3743025" cy="3344831"/>
          </a:xfrm>
          <a:prstGeom prst="rect">
            <a:avLst/>
          </a:prstGeom>
        </p:spPr>
      </p:pic>
      <p:sp>
        <p:nvSpPr>
          <p:cNvPr id="9" name="矩形 8"/>
          <p:cNvSpPr/>
          <p:nvPr/>
        </p:nvSpPr>
        <p:spPr>
          <a:xfrm>
            <a:off x="2245788" y="5358193"/>
            <a:ext cx="7700431" cy="10844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Our DCB algorithm is very </a:t>
            </a:r>
            <a:r>
              <a:rPr lang="en-US" altLang="zh-CN" sz="3200" dirty="0">
                <a:solidFill>
                  <a:srgbClr val="FF0000"/>
                </a:solidFill>
                <a:latin typeface="Times New Roman" panose="02020603050405020304" pitchFamily="18" charset="0"/>
                <a:cs typeface="Times New Roman" panose="02020603050405020304" pitchFamily="18" charset="0"/>
              </a:rPr>
              <a:t>robust </a:t>
            </a:r>
            <a:r>
              <a:rPr lang="en-US" altLang="zh-CN" sz="3200" dirty="0">
                <a:solidFill>
                  <a:schemeClr val="tx1"/>
                </a:solidFill>
                <a:latin typeface="Times New Roman" panose="02020603050405020304" pitchFamily="18" charset="0"/>
                <a:cs typeface="Times New Roman" panose="02020603050405020304" pitchFamily="18" charset="0"/>
              </a:rPr>
              <a:t>for treatment effect estimation.</a:t>
            </a:r>
          </a:p>
        </p:txBody>
      </p:sp>
    </p:spTree>
    <p:extLst>
      <p:ext uri="{BB962C8B-B14F-4D97-AF65-F5344CB8AC3E}">
        <p14:creationId xmlns:p14="http://schemas.microsoft.com/office/powerpoint/2010/main" val="12383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p:pic>
        <p:nvPicPr>
          <p:cNvPr id="1026" name="Picture 2" descr="âcorrelation does not imply causation examples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968" y="2110795"/>
            <a:ext cx="9780084" cy="385561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609600" y="533400"/>
            <a:ext cx="10972800" cy="990600"/>
          </a:xfrm>
        </p:spPr>
        <p:txBody>
          <a:bodyPr>
            <a:normAutofit/>
          </a:bodyPr>
          <a:lstStyle/>
          <a:p>
            <a:r>
              <a:rPr lang="en-US" altLang="zh-CN" dirty="0"/>
              <a:t>Correlation is not explainable</a:t>
            </a:r>
            <a:endParaRPr lang="zh-CN" altLang="en-US" dirty="0"/>
          </a:p>
        </p:txBody>
      </p:sp>
    </p:spTree>
    <p:extLst>
      <p:ext uri="{BB962C8B-B14F-4D97-AF65-F5344CB8AC3E}">
        <p14:creationId xmlns:p14="http://schemas.microsoft.com/office/powerpoint/2010/main" val="19326023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3" name="内容占位符 2"/>
          <p:cNvSpPr>
            <a:spLocks noGrp="1"/>
          </p:cNvSpPr>
          <p:nvPr>
            <p:ph idx="1"/>
          </p:nvPr>
        </p:nvSpPr>
        <p:spPr/>
        <p:txBody>
          <a:bodyPr/>
          <a:lstStyle/>
          <a:p>
            <a:r>
              <a:rPr lang="en-US" altLang="zh-CN" sz="2800" dirty="0" err="1">
                <a:latin typeface="Times New Roman" panose="02020603050405020304" pitchFamily="18" charset="0"/>
                <a:cs typeface="Times New Roman" panose="02020603050405020304" pitchFamily="18" charset="0"/>
              </a:rPr>
              <a:t>LaLonde</a:t>
            </a:r>
            <a:r>
              <a:rPr lang="en-US" altLang="zh-CN" sz="2800" dirty="0">
                <a:latin typeface="Times New Roman" panose="02020603050405020304" pitchFamily="18" charset="0"/>
                <a:cs typeface="Times New Roman" panose="02020603050405020304" pitchFamily="18" charset="0"/>
              </a:rPr>
              <a:t> Dataset [5]: </a:t>
            </a:r>
            <a:r>
              <a:rPr lang="en-US" altLang="zh-CN" i="1" dirty="0">
                <a:latin typeface="Times New Roman" panose="02020603050405020304" pitchFamily="18" charset="0"/>
                <a:cs typeface="Times New Roman" panose="02020603050405020304" pitchFamily="18" charset="0"/>
              </a:rPr>
              <a:t>Would the job training program increase people’s earnings in the year of 1978?</a:t>
            </a:r>
          </a:p>
          <a:p>
            <a:pPr lvl="1"/>
            <a:r>
              <a:rPr lang="en-US" altLang="zh-CN" sz="2400" b="1" dirty="0">
                <a:latin typeface="Times New Roman" panose="02020603050405020304" pitchFamily="18" charset="0"/>
                <a:cs typeface="Times New Roman" panose="02020603050405020304" pitchFamily="18" charset="0"/>
              </a:rPr>
              <a:t>Randomized experiments</a:t>
            </a:r>
            <a:r>
              <a:rPr lang="en-US" altLang="zh-CN" sz="2400" dirty="0">
                <a:latin typeface="Times New Roman" panose="02020603050405020304" pitchFamily="18" charset="0"/>
                <a:cs typeface="Times New Roman" panose="02020603050405020304" pitchFamily="18" charset="0"/>
              </a:rPr>
              <a:t>: provide ground truth of treatment effect</a:t>
            </a:r>
          </a:p>
          <a:p>
            <a:pPr lvl="1"/>
            <a:r>
              <a:rPr lang="en-US" altLang="zh-CN" sz="2400" b="1" dirty="0">
                <a:latin typeface="Times New Roman" panose="02020603050405020304" pitchFamily="18" charset="0"/>
                <a:cs typeface="Times New Roman" panose="02020603050405020304" pitchFamily="18" charset="0"/>
              </a:rPr>
              <a:t>Observational studies</a:t>
            </a:r>
            <a:r>
              <a:rPr lang="en-US" altLang="zh-CN" sz="2400" dirty="0">
                <a:latin typeface="Times New Roman" panose="02020603050405020304" pitchFamily="18" charset="0"/>
                <a:cs typeface="Times New Roman" panose="02020603050405020304" pitchFamily="18" charset="0"/>
              </a:rPr>
              <a:t>: check the performance of all estimators</a:t>
            </a:r>
          </a:p>
          <a:p>
            <a:pPr marL="0" indent="0">
              <a:buNone/>
            </a:pPr>
            <a:endParaRPr lang="en-US" altLang="zh-CN" dirty="0"/>
          </a:p>
          <a:p>
            <a:r>
              <a:rPr lang="en-US" altLang="zh-CN" sz="2800" dirty="0">
                <a:latin typeface="Times New Roman" panose="02020603050405020304" pitchFamily="18" charset="0"/>
                <a:cs typeface="Times New Roman" panose="02020603050405020304" pitchFamily="18" charset="0"/>
              </a:rPr>
              <a:t>Experimental Setting: </a:t>
            </a:r>
          </a:p>
          <a:p>
            <a:pPr lvl="1"/>
            <a:r>
              <a:rPr lang="en-US" altLang="zh-CN" sz="2400" b="1" dirty="0">
                <a:latin typeface="Times New Roman" panose="02020603050405020304" pitchFamily="18" charset="0"/>
                <a:cs typeface="Times New Roman" panose="02020603050405020304" pitchFamily="18" charset="0"/>
              </a:rPr>
              <a:t>V-RAW</a:t>
            </a:r>
            <a:r>
              <a:rPr lang="en-US" altLang="zh-CN" sz="2400" dirty="0">
                <a:latin typeface="Times New Roman" panose="02020603050405020304" pitchFamily="18" charset="0"/>
                <a:cs typeface="Times New Roman" panose="02020603050405020304" pitchFamily="18" charset="0"/>
              </a:rPr>
              <a:t>: variables set of 10 raw observed variables, including employment, education, age ethnicity and married status.</a:t>
            </a:r>
          </a:p>
          <a:p>
            <a:pPr lvl="1"/>
            <a:r>
              <a:rPr lang="en-US" altLang="zh-CN" sz="2400" b="1" dirty="0">
                <a:latin typeface="Times New Roman" panose="02020603050405020304" pitchFamily="18" charset="0"/>
                <a:cs typeface="Times New Roman" panose="02020603050405020304" pitchFamily="18" charset="0"/>
              </a:rPr>
              <a:t>V-INTERACTION</a:t>
            </a:r>
            <a:r>
              <a:rPr lang="en-US" altLang="zh-CN" sz="2400" dirty="0">
                <a:latin typeface="Times New Roman" panose="02020603050405020304" pitchFamily="18" charset="0"/>
                <a:cs typeface="Times New Roman" panose="02020603050405020304" pitchFamily="18" charset="0"/>
              </a:rPr>
              <a:t>: variables set of raw variables, their pairwise one way interaction and their squared terms.</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90</a:t>
            </a:fld>
            <a:endParaRPr lang="en-US"/>
          </a:p>
        </p:txBody>
      </p:sp>
    </p:spTree>
    <p:extLst>
      <p:ext uri="{BB962C8B-B14F-4D97-AF65-F5344CB8AC3E}">
        <p14:creationId xmlns:p14="http://schemas.microsoft.com/office/powerpoint/2010/main" val="1812579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91</a:t>
            </a:fld>
            <a:endParaRPr lang="en-US"/>
          </a:p>
        </p:txBody>
      </p:sp>
      <p:pic>
        <p:nvPicPr>
          <p:cNvPr id="7" name="图片 6"/>
          <p:cNvPicPr>
            <a:picLocks noChangeAspect="1"/>
          </p:cNvPicPr>
          <p:nvPr/>
        </p:nvPicPr>
        <p:blipFill>
          <a:blip r:embed="rId3"/>
          <a:stretch>
            <a:fillRect/>
          </a:stretch>
        </p:blipFill>
        <p:spPr>
          <a:xfrm>
            <a:off x="2988372" y="1945936"/>
            <a:ext cx="5837583" cy="2705021"/>
          </a:xfrm>
          <a:prstGeom prst="rect">
            <a:avLst/>
          </a:prstGeom>
        </p:spPr>
      </p:pic>
      <p:sp>
        <p:nvSpPr>
          <p:cNvPr id="9" name="文本框 8"/>
          <p:cNvSpPr txBox="1"/>
          <p:nvPr/>
        </p:nvSpPr>
        <p:spPr>
          <a:xfrm>
            <a:off x="4096600" y="1524799"/>
            <a:ext cx="362112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Results of ATT estimation</a:t>
            </a:r>
            <a:endParaRPr lang="zh-CN" altLang="en-US" sz="2400" dirty="0">
              <a:latin typeface="Times New Roman" panose="02020603050405020304" pitchFamily="18" charset="0"/>
              <a:cs typeface="Times New Roman" panose="02020603050405020304" pitchFamily="18" charset="0"/>
            </a:endParaRPr>
          </a:p>
        </p:txBody>
      </p:sp>
      <p:sp>
        <p:nvSpPr>
          <p:cNvPr id="11" name="矩形 10"/>
          <p:cNvSpPr/>
          <p:nvPr/>
        </p:nvSpPr>
        <p:spPr>
          <a:xfrm>
            <a:off x="4442860" y="4228218"/>
            <a:ext cx="4303581" cy="3305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1981207" y="5072091"/>
            <a:ext cx="8256105" cy="540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Our DCB estimator is more </a:t>
            </a:r>
            <a:r>
              <a:rPr lang="en-US" altLang="zh-CN" sz="2800" b="1" dirty="0">
                <a:solidFill>
                  <a:srgbClr val="FF0000"/>
                </a:solidFill>
                <a:latin typeface="Times New Roman" panose="02020603050405020304" pitchFamily="18" charset="0"/>
                <a:cs typeface="Times New Roman" panose="02020603050405020304" pitchFamily="18" charset="0"/>
              </a:rPr>
              <a:t>accurate </a:t>
            </a:r>
            <a:r>
              <a:rPr lang="en-US" altLang="zh-CN" sz="2800" dirty="0">
                <a:solidFill>
                  <a:schemeClr val="tx1"/>
                </a:solidFill>
                <a:latin typeface="Times New Roman" panose="02020603050405020304" pitchFamily="18" charset="0"/>
                <a:cs typeface="Times New Roman" panose="02020603050405020304" pitchFamily="18" charset="0"/>
              </a:rPr>
              <a:t>than the baselines.</a:t>
            </a:r>
          </a:p>
        </p:txBody>
      </p:sp>
      <p:sp>
        <p:nvSpPr>
          <p:cNvPr id="3" name="椭圆 2"/>
          <p:cNvSpPr/>
          <p:nvPr/>
        </p:nvSpPr>
        <p:spPr>
          <a:xfrm>
            <a:off x="5300877" y="4228223"/>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41102" y="4227520"/>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81207" y="5724945"/>
            <a:ext cx="8256105" cy="98613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 a </a:t>
            </a:r>
            <a:r>
              <a:rPr lang="en-US" altLang="zh-CN" sz="2800" dirty="0">
                <a:solidFill>
                  <a:srgbClr val="0000FF"/>
                </a:solidFill>
                <a:latin typeface="Times New Roman" panose="02020603050405020304" pitchFamily="18" charset="0"/>
                <a:cs typeface="Times New Roman" panose="02020603050405020304" pitchFamily="18" charset="0"/>
              </a:rPr>
              <a:t>better</a:t>
            </a:r>
            <a:r>
              <a:rPr lang="en-US" altLang="zh-CN" sz="2800" dirty="0">
                <a:solidFill>
                  <a:schemeClr val="tx1"/>
                </a:solidFill>
                <a:latin typeface="Times New Roman" panose="02020603050405020304" pitchFamily="18" charset="0"/>
                <a:cs typeface="Times New Roman" panose="02020603050405020304" pitchFamily="18" charset="0"/>
              </a:rPr>
              <a:t> confounder balancing under V-INTERACTION setting.</a:t>
            </a:r>
          </a:p>
        </p:txBody>
      </p:sp>
    </p:spTree>
    <p:extLst>
      <p:ext uri="{BB962C8B-B14F-4D97-AF65-F5344CB8AC3E}">
        <p14:creationId xmlns:p14="http://schemas.microsoft.com/office/powerpoint/2010/main" val="301304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92</a:t>
            </a:fld>
            <a:endParaRPr lang="en-US"/>
          </a:p>
        </p:txBody>
      </p:sp>
      <p:pic>
        <p:nvPicPr>
          <p:cNvPr id="10" name="图片 9"/>
          <p:cNvPicPr>
            <a:picLocks noChangeAspect="1"/>
          </p:cNvPicPr>
          <p:nvPr/>
        </p:nvPicPr>
        <p:blipFill>
          <a:blip r:embed="rId3"/>
          <a:stretch>
            <a:fillRect/>
          </a:stretch>
        </p:blipFill>
        <p:spPr>
          <a:xfrm>
            <a:off x="4015866" y="1985672"/>
            <a:ext cx="4577725" cy="3544893"/>
          </a:xfrm>
          <a:prstGeom prst="rect">
            <a:avLst/>
          </a:prstGeom>
        </p:spPr>
      </p:pic>
      <p:sp>
        <p:nvSpPr>
          <p:cNvPr id="13" name="文本框 12"/>
          <p:cNvSpPr txBox="1"/>
          <p:nvPr/>
        </p:nvSpPr>
        <p:spPr>
          <a:xfrm>
            <a:off x="3896147" y="1524007"/>
            <a:ext cx="481716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Confounder weights ranking</a:t>
            </a:r>
            <a:endParaRPr lang="zh-CN" altLang="en-US" sz="2400" dirty="0">
              <a:latin typeface="Times New Roman" panose="02020603050405020304" pitchFamily="18" charset="0"/>
              <a:cs typeface="Times New Roman" panose="02020603050405020304" pitchFamily="18" charset="0"/>
            </a:endParaRPr>
          </a:p>
        </p:txBody>
      </p:sp>
      <p:sp>
        <p:nvSpPr>
          <p:cNvPr id="14" name="矩形 13"/>
          <p:cNvSpPr/>
          <p:nvPr/>
        </p:nvSpPr>
        <p:spPr>
          <a:xfrm>
            <a:off x="1247776" y="5919631"/>
            <a:ext cx="9696451" cy="7286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Confounders </a:t>
            </a:r>
            <a:r>
              <a:rPr lang="en-US" altLang="zh-CN" sz="2400" b="1" i="1" dirty="0">
                <a:solidFill>
                  <a:srgbClr val="FF0000"/>
                </a:solidFill>
                <a:latin typeface="Times New Roman" panose="02020603050405020304" pitchFamily="18" charset="0"/>
                <a:cs typeface="Times New Roman" panose="02020603050405020304" pitchFamily="18" charset="0"/>
              </a:rPr>
              <a:t>Earnings</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FF0000"/>
                </a:solidFill>
                <a:latin typeface="Times New Roman" panose="02020603050405020304" pitchFamily="18" charset="0"/>
                <a:cs typeface="Times New Roman" panose="02020603050405020304" pitchFamily="18" charset="0"/>
              </a:rPr>
              <a:t>Education</a:t>
            </a:r>
            <a:r>
              <a:rPr lang="en-US" altLang="zh-CN" sz="2400" dirty="0">
                <a:solidFill>
                  <a:schemeClr val="tx1"/>
                </a:solidFill>
                <a:latin typeface="Times New Roman" panose="02020603050405020304" pitchFamily="18" charset="0"/>
                <a:cs typeface="Times New Roman" panose="02020603050405020304" pitchFamily="18" charset="0"/>
              </a:rPr>
              <a:t> status highly affect treatment</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effect, </a:t>
            </a:r>
          </a:p>
          <a:p>
            <a:pPr algn="ctr"/>
            <a:r>
              <a:rPr lang="en-US" altLang="zh-CN" sz="2400" dirty="0">
                <a:solidFill>
                  <a:schemeClr val="tx1"/>
                </a:solidFill>
                <a:latin typeface="Times New Roman" panose="02020603050405020304" pitchFamily="18" charset="0"/>
                <a:cs typeface="Times New Roman" panose="02020603050405020304" pitchFamily="18" charset="0"/>
              </a:rPr>
              <a:t>but confounders </a:t>
            </a:r>
            <a:r>
              <a:rPr lang="en-US" altLang="zh-CN" sz="2400" b="1" i="1" dirty="0">
                <a:solidFill>
                  <a:srgbClr val="0000FF"/>
                </a:solidFill>
                <a:latin typeface="Times New Roman" panose="02020603050405020304" pitchFamily="18" charset="0"/>
                <a:cs typeface="Times New Roman" panose="02020603050405020304" pitchFamily="18" charset="0"/>
              </a:rPr>
              <a:t>Black</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0000FF"/>
                </a:solidFill>
                <a:latin typeface="Times New Roman" panose="02020603050405020304" pitchFamily="18" charset="0"/>
                <a:cs typeface="Times New Roman" panose="02020603050405020304" pitchFamily="18" charset="0"/>
              </a:rPr>
              <a:t>Hispanic</a:t>
            </a:r>
            <a:r>
              <a:rPr lang="en-US" altLang="zh-CN" sz="2400" dirty="0">
                <a:solidFill>
                  <a:schemeClr val="tx1"/>
                </a:solidFill>
                <a:latin typeface="Times New Roman" panose="02020603050405020304" pitchFamily="18" charset="0"/>
                <a:cs typeface="Times New Roman" panose="02020603050405020304" pitchFamily="18" charset="0"/>
              </a:rPr>
              <a:t> have few effects.</a:t>
            </a:r>
          </a:p>
        </p:txBody>
      </p:sp>
      <p:sp>
        <p:nvSpPr>
          <p:cNvPr id="3" name="矩形 2"/>
          <p:cNvSpPr/>
          <p:nvPr/>
        </p:nvSpPr>
        <p:spPr>
          <a:xfrm>
            <a:off x="4068427" y="2438406"/>
            <a:ext cx="4472159" cy="6228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68427" y="3361632"/>
            <a:ext cx="4472159" cy="295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68427" y="4841520"/>
            <a:ext cx="4472159" cy="62285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5177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1981207" y="1600205"/>
            <a:ext cx="8598665" cy="5119915"/>
          </a:xfrm>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rPr>
              <a:t>Dataset Description:</a:t>
            </a:r>
          </a:p>
          <a:p>
            <a:pPr lvl="1"/>
            <a:r>
              <a:rPr lang="en-US" altLang="zh-CN" sz="2800" dirty="0">
                <a:latin typeface="Times New Roman" panose="02020603050405020304" pitchFamily="18" charset="0"/>
                <a:cs typeface="Times New Roman" panose="02020603050405020304" pitchFamily="18" charset="0"/>
              </a:rPr>
              <a:t>Online advertising campaign (LONGCHAMP)</a:t>
            </a:r>
          </a:p>
          <a:p>
            <a:pPr lvl="1"/>
            <a:r>
              <a:rPr lang="en-US" altLang="zh-CN" sz="2800" dirty="0">
                <a:latin typeface="Times New Roman" panose="02020603050405020304" pitchFamily="18" charset="0"/>
                <a:cs typeface="Times New Roman" panose="02020603050405020304" pitchFamily="18" charset="0"/>
              </a:rPr>
              <a:t>Users Feedback: 14,891 LIKE; 93,108 DISLIKE</a:t>
            </a:r>
          </a:p>
          <a:p>
            <a:pPr lvl="1"/>
            <a:r>
              <a:rPr lang="en-US" altLang="zh-CN" sz="2800" dirty="0">
                <a:latin typeface="Times New Roman" panose="02020603050405020304" pitchFamily="18" charset="0"/>
                <a:cs typeface="Times New Roman" panose="02020603050405020304" pitchFamily="18" charset="0"/>
              </a:rPr>
              <a:t>56 Features for each user</a:t>
            </a:r>
          </a:p>
          <a:p>
            <a:pPr lvl="2"/>
            <a:r>
              <a:rPr lang="en-US" altLang="zh-CN" sz="2400" dirty="0">
                <a:latin typeface="Times New Roman" panose="02020603050405020304" pitchFamily="18" charset="0"/>
                <a:cs typeface="Times New Roman" panose="02020603050405020304" pitchFamily="18" charset="0"/>
              </a:rPr>
              <a:t>Age, gender, #friends, device, user settings on WeCha</a:t>
            </a:r>
            <a:r>
              <a:rPr lang="en-US" altLang="zh-CN" sz="2400" dirty="0"/>
              <a:t>t</a:t>
            </a:r>
          </a:p>
          <a:p>
            <a:pPr lvl="2"/>
            <a:endParaRPr lang="en-US" altLang="zh-CN" sz="2600" dirty="0"/>
          </a:p>
          <a:p>
            <a:r>
              <a:rPr lang="en-US" altLang="zh-CN" sz="3200" dirty="0">
                <a:latin typeface="Times New Roman" panose="02020603050405020304" pitchFamily="18" charset="0"/>
                <a:cs typeface="Times New Roman" panose="02020603050405020304" pitchFamily="18" charset="0"/>
              </a:rPr>
              <a:t>Experimental Setting:</a:t>
            </a:r>
          </a:p>
          <a:p>
            <a:pPr lvl="1"/>
            <a:r>
              <a:rPr lang="en-US" altLang="zh-CN" sz="2800" dirty="0">
                <a:latin typeface="Times New Roman" panose="02020603050405020304" pitchFamily="18" charset="0"/>
                <a:cs typeface="Times New Roman" panose="02020603050405020304" pitchFamily="18" charset="0"/>
              </a:rPr>
              <a:t>Outcome Y: users feedback</a:t>
            </a:r>
          </a:p>
          <a:p>
            <a:pPr lvl="1"/>
            <a:r>
              <a:rPr lang="en-US" altLang="zh-CN" sz="2800" dirty="0">
                <a:latin typeface="Times New Roman" panose="02020603050405020304" pitchFamily="18" charset="0"/>
                <a:cs typeface="Times New Roman" panose="02020603050405020304" pitchFamily="18" charset="0"/>
              </a:rPr>
              <a:t>Treatment T: one feature</a:t>
            </a:r>
          </a:p>
          <a:p>
            <a:pPr lvl="1"/>
            <a:r>
              <a:rPr lang="en-US" altLang="zh-CN" sz="2800" dirty="0">
                <a:latin typeface="Times New Roman" panose="02020603050405020304" pitchFamily="18" charset="0"/>
                <a:cs typeface="Times New Roman" panose="02020603050405020304" pitchFamily="18" charset="0"/>
              </a:rPr>
              <a:t>Observed Variables X: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93</a:t>
            </a:fld>
            <a:endParaRPr lang="en-US"/>
          </a:p>
        </p:txBody>
      </p:sp>
      <p:pic>
        <p:nvPicPr>
          <p:cNvPr id="5" name="图片 4"/>
          <p:cNvPicPr>
            <a:picLocks noChangeAspect="1"/>
          </p:cNvPicPr>
          <p:nvPr/>
        </p:nvPicPr>
        <p:blipFill>
          <a:blip r:embed="rId3"/>
          <a:stretch>
            <a:fillRect/>
          </a:stretch>
        </p:blipFill>
        <p:spPr>
          <a:xfrm>
            <a:off x="10332908" y="687696"/>
            <a:ext cx="1249495" cy="1255431"/>
          </a:xfrm>
          <a:prstGeom prst="rect">
            <a:avLst/>
          </a:prstGeom>
        </p:spPr>
      </p:pic>
      <p:sp>
        <p:nvSpPr>
          <p:cNvPr id="6" name="矩形 5"/>
          <p:cNvSpPr/>
          <p:nvPr/>
        </p:nvSpPr>
        <p:spPr>
          <a:xfrm>
            <a:off x="9122316" y="1296796"/>
            <a:ext cx="1210588"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7053943" y="5021949"/>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933417" y="4715308"/>
            <a:ext cx="2646453"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Y = 1, if LIKE</a:t>
            </a:r>
          </a:p>
          <a:p>
            <a:r>
              <a:rPr lang="en-US" altLang="zh-CN" sz="2400" dirty="0">
                <a:latin typeface="Times New Roman" panose="02020603050405020304" pitchFamily="18" charset="0"/>
                <a:cs typeface="Times New Roman" panose="02020603050405020304" pitchFamily="18" charset="0"/>
              </a:rPr>
              <a:t>Y = 0, if DISLIKE</a:t>
            </a:r>
          </a:p>
        </p:txBody>
      </p:sp>
      <p:sp>
        <p:nvSpPr>
          <p:cNvPr id="9" name="矩形 8"/>
          <p:cNvSpPr/>
          <p:nvPr/>
        </p:nvSpPr>
        <p:spPr>
          <a:xfrm>
            <a:off x="1247776" y="5919631"/>
            <a:ext cx="9696451" cy="7286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Select the top k features with high causal effect for prediction</a:t>
            </a:r>
          </a:p>
        </p:txBody>
      </p:sp>
    </p:spTree>
    <p:extLst>
      <p:ext uri="{BB962C8B-B14F-4D97-AF65-F5344CB8AC3E}">
        <p14:creationId xmlns:p14="http://schemas.microsoft.com/office/powerpoint/2010/main" val="322803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6631496" y="1786599"/>
            <a:ext cx="4969565" cy="2578708"/>
          </a:xfrm>
        </p:spPr>
        <p:txBody>
          <a:bodyPr>
            <a:noAutofit/>
          </a:bodyPr>
          <a:lstStyle/>
          <a:p>
            <a:r>
              <a:rPr lang="en-US" altLang="zh-CN" sz="2800" dirty="0">
                <a:latin typeface="Times New Roman" panose="02020603050405020304" pitchFamily="18" charset="0"/>
                <a:cs typeface="Times New Roman" panose="02020603050405020304" pitchFamily="18" charset="0"/>
              </a:rPr>
              <a:t>Two correlation-based feature selection baselines:</a:t>
            </a:r>
          </a:p>
          <a:p>
            <a:pPr lvl="1"/>
            <a:r>
              <a:rPr lang="en-US" altLang="zh-CN" sz="2400" b="1" i="1" dirty="0" err="1">
                <a:solidFill>
                  <a:srgbClr val="00B050"/>
                </a:solidFill>
                <a:latin typeface="Times New Roman" panose="02020603050405020304" pitchFamily="18" charset="0"/>
                <a:cs typeface="Times New Roman" panose="02020603050405020304" pitchFamily="18" charset="0"/>
              </a:rPr>
              <a:t>MRel</a:t>
            </a:r>
            <a:r>
              <a:rPr lang="en-US" altLang="zh-CN" sz="2400" b="1" i="1" dirty="0">
                <a:latin typeface="Times New Roman" panose="02020603050405020304" pitchFamily="18" charset="0"/>
                <a:cs typeface="Times New Roman" panose="02020603050405020304" pitchFamily="18" charset="0"/>
              </a:rPr>
              <a:t> [6]: </a:t>
            </a:r>
            <a:r>
              <a:rPr lang="en-US" altLang="zh-CN" sz="2400" dirty="0">
                <a:latin typeface="Times New Roman" panose="02020603050405020304" pitchFamily="18" charset="0"/>
                <a:cs typeface="Times New Roman" panose="02020603050405020304" pitchFamily="18" charset="0"/>
              </a:rPr>
              <a:t>maximum relevance</a:t>
            </a:r>
          </a:p>
          <a:p>
            <a:pPr lvl="1"/>
            <a:r>
              <a:rPr lang="en-US" altLang="zh-CN" sz="2400" b="1" i="1" dirty="0" err="1">
                <a:solidFill>
                  <a:srgbClr val="FFC000"/>
                </a:solidFill>
                <a:latin typeface="Times New Roman" panose="02020603050405020304" pitchFamily="18" charset="0"/>
                <a:cs typeface="Times New Roman" panose="02020603050405020304" pitchFamily="18" charset="0"/>
              </a:rPr>
              <a:t>mRMR</a:t>
            </a:r>
            <a:r>
              <a:rPr lang="en-US" altLang="zh-CN" sz="2400" b="1" i="1" dirty="0">
                <a:latin typeface="Times New Roman" panose="02020603050405020304" pitchFamily="18" charset="0"/>
                <a:cs typeface="Times New Roman" panose="02020603050405020304" pitchFamily="18" charset="0"/>
              </a:rPr>
              <a:t> [7]: </a:t>
            </a:r>
            <a:r>
              <a:rPr lang="en-US" altLang="zh-CN" sz="2400" dirty="0">
                <a:latin typeface="Times New Roman" panose="02020603050405020304" pitchFamily="18" charset="0"/>
                <a:cs typeface="Times New Roman" panose="02020603050405020304" pitchFamily="18" charset="0"/>
              </a:rPr>
              <a:t>Maximum relevance and minimum redundancy.</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94</a:t>
            </a:fld>
            <a:endParaRPr lang="en-US"/>
          </a:p>
        </p:txBody>
      </p:sp>
      <p:pic>
        <p:nvPicPr>
          <p:cNvPr id="5" name="图片 4"/>
          <p:cNvPicPr>
            <a:picLocks noChangeAspect="1"/>
          </p:cNvPicPr>
          <p:nvPr/>
        </p:nvPicPr>
        <p:blipFill>
          <a:blip r:embed="rId3"/>
          <a:stretch>
            <a:fillRect/>
          </a:stretch>
        </p:blipFill>
        <p:spPr>
          <a:xfrm>
            <a:off x="1695996" y="1524007"/>
            <a:ext cx="4916847" cy="3800817"/>
          </a:xfrm>
          <a:prstGeom prst="rect">
            <a:avLst/>
          </a:prstGeom>
        </p:spPr>
      </p:pic>
      <p:sp>
        <p:nvSpPr>
          <p:cNvPr id="6" name="矩形 5"/>
          <p:cNvSpPr/>
          <p:nvPr/>
        </p:nvSpPr>
        <p:spPr>
          <a:xfrm>
            <a:off x="721568" y="5541835"/>
            <a:ext cx="10879493" cy="11417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Our DCB estimator achieves the best prediction accuracy.</a:t>
            </a:r>
          </a:p>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Correlation based methods perform worse than causal methods.</a:t>
            </a:r>
          </a:p>
        </p:txBody>
      </p:sp>
    </p:spTree>
    <p:extLst>
      <p:ext uri="{BB962C8B-B14F-4D97-AF65-F5344CB8AC3E}">
        <p14:creationId xmlns:p14="http://schemas.microsoft.com/office/powerpoint/2010/main" val="388507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Directly Confounder Balancing</a:t>
            </a:r>
            <a:endParaRPr lang="zh-CN" altLang="en-US" dirty="0"/>
          </a:p>
        </p:txBody>
      </p:sp>
      <p:sp>
        <p:nvSpPr>
          <p:cNvPr id="3" name="内容占位符 2"/>
          <p:cNvSpPr>
            <a:spLocks noGrp="1"/>
          </p:cNvSpPr>
          <p:nvPr>
            <p:ph idx="1"/>
          </p:nvPr>
        </p:nvSpPr>
        <p:spPr>
          <a:xfrm>
            <a:off x="609600" y="1600200"/>
            <a:ext cx="10972800" cy="5098774"/>
          </a:xfrm>
        </p:spPr>
        <p:txBody>
          <a:bodyPr>
            <a:normAutofit/>
          </a:bodyPr>
          <a:lstStyle/>
          <a:p>
            <a:pPr lvl="1"/>
            <a:r>
              <a:rPr lang="en-US" altLang="zh-CN" sz="2800" b="1" dirty="0"/>
              <a:t>Motivation: </a:t>
            </a:r>
            <a:r>
              <a:rPr lang="en-US" altLang="zh-CN" sz="2800" dirty="0"/>
              <a:t>Moments can uniquely determine distribution</a:t>
            </a:r>
          </a:p>
          <a:p>
            <a:pPr lvl="1"/>
            <a:r>
              <a:rPr lang="en-US" altLang="zh-CN" sz="2800" dirty="0"/>
              <a:t>Entropy Balancing</a:t>
            </a:r>
          </a:p>
          <a:p>
            <a:pPr lvl="2"/>
            <a:r>
              <a:rPr lang="en-US" altLang="zh-CN" sz="2600" dirty="0"/>
              <a:t>Confounder balancing with maximizing entropy of sample weights</a:t>
            </a:r>
          </a:p>
          <a:p>
            <a:pPr lvl="1"/>
            <a:r>
              <a:rPr lang="en-US" altLang="zh-CN" sz="2800" dirty="0"/>
              <a:t>Approximate Residual Balancing</a:t>
            </a:r>
          </a:p>
          <a:p>
            <a:pPr lvl="2"/>
            <a:r>
              <a:rPr lang="en-US" altLang="zh-CN" sz="2600" dirty="0"/>
              <a:t>Combine confounder balancing and regression for doubly robust</a:t>
            </a:r>
          </a:p>
          <a:p>
            <a:pPr lvl="1"/>
            <a:r>
              <a:rPr lang="en-US" altLang="zh-CN" sz="2800" dirty="0">
                <a:solidFill>
                  <a:srgbClr val="FF0000"/>
                </a:solidFill>
              </a:rPr>
              <a:t>Treat all variables as confounders, and balance them equally</a:t>
            </a:r>
          </a:p>
          <a:p>
            <a:pPr lvl="1"/>
            <a:r>
              <a:rPr lang="en-US" altLang="zh-CN" sz="2800" dirty="0">
                <a:solidFill>
                  <a:srgbClr val="FF0000"/>
                </a:solidFill>
              </a:rPr>
              <a:t>But different confounders make different bias</a:t>
            </a:r>
          </a:p>
          <a:p>
            <a:pPr lvl="1"/>
            <a:r>
              <a:rPr lang="en-US" altLang="zh-CN" sz="2800" b="1" dirty="0">
                <a:solidFill>
                  <a:srgbClr val="00B0F0"/>
                </a:solidFill>
              </a:rPr>
              <a:t>Differentiated Confounder Balancing (DCB)</a:t>
            </a:r>
          </a:p>
          <a:p>
            <a:pPr lvl="2"/>
            <a:r>
              <a:rPr lang="en-US" altLang="zh-CN" sz="2600" dirty="0">
                <a:solidFill>
                  <a:srgbClr val="00B0F0"/>
                </a:solidFill>
              </a:rPr>
              <a:t>Theoretical proof on the necessary of differentiation on confounders</a:t>
            </a:r>
          </a:p>
          <a:p>
            <a:pPr lvl="2"/>
            <a:r>
              <a:rPr lang="en-US" altLang="zh-CN" sz="2600" dirty="0">
                <a:solidFill>
                  <a:srgbClr val="00B0F0"/>
                </a:solidFill>
              </a:rPr>
              <a:t>Improving the accuracy and robust on treatment effect estimation</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95</a:t>
            </a:fld>
            <a:endParaRPr lang="en-US"/>
          </a:p>
        </p:txBody>
      </p:sp>
    </p:spTree>
    <p:extLst>
      <p:ext uri="{BB962C8B-B14F-4D97-AF65-F5344CB8AC3E}">
        <p14:creationId xmlns:p14="http://schemas.microsoft.com/office/powerpoint/2010/main" val="1808152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Sectional Summary: 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solidFill>
                  <a:srgbClr val="00B050"/>
                </a:solidFill>
              </a:rPr>
              <a:t>Data-Driven Variable Decomposition (D</a:t>
            </a:r>
            <a:r>
              <a:rPr lang="en-US" altLang="zh-CN" sz="2400" baseline="30000" dirty="0">
                <a:solidFill>
                  <a:srgbClr val="00B050"/>
                </a:solidFill>
              </a:rPr>
              <a:t>2</a:t>
            </a:r>
            <a:r>
              <a:rPr lang="en-US" altLang="zh-CN" sz="2400" dirty="0">
                <a:solidFill>
                  <a:srgbClr val="00B050"/>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solidFill>
                  <a:srgbClr val="00B0F0"/>
                </a:solidFill>
              </a:rPr>
              <a:t>Differentiated Confounder Balancing (DCB)</a:t>
            </a:r>
          </a:p>
          <a:p>
            <a:pPr lvl="1"/>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96</a:t>
            </a:fld>
            <a:endParaRPr lang="en-US"/>
          </a:p>
        </p:txBody>
      </p:sp>
      <p:sp>
        <p:nvSpPr>
          <p:cNvPr id="7" name="矩形 6"/>
          <p:cNvSpPr/>
          <p:nvPr/>
        </p:nvSpPr>
        <p:spPr>
          <a:xfrm>
            <a:off x="7557488" y="3799948"/>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50"/>
                </a:solidFill>
              </a:rPr>
              <a:t>Not</a:t>
            </a:r>
            <a:r>
              <a:rPr lang="en-US" altLang="zh-CN" sz="2400" dirty="0"/>
              <a:t> </a:t>
            </a:r>
            <a:r>
              <a:rPr lang="en-US" altLang="zh-CN" sz="2400" dirty="0">
                <a:solidFill>
                  <a:srgbClr val="00B050"/>
                </a:solidFill>
              </a:rPr>
              <a:t>all observed variables are confounders</a:t>
            </a:r>
            <a:endParaRPr lang="zh-CN" altLang="en-US" sz="2400" dirty="0">
              <a:solidFill>
                <a:srgbClr val="00B050"/>
              </a:solidFill>
            </a:endParaRPr>
          </a:p>
        </p:txBody>
      </p:sp>
      <p:sp>
        <p:nvSpPr>
          <p:cNvPr id="8" name="矩形 7"/>
          <p:cNvSpPr/>
          <p:nvPr/>
        </p:nvSpPr>
        <p:spPr>
          <a:xfrm>
            <a:off x="7557488" y="5781034"/>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F0"/>
                </a:solidFill>
              </a:rPr>
              <a:t>Different confounders make different bias</a:t>
            </a:r>
            <a:endParaRPr lang="zh-CN" altLang="en-US" sz="2400" dirty="0">
              <a:solidFill>
                <a:srgbClr val="00B0F0"/>
              </a:solidFill>
            </a:endParaRPr>
          </a:p>
        </p:txBody>
      </p:sp>
      <p:sp>
        <p:nvSpPr>
          <p:cNvPr id="9" name="Right Brace 8">
            <a:extLst>
              <a:ext uri="{FF2B5EF4-FFF2-40B4-BE49-F238E27FC236}">
                <a16:creationId xmlns:a16="http://schemas.microsoft.com/office/drawing/2014/main" id="{8649F24D-B63A-8945-B081-D1BBD0044A51}"/>
              </a:ext>
            </a:extLst>
          </p:cNvPr>
          <p:cNvSpPr/>
          <p:nvPr/>
        </p:nvSpPr>
        <p:spPr>
          <a:xfrm>
            <a:off x="6553200" y="2663687"/>
            <a:ext cx="914400" cy="111244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A9C039-2033-FE4D-8848-8C76B9FA58E5}"/>
              </a:ext>
            </a:extLst>
          </p:cNvPr>
          <p:cNvSpPr txBox="1"/>
          <p:nvPr/>
        </p:nvSpPr>
        <p:spPr>
          <a:xfrm>
            <a:off x="7557488" y="2750517"/>
            <a:ext cx="3842536" cy="830997"/>
          </a:xfrm>
          <a:prstGeom prst="rect">
            <a:avLst/>
          </a:prstGeom>
          <a:noFill/>
        </p:spPr>
        <p:txBody>
          <a:bodyPr wrap="square" rtlCol="0">
            <a:spAutoFit/>
          </a:bodyPr>
          <a:lstStyle/>
          <a:p>
            <a:r>
              <a:rPr lang="en-US" sz="2400" dirty="0">
                <a:solidFill>
                  <a:srgbClr val="FF3232"/>
                </a:solidFill>
              </a:rPr>
              <a:t>Treat</a:t>
            </a:r>
            <a:r>
              <a:rPr lang="zh-CN" altLang="en-US" sz="2400" dirty="0">
                <a:solidFill>
                  <a:srgbClr val="FF3232"/>
                </a:solidFill>
              </a:rPr>
              <a:t> </a:t>
            </a:r>
            <a:r>
              <a:rPr lang="en-US" altLang="zh-CN" sz="2400" dirty="0">
                <a:solidFill>
                  <a:srgbClr val="FF3232"/>
                </a:solidFill>
              </a:rPr>
              <a:t>all</a:t>
            </a:r>
            <a:r>
              <a:rPr lang="zh-CN" altLang="en-US" sz="2400" dirty="0">
                <a:solidFill>
                  <a:srgbClr val="FF3232"/>
                </a:solidFill>
              </a:rPr>
              <a:t> </a:t>
            </a:r>
            <a:r>
              <a:rPr lang="en-US" altLang="zh-CN" sz="2400" dirty="0">
                <a:solidFill>
                  <a:srgbClr val="FF3232"/>
                </a:solidFill>
              </a:rPr>
              <a:t>observed variables</a:t>
            </a:r>
            <a:r>
              <a:rPr lang="zh-CN" altLang="en-US" sz="2400" dirty="0">
                <a:solidFill>
                  <a:srgbClr val="FF3232"/>
                </a:solidFill>
              </a:rPr>
              <a:t> </a:t>
            </a:r>
            <a:r>
              <a:rPr lang="en-US" altLang="zh-CN" sz="2400" dirty="0">
                <a:solidFill>
                  <a:srgbClr val="FF3232"/>
                </a:solidFill>
              </a:rPr>
              <a:t>as</a:t>
            </a:r>
            <a:r>
              <a:rPr lang="zh-CN" altLang="en-US" sz="2400" dirty="0">
                <a:solidFill>
                  <a:srgbClr val="FF3232"/>
                </a:solidFill>
              </a:rPr>
              <a:t> </a:t>
            </a:r>
            <a:r>
              <a:rPr lang="en-US" altLang="zh-CN" sz="2400" dirty="0">
                <a:solidFill>
                  <a:srgbClr val="FF3232"/>
                </a:solidFill>
              </a:rPr>
              <a:t>confounder</a:t>
            </a:r>
          </a:p>
        </p:txBody>
      </p:sp>
      <p:sp>
        <p:nvSpPr>
          <p:cNvPr id="11" name="Right Brace 10">
            <a:extLst>
              <a:ext uri="{FF2B5EF4-FFF2-40B4-BE49-F238E27FC236}">
                <a16:creationId xmlns:a16="http://schemas.microsoft.com/office/drawing/2014/main" id="{E19D2FBB-FB75-834A-9EE4-5D9B9E7BDC40}"/>
              </a:ext>
            </a:extLst>
          </p:cNvPr>
          <p:cNvSpPr/>
          <p:nvPr/>
        </p:nvSpPr>
        <p:spPr>
          <a:xfrm>
            <a:off x="6460712" y="4929809"/>
            <a:ext cx="914400" cy="7915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FAA3FF8-B82B-B04B-B1BE-D80024692AF7}"/>
              </a:ext>
            </a:extLst>
          </p:cNvPr>
          <p:cNvSpPr txBox="1"/>
          <p:nvPr/>
        </p:nvSpPr>
        <p:spPr>
          <a:xfrm>
            <a:off x="7467600" y="4847788"/>
            <a:ext cx="3412436" cy="830997"/>
          </a:xfrm>
          <a:prstGeom prst="rect">
            <a:avLst/>
          </a:prstGeom>
          <a:noFill/>
        </p:spPr>
        <p:txBody>
          <a:bodyPr wrap="square" rtlCol="0">
            <a:spAutoFit/>
          </a:bodyPr>
          <a:lstStyle/>
          <a:p>
            <a:r>
              <a:rPr lang="en-US" sz="2400" dirty="0">
                <a:solidFill>
                  <a:srgbClr val="FF3232"/>
                </a:solidFill>
              </a:rPr>
              <a:t>Balance all confounder equally</a:t>
            </a:r>
            <a:endParaRPr lang="en-US" altLang="zh-CN" sz="2400" dirty="0">
              <a:solidFill>
                <a:srgbClr val="FF3232"/>
              </a:solidFill>
            </a:endParaRPr>
          </a:p>
        </p:txBody>
      </p:sp>
      <p:sp>
        <p:nvSpPr>
          <p:cNvPr id="13" name="TextBox 12">
            <a:extLst>
              <a:ext uri="{FF2B5EF4-FFF2-40B4-BE49-F238E27FC236}">
                <a16:creationId xmlns:a16="http://schemas.microsoft.com/office/drawing/2014/main" id="{A215556C-75A7-4A4D-AE92-43F214197B70}"/>
              </a:ext>
            </a:extLst>
          </p:cNvPr>
          <p:cNvSpPr txBox="1"/>
          <p:nvPr/>
        </p:nvSpPr>
        <p:spPr>
          <a:xfrm>
            <a:off x="2806425" y="1653672"/>
            <a:ext cx="5405506" cy="461665"/>
          </a:xfrm>
          <a:prstGeom prst="rect">
            <a:avLst/>
          </a:prstGeom>
          <a:noFill/>
        </p:spPr>
        <p:txBody>
          <a:bodyPr wrap="square" rtlCol="0">
            <a:spAutoFit/>
          </a:bodyPr>
          <a:lstStyle/>
          <a:p>
            <a:r>
              <a:rPr lang="en-US" sz="2400" dirty="0">
                <a:solidFill>
                  <a:srgbClr val="FF3232"/>
                </a:solidFill>
              </a:rPr>
              <a:t>Limited to low-dimensional settings</a:t>
            </a:r>
            <a:endParaRPr lang="en-US" altLang="zh-CN" sz="2400" dirty="0">
              <a:solidFill>
                <a:srgbClr val="FF3232"/>
              </a:solidFill>
            </a:endParaRPr>
          </a:p>
        </p:txBody>
      </p:sp>
    </p:spTree>
    <p:extLst>
      <p:ext uri="{BB962C8B-B14F-4D97-AF65-F5344CB8AC3E}">
        <p14:creationId xmlns:p14="http://schemas.microsoft.com/office/powerpoint/2010/main" val="2264318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Sectional Summary: Methods for Causal Inference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97</a:t>
            </a:fld>
            <a:endParaRPr lang="en-US"/>
          </a:p>
        </p:txBody>
      </p:sp>
      <p:sp>
        <p:nvSpPr>
          <p:cNvPr id="5" name="内容占位符 2"/>
          <p:cNvSpPr>
            <a:spLocks noGrp="1"/>
          </p:cNvSpPr>
          <p:nvPr>
            <p:ph idx="1"/>
          </p:nvPr>
        </p:nvSpPr>
        <p:spPr>
          <a:xfrm>
            <a:off x="609600" y="1600199"/>
            <a:ext cx="10972800" cy="5172389"/>
          </a:xfrm>
        </p:spPr>
        <p:txBody>
          <a:bodyPr>
            <a:normAutofit/>
          </a:bodyPr>
          <a:lstStyle/>
          <a:p>
            <a:pPr>
              <a:buFont typeface="Wingdings" panose="05000000000000000000" pitchFamily="2" charset="2"/>
              <a:buChar char="p"/>
            </a:pPr>
            <a:r>
              <a:rPr lang="en-US" altLang="zh-CN" sz="3600" dirty="0"/>
              <a:t> Progress has been made to draw causality from big data.</a:t>
            </a:r>
          </a:p>
          <a:p>
            <a:pPr>
              <a:buFont typeface="Wingdings" panose="05000000000000000000" pitchFamily="2" charset="2"/>
              <a:buChar char="p"/>
            </a:pPr>
            <a:r>
              <a:rPr lang="en-US" altLang="zh-CN" sz="3600" dirty="0"/>
              <a:t> From single to group</a:t>
            </a:r>
          </a:p>
          <a:p>
            <a:pPr>
              <a:buFont typeface="Wingdings" panose="05000000000000000000" pitchFamily="2" charset="2"/>
              <a:buChar char="p"/>
            </a:pPr>
            <a:r>
              <a:rPr lang="en-US" altLang="zh-CN" sz="3600" dirty="0"/>
              <a:t> From binary to continuous</a:t>
            </a:r>
          </a:p>
          <a:p>
            <a:pPr>
              <a:buFont typeface="Wingdings" panose="05000000000000000000" pitchFamily="2" charset="2"/>
              <a:buChar char="p"/>
            </a:pPr>
            <a:r>
              <a:rPr lang="en-US" altLang="zh-CN" sz="3600" dirty="0"/>
              <a:t> Weak assumptions</a:t>
            </a:r>
          </a:p>
          <a:p>
            <a:endParaRPr lang="zh-CN" altLang="en-US" sz="2800" dirty="0"/>
          </a:p>
          <a:p>
            <a:endParaRPr lang="en-US" altLang="zh-CN" sz="2800" b="1" dirty="0"/>
          </a:p>
        </p:txBody>
      </p:sp>
      <p:pic>
        <p:nvPicPr>
          <p:cNvPr id="6" name="图片 5"/>
          <p:cNvPicPr>
            <a:picLocks noChangeAspect="1"/>
          </p:cNvPicPr>
          <p:nvPr/>
        </p:nvPicPr>
        <p:blipFill>
          <a:blip r:embed="rId3"/>
          <a:stretch>
            <a:fillRect/>
          </a:stretch>
        </p:blipFill>
        <p:spPr>
          <a:xfrm>
            <a:off x="6645678" y="2425494"/>
            <a:ext cx="4936722" cy="3521797"/>
          </a:xfrm>
          <a:prstGeom prst="rect">
            <a:avLst/>
          </a:prstGeom>
        </p:spPr>
      </p:pic>
      <p:sp>
        <p:nvSpPr>
          <p:cNvPr id="3" name="文本框 2"/>
          <p:cNvSpPr txBox="1"/>
          <p:nvPr/>
        </p:nvSpPr>
        <p:spPr>
          <a:xfrm>
            <a:off x="1089890" y="4913745"/>
            <a:ext cx="3895618" cy="584775"/>
          </a:xfrm>
          <a:prstGeom prst="rect">
            <a:avLst/>
          </a:prstGeom>
          <a:noFill/>
        </p:spPr>
        <p:txBody>
          <a:bodyPr wrap="none" rtlCol="0">
            <a:spAutoFit/>
          </a:bodyPr>
          <a:lstStyle/>
          <a:p>
            <a:r>
              <a:rPr lang="en-US" altLang="zh-CN" sz="3200" dirty="0">
                <a:solidFill>
                  <a:srgbClr val="FF0000"/>
                </a:solidFill>
              </a:rPr>
              <a:t>Ready for Learning?</a:t>
            </a:r>
            <a:endParaRPr lang="zh-CN" altLang="en-US" sz="3200" dirty="0">
              <a:solidFill>
                <a:srgbClr val="FF0000"/>
              </a:solidFill>
            </a:endParaRPr>
          </a:p>
        </p:txBody>
      </p:sp>
    </p:spTree>
    <p:extLst>
      <p:ext uri="{BB962C8B-B14F-4D97-AF65-F5344CB8AC3E}">
        <p14:creationId xmlns:p14="http://schemas.microsoft.com/office/powerpoint/2010/main" val="14380974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00" dirty="0"/>
              <a:t>Correlation </a:t>
            </a:r>
            <a:r>
              <a:rPr lang="en-US" altLang="zh-CN" sz="3200" dirty="0" err="1"/>
              <a:t>v.s</a:t>
            </a:r>
            <a:r>
              <a:rPr lang="en-US" altLang="zh-CN" sz="3200" dirty="0"/>
              <a:t>. Causality</a:t>
            </a:r>
          </a:p>
          <a:p>
            <a:pPr>
              <a:buFont typeface="Wingdings" panose="05000000000000000000" pitchFamily="2" charset="2"/>
              <a:buChar char="Ø"/>
            </a:pPr>
            <a:r>
              <a:rPr lang="en-US" altLang="zh-CN" sz="3200" dirty="0"/>
              <a:t>Causal Inference</a:t>
            </a:r>
          </a:p>
          <a:p>
            <a:pPr>
              <a:buFont typeface="Wingdings" panose="05000000000000000000" pitchFamily="2" charset="2"/>
              <a:buChar char="Ø"/>
            </a:pPr>
            <a:r>
              <a:rPr lang="en-US" altLang="zh-CN" sz="3200" dirty="0">
                <a:solidFill>
                  <a:srgbClr val="FF0000"/>
                </a:solidFill>
              </a:rPr>
              <a:t>Stable Learning</a:t>
            </a:r>
          </a:p>
          <a:p>
            <a:pPr>
              <a:buFont typeface="Wingdings" panose="05000000000000000000" pitchFamily="2" charset="2"/>
              <a:buChar char="Ø"/>
            </a:pPr>
            <a:r>
              <a:rPr lang="en-US" altLang="zh-CN" sz="3200" dirty="0"/>
              <a:t>NICO: An Image Dataset for Stable Learning</a:t>
            </a:r>
          </a:p>
          <a:p>
            <a:pPr>
              <a:buFont typeface="Wingdings" panose="05000000000000000000" pitchFamily="2" charset="2"/>
              <a:buChar char="Ø"/>
            </a:pPr>
            <a:r>
              <a:rPr lang="en-US" altLang="zh-CN" sz="3200" dirty="0"/>
              <a:t>Future Directions and Conclusions</a:t>
            </a:r>
          </a:p>
          <a:p>
            <a:pPr marL="0" indent="0">
              <a:buNone/>
            </a:pPr>
            <a:endParaRPr lang="en-US" altLang="zh-CN" sz="3200" dirty="0"/>
          </a:p>
          <a:p>
            <a:pPr marL="0" indent="0">
              <a:buNone/>
            </a:pP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98</a:t>
            </a:fld>
            <a:endParaRPr lang="en-US"/>
          </a:p>
        </p:txBody>
      </p:sp>
    </p:spTree>
    <p:extLst>
      <p:ext uri="{BB962C8B-B14F-4D97-AF65-F5344CB8AC3E}">
        <p14:creationId xmlns:p14="http://schemas.microsoft.com/office/powerpoint/2010/main" val="3453707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 and Prediction</a:t>
            </a:r>
            <a:endParaRPr lang="zh-CN" altLang="en-US" dirty="0"/>
          </a:p>
        </p:txBody>
      </p:sp>
      <p:sp>
        <p:nvSpPr>
          <p:cNvPr id="3" name="灯片编号占位符 2"/>
          <p:cNvSpPr>
            <a:spLocks noGrp="1"/>
          </p:cNvSpPr>
          <p:nvPr>
            <p:ph type="sldNum" sz="quarter" idx="12"/>
          </p:nvPr>
        </p:nvSpPr>
        <p:spPr/>
        <p:txBody>
          <a:bodyPr/>
          <a:lstStyle/>
          <a:p>
            <a:fld id="{0CFEC368-1D7A-4F81-ABF6-AE0E36BAF64C}" type="slidenum">
              <a:rPr lang="en-US" smtClean="0"/>
              <a:pPr/>
              <a:t>99</a:t>
            </a:fld>
            <a:endParaRPr lang="en-US"/>
          </a:p>
        </p:txBody>
      </p:sp>
      <p:pic>
        <p:nvPicPr>
          <p:cNvPr id="4" name="图片 3"/>
          <p:cNvPicPr>
            <a:picLocks noChangeAspect="1"/>
          </p:cNvPicPr>
          <p:nvPr/>
        </p:nvPicPr>
        <p:blipFill rotWithShape="1">
          <a:blip r:embed="rId3"/>
          <a:srcRect t="800"/>
          <a:stretch/>
        </p:blipFill>
        <p:spPr>
          <a:xfrm>
            <a:off x="5816333" y="718414"/>
            <a:ext cx="5955774" cy="5750121"/>
          </a:xfrm>
          <a:prstGeom prst="rect">
            <a:avLst/>
          </a:prstGeom>
          <a:ln>
            <a:solidFill>
              <a:schemeClr val="bg1"/>
            </a:solidFill>
          </a:ln>
        </p:spPr>
      </p:pic>
      <p:sp>
        <p:nvSpPr>
          <p:cNvPr id="6" name="矩形 5"/>
          <p:cNvSpPr/>
          <p:nvPr/>
        </p:nvSpPr>
        <p:spPr>
          <a:xfrm>
            <a:off x="1056328" y="4924182"/>
            <a:ext cx="3705016" cy="6834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True Model</a:t>
            </a:r>
            <a:endParaRPr lang="zh-CN" altLang="en-US" sz="2800" b="1" dirty="0"/>
          </a:p>
        </p:txBody>
      </p:sp>
      <p:sp>
        <p:nvSpPr>
          <p:cNvPr id="7" name="矩形 6"/>
          <p:cNvSpPr/>
          <p:nvPr/>
        </p:nvSpPr>
        <p:spPr>
          <a:xfrm>
            <a:off x="1056329" y="3460819"/>
            <a:ext cx="3705017" cy="6834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Learning Process</a:t>
            </a:r>
            <a:endParaRPr lang="zh-CN" altLang="en-US" sz="2800" b="1" dirty="0"/>
          </a:p>
        </p:txBody>
      </p:sp>
      <p:sp>
        <p:nvSpPr>
          <p:cNvPr id="8" name="矩形 7"/>
          <p:cNvSpPr/>
          <p:nvPr/>
        </p:nvSpPr>
        <p:spPr>
          <a:xfrm>
            <a:off x="1056328" y="1709928"/>
            <a:ext cx="3705017" cy="97101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b="1" dirty="0"/>
              <a:t>Prediction Performance</a:t>
            </a:r>
            <a:endParaRPr lang="zh-CN" altLang="en-US" sz="2800" b="1" dirty="0"/>
          </a:p>
        </p:txBody>
      </p:sp>
      <p:cxnSp>
        <p:nvCxnSpPr>
          <p:cNvPr id="13" name="直接连接符 12"/>
          <p:cNvCxnSpPr/>
          <p:nvPr/>
        </p:nvCxnSpPr>
        <p:spPr>
          <a:xfrm>
            <a:off x="11337998" y="726681"/>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4" name="直接连接符 13"/>
          <p:cNvCxnSpPr/>
          <p:nvPr/>
        </p:nvCxnSpPr>
        <p:spPr>
          <a:xfrm>
            <a:off x="11251722" y="6171518"/>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直接箭头连接符 15"/>
          <p:cNvCxnSpPr/>
          <p:nvPr/>
        </p:nvCxnSpPr>
        <p:spPr>
          <a:xfrm>
            <a:off x="11337998" y="3858293"/>
            <a:ext cx="0" cy="2313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flipV="1">
            <a:off x="11555052" y="718414"/>
            <a:ext cx="35369" cy="54531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直接连接符 20"/>
          <p:cNvCxnSpPr/>
          <p:nvPr/>
        </p:nvCxnSpPr>
        <p:spPr>
          <a:xfrm>
            <a:off x="6102449" y="718414"/>
            <a:ext cx="43410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箭头连接符 21"/>
          <p:cNvCxnSpPr/>
          <p:nvPr/>
        </p:nvCxnSpPr>
        <p:spPr>
          <a:xfrm flipV="1">
            <a:off x="6310266" y="718414"/>
            <a:ext cx="27709" cy="31316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文本框 22"/>
          <p:cNvSpPr txBox="1"/>
          <p:nvPr/>
        </p:nvSpPr>
        <p:spPr>
          <a:xfrm rot="16200000">
            <a:off x="4449161" y="2048585"/>
            <a:ext cx="3122009" cy="461665"/>
          </a:xfrm>
          <a:prstGeom prst="rect">
            <a:avLst/>
          </a:prstGeom>
          <a:noFill/>
        </p:spPr>
        <p:txBody>
          <a:bodyPr wrap="square" rtlCol="0">
            <a:spAutoFit/>
          </a:bodyPr>
          <a:lstStyle/>
          <a:p>
            <a:r>
              <a:rPr lang="en-US" altLang="zh-CN" sz="2400" b="1" dirty="0"/>
              <a:t>Traditional Learning</a:t>
            </a:r>
            <a:endParaRPr lang="zh-CN" altLang="en-US" sz="2400" b="1" dirty="0"/>
          </a:p>
        </p:txBody>
      </p:sp>
      <p:sp>
        <p:nvSpPr>
          <p:cNvPr id="24" name="文本框 23"/>
          <p:cNvSpPr txBox="1"/>
          <p:nvPr/>
        </p:nvSpPr>
        <p:spPr>
          <a:xfrm rot="16200000">
            <a:off x="10400163" y="3163366"/>
            <a:ext cx="3122009" cy="461665"/>
          </a:xfrm>
          <a:prstGeom prst="rect">
            <a:avLst/>
          </a:prstGeom>
          <a:noFill/>
        </p:spPr>
        <p:txBody>
          <a:bodyPr wrap="square" rtlCol="0">
            <a:spAutoFit/>
          </a:bodyPr>
          <a:lstStyle/>
          <a:p>
            <a:pPr algn="ctr"/>
            <a:r>
              <a:rPr lang="en-US" altLang="zh-CN" sz="2400" b="1" dirty="0"/>
              <a:t>Stable Learning</a:t>
            </a:r>
            <a:endParaRPr lang="zh-CN" altLang="en-US" sz="2400" b="1" dirty="0"/>
          </a:p>
        </p:txBody>
      </p:sp>
      <p:sp>
        <p:nvSpPr>
          <p:cNvPr id="5" name="矩形 4"/>
          <p:cNvSpPr/>
          <p:nvPr/>
        </p:nvSpPr>
        <p:spPr>
          <a:xfrm>
            <a:off x="5932900" y="6532290"/>
            <a:ext cx="6028267" cy="276999"/>
          </a:xfrm>
          <a:prstGeom prst="rect">
            <a:avLst/>
          </a:prstGeom>
        </p:spPr>
        <p:txBody>
          <a:bodyPr wrap="square">
            <a:spAutoFit/>
          </a:bodyPr>
          <a:lstStyle/>
          <a:p>
            <a:r>
              <a:rPr lang="en-US" altLang="zh-CN" sz="1200" dirty="0">
                <a:latin typeface="Helvetica Neue" charset="0"/>
              </a:rPr>
              <a:t>Bin</a:t>
            </a:r>
            <a:r>
              <a:rPr lang="zh-CN" altLang="en-US" sz="1200" dirty="0">
                <a:latin typeface="Helvetica Neue" charset="0"/>
              </a:rPr>
              <a:t> </a:t>
            </a:r>
            <a:r>
              <a:rPr lang="en-US" altLang="zh-CN" sz="1200" dirty="0">
                <a:latin typeface="Helvetica Neue" charset="0"/>
              </a:rPr>
              <a:t>Yu</a:t>
            </a:r>
            <a:r>
              <a:rPr lang="zh-CN" altLang="en-US" sz="1200" dirty="0">
                <a:latin typeface="Helvetica Neue" charset="0"/>
              </a:rPr>
              <a:t> </a:t>
            </a:r>
            <a:r>
              <a:rPr lang="en-US" altLang="zh-CN" sz="1200" dirty="0">
                <a:latin typeface="Helvetica Neue" charset="0"/>
              </a:rPr>
              <a:t>(2016),</a:t>
            </a:r>
            <a:r>
              <a:rPr lang="zh-CN" altLang="en-US" sz="1200" dirty="0">
                <a:latin typeface="Helvetica Neue" charset="0"/>
              </a:rPr>
              <a:t> </a:t>
            </a:r>
            <a:r>
              <a:rPr lang="en-US" altLang="zh-CN" sz="1200" dirty="0">
                <a:latin typeface="Helvetica Neue" charset="0"/>
              </a:rPr>
              <a:t>Three Principles of Data Science: predictability, computability, stability</a:t>
            </a:r>
            <a:endParaRPr lang="en-US" altLang="zh-CN" sz="1200" dirty="0">
              <a:effectLst/>
              <a:latin typeface="Helvetica Neue" charset="0"/>
            </a:endParaRPr>
          </a:p>
        </p:txBody>
      </p:sp>
    </p:spTree>
    <p:extLst>
      <p:ext uri="{BB962C8B-B14F-4D97-AF65-F5344CB8AC3E}">
        <p14:creationId xmlns:p14="http://schemas.microsoft.com/office/powerpoint/2010/main" val="573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19872</TotalTime>
  <Words>16483</Words>
  <Application>Microsoft Macintosh PowerPoint</Application>
  <PresentationFormat>Widescreen</PresentationFormat>
  <Paragraphs>2004</Paragraphs>
  <Slides>150</Slides>
  <Notes>129</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150</vt:i4>
      </vt:variant>
    </vt:vector>
  </HeadingPairs>
  <TitlesOfParts>
    <vt:vector size="165" baseType="lpstr">
      <vt:lpstr>medium-content-serif-font</vt:lpstr>
      <vt:lpstr>Microsoft YaHei</vt:lpstr>
      <vt:lpstr>Microsoft YaHei</vt:lpstr>
      <vt:lpstr>黑体</vt:lpstr>
      <vt:lpstr>黑体</vt:lpstr>
      <vt:lpstr>宋体</vt:lpstr>
      <vt:lpstr>华文新魏</vt:lpstr>
      <vt:lpstr>Arial</vt:lpstr>
      <vt:lpstr>Calibri</vt:lpstr>
      <vt:lpstr>Cambria Math</vt:lpstr>
      <vt:lpstr>Helvetica Neue</vt:lpstr>
      <vt:lpstr>Mangal</vt:lpstr>
      <vt:lpstr>Times New Roman</vt:lpstr>
      <vt:lpstr>Wingdings</vt:lpstr>
      <vt:lpstr>meng</vt:lpstr>
      <vt:lpstr>Causal Inference and Stable learning</vt:lpstr>
      <vt:lpstr>ML techniques are impacting our life</vt:lpstr>
      <vt:lpstr>Now we are stepping into risk-sensitive areas</vt:lpstr>
      <vt:lpstr>Problems of today’s ML - Explainability</vt:lpstr>
      <vt:lpstr>Problems of today’s ML - Stability</vt:lpstr>
      <vt:lpstr>Problems of today’s ML - Stability</vt:lpstr>
      <vt:lpstr>Problems of today’s ML - Stability</vt:lpstr>
      <vt:lpstr>A plausible reason: Correlation</vt:lpstr>
      <vt:lpstr>Correlation is not explainable</vt:lpstr>
      <vt:lpstr>Correlation is ‘unstable’</vt:lpstr>
      <vt:lpstr>It’s not the fault of correlation, but the way we use it</vt:lpstr>
      <vt:lpstr>A Practical Definition of Causality</vt:lpstr>
      <vt:lpstr>The benefits of bringing causality into learning</vt:lpstr>
      <vt:lpstr>The gap between causality and learning</vt:lpstr>
      <vt:lpstr>Outline</vt:lpstr>
      <vt:lpstr>Paradigms - Structural Causal Model</vt:lpstr>
      <vt:lpstr>Paradigms – Structural Causal Model</vt:lpstr>
      <vt:lpstr>Paradigms - Potential Outcome Framework</vt:lpstr>
      <vt:lpstr>Causal Effect Estimation</vt:lpstr>
      <vt:lpstr>Counterfactual Problem</vt:lpstr>
      <vt:lpstr>Ideal Solution: Counterfactual World</vt:lpstr>
      <vt:lpstr>Randomized Experiments are the “Gold Standard”</vt:lpstr>
      <vt:lpstr>Recap: Causal Effect and Potential Outcome</vt:lpstr>
      <vt:lpstr>Outline</vt:lpstr>
      <vt:lpstr>Causal Inference with Observational Data</vt:lpstr>
      <vt:lpstr>Causal Inference with Observational Data</vt:lpstr>
      <vt:lpstr>Methods for Causal Inference</vt:lpstr>
      <vt:lpstr>Assumptions of Causal Inference</vt:lpstr>
      <vt:lpstr>Methods for Causal Inference</vt:lpstr>
      <vt:lpstr>Matching</vt:lpstr>
      <vt:lpstr>Matching</vt:lpstr>
      <vt:lpstr>Matching</vt:lpstr>
      <vt:lpstr>Matching</vt:lpstr>
      <vt:lpstr>Methods for Causal Inference</vt:lpstr>
      <vt:lpstr>Propensity Score Based Methods</vt:lpstr>
      <vt:lpstr>Propensity Score Matching</vt:lpstr>
      <vt:lpstr>Methods for Causal Inference</vt:lpstr>
      <vt:lpstr>Inverse of Propensity Weighting (IPW)</vt:lpstr>
      <vt:lpstr>Inverse of Propensity Weighting (IPW)</vt:lpstr>
      <vt:lpstr>Inverse of Propensity Weighting (IPW)</vt:lpstr>
      <vt:lpstr>Inverse of Propensity Weighting (IPW)</vt:lpstr>
      <vt:lpstr>Methods for Causal Inference</vt:lpstr>
      <vt:lpstr>Doubly Robust</vt:lpstr>
      <vt:lpstr>Doubly Robust</vt:lpstr>
      <vt:lpstr>Doubly Robust</vt:lpstr>
      <vt:lpstr>Doubly Robust</vt:lpstr>
      <vt:lpstr>Propensity Score based Methods</vt:lpstr>
      <vt:lpstr>Propensity Score based Methods</vt:lpstr>
      <vt:lpstr>Methods for Causal Inference</vt:lpstr>
      <vt:lpstr>Inverse of Propensity Weighting (IPW)</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Experiments on Real World Data</vt:lpstr>
      <vt:lpstr>Experiments Results</vt:lpstr>
      <vt:lpstr>Experiments Results</vt:lpstr>
      <vt:lpstr>Summary: Propensity Score based Methods</vt:lpstr>
      <vt:lpstr>Methods for Causal Inference</vt:lpstr>
      <vt:lpstr>Causal Inference with Observational Data</vt:lpstr>
      <vt:lpstr>Causal Inference with Observational Data</vt:lpstr>
      <vt:lpstr>Directly Confounder Balancing</vt:lpstr>
      <vt:lpstr>Directly Confounder Balancing</vt:lpstr>
      <vt:lpstr>Directly Confounder Balancing</vt:lpstr>
      <vt:lpstr>Methods for Causal Inference</vt:lpstr>
      <vt:lpstr>Entropy Balancing</vt:lpstr>
      <vt:lpstr>Approximate Residual Balancing</vt:lpstr>
      <vt:lpstr>Directly Confounder Balancing</vt:lpstr>
      <vt:lpstr>Directly Confounder Balancing</vt:lpstr>
      <vt:lpstr>Methods for Causal Inference</vt:lpstr>
      <vt:lpstr>Differentiated Confounder Balancing</vt:lpstr>
      <vt:lpstr>Confounder Weights Learning</vt:lpstr>
      <vt:lpstr>Confounder Weights Learning</vt:lpstr>
      <vt:lpstr>Sample Weights Learning</vt:lpstr>
      <vt:lpstr>Differentiated Confounder Balancing</vt:lpstr>
      <vt:lpstr>Differentiated Confounder Balancing</vt:lpstr>
      <vt:lpstr>Experiments</vt:lpstr>
      <vt:lpstr>Experiments</vt:lpstr>
      <vt:lpstr>Experiments - Robustness Test</vt:lpstr>
      <vt:lpstr>Experiments - Robustness Test</vt:lpstr>
      <vt:lpstr>Experiments - Robustness Test</vt:lpstr>
      <vt:lpstr>Experiments - Robustness Test</vt:lpstr>
      <vt:lpstr>Experiments - Robustness Test</vt:lpstr>
      <vt:lpstr>Experiments - Accuracy Test</vt:lpstr>
      <vt:lpstr>Experiments - Accuracy Test</vt:lpstr>
      <vt:lpstr>Experiments - Accuracy Test</vt:lpstr>
      <vt:lpstr>Experiments - Predictive Power</vt:lpstr>
      <vt:lpstr>Experiments - Predictive Power</vt:lpstr>
      <vt:lpstr>Summary: Directly Confounder Balancing</vt:lpstr>
      <vt:lpstr>Sectional Summary: Methods for Causal Inference</vt:lpstr>
      <vt:lpstr>Sectional Summary: Methods for Causal Inference</vt:lpstr>
      <vt:lpstr>Outline</vt:lpstr>
      <vt:lpstr>Stability and Prediction</vt:lpstr>
      <vt:lpstr>Stable Learning</vt:lpstr>
      <vt:lpstr>Stability and Robustness</vt:lpstr>
      <vt:lpstr>Stability</vt:lpstr>
      <vt:lpstr>Prediction Stability</vt:lpstr>
      <vt:lpstr>Estimation Stability</vt:lpstr>
      <vt:lpstr>Domain Generalization / Invariant Learning</vt:lpstr>
      <vt:lpstr>Domain Generalization</vt:lpstr>
      <vt:lpstr>Invariant Prediction</vt:lpstr>
      <vt:lpstr>From Variable Selection to Sample Reweighting</vt:lpstr>
      <vt:lpstr>Global Balancing: Decorrelating Variables</vt:lpstr>
      <vt:lpstr>Theoretical Guarantee</vt:lpstr>
      <vt:lpstr>Causal Regularizer</vt:lpstr>
      <vt:lpstr>Causally Regularized Logistic Regression</vt:lpstr>
      <vt:lpstr>From Shallow to Deep - DGBR</vt:lpstr>
      <vt:lpstr>Experiment 1 – non-i.i.d. image classification</vt:lpstr>
      <vt:lpstr>Experimental Result - insights</vt:lpstr>
      <vt:lpstr>Experimental Result - insights</vt:lpstr>
      <vt:lpstr>Experiment 2 – online advertising</vt:lpstr>
      <vt:lpstr>From Causal problem to Learning problem</vt:lpstr>
      <vt:lpstr>Thinking from the Learning end</vt:lpstr>
      <vt:lpstr>Stable Learning of Linear Models </vt:lpstr>
      <vt:lpstr>Toy Example</vt:lpstr>
      <vt:lpstr>Simulation Results</vt:lpstr>
      <vt:lpstr>Reducing collinearity by sample reweighting</vt:lpstr>
      <vt:lpstr>Sample Reweighted Decorrelation Operator (cont.)</vt:lpstr>
      <vt:lpstr>Experimental Results </vt:lpstr>
      <vt:lpstr>Experimental Results</vt:lpstr>
      <vt:lpstr>Disentanglement Representation Learning</vt:lpstr>
      <vt:lpstr>Disentanglement for Causality</vt:lpstr>
      <vt:lpstr>Sectional Summary</vt:lpstr>
      <vt:lpstr>Outline</vt:lpstr>
      <vt:lpstr>Non-I.I.D. Image Classification</vt:lpstr>
      <vt:lpstr>Existence of Non-I.I.Dness</vt:lpstr>
      <vt:lpstr>Related Datasets</vt:lpstr>
      <vt:lpstr>NICO - Non-I.I.D. Image Dataset with Contexts</vt:lpstr>
      <vt:lpstr>NICO - Non-I.I.D. Image Dataset with Contexts</vt:lpstr>
      <vt:lpstr>Controlling NI on NICO Dataset</vt:lpstr>
      <vt:lpstr>Minimum Bias</vt:lpstr>
      <vt:lpstr>Proportional Bias</vt:lpstr>
      <vt:lpstr> Compositional Bias</vt:lpstr>
      <vt:lpstr>NICO - Non-I.I.D. Image Dataset with Contexts</vt:lpstr>
      <vt:lpstr>NICO - Non-I.I.D. Image Dataset with Contexts</vt:lpstr>
      <vt:lpstr>Outline</vt:lpstr>
      <vt:lpstr>Conclusions</vt:lpstr>
      <vt:lpstr>Conclusions</vt:lpstr>
      <vt:lpstr>Reference</vt:lpstr>
      <vt:lpstr>Reference</vt:lpstr>
      <vt:lpstr>Reference</vt:lpstr>
      <vt:lpstr>Acknowledgement</vt:lpstr>
      <vt:lpstr>Thanks!</vt:lpstr>
      <vt:lpstr>Acknowledgement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况 琨</dc:creator>
  <cp:lastModifiedBy>况 琨</cp:lastModifiedBy>
  <cp:revision>321</cp:revision>
  <cp:lastPrinted>2019-07-31T09:31:39Z</cp:lastPrinted>
  <dcterms:created xsi:type="dcterms:W3CDTF">2019-04-26T04:56:12Z</dcterms:created>
  <dcterms:modified xsi:type="dcterms:W3CDTF">2019-07-31T11:41:16Z</dcterms:modified>
</cp:coreProperties>
</file>